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6.xml" ContentType="application/vnd.openxmlformats-officedocument.presentationml.notesSlide+xml"/>
  <Override PartName="/ppt/charts/chart2.xml" ContentType="application/vnd.openxmlformats-officedocument.drawingml.chart+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handoutMasterIdLst>
    <p:handoutMasterId r:id="rId40"/>
  </p:handoutMasterIdLst>
  <p:sldIdLst>
    <p:sldId id="287" r:id="rId2"/>
    <p:sldId id="333" r:id="rId3"/>
    <p:sldId id="350" r:id="rId4"/>
    <p:sldId id="334" r:id="rId5"/>
    <p:sldId id="335" r:id="rId6"/>
    <p:sldId id="336" r:id="rId7"/>
    <p:sldId id="337" r:id="rId8"/>
    <p:sldId id="338" r:id="rId9"/>
    <p:sldId id="339" r:id="rId10"/>
    <p:sldId id="340" r:id="rId11"/>
    <p:sldId id="341" r:id="rId12"/>
    <p:sldId id="303" r:id="rId13"/>
    <p:sldId id="304" r:id="rId14"/>
    <p:sldId id="316" r:id="rId15"/>
    <p:sldId id="349" r:id="rId16"/>
    <p:sldId id="318" r:id="rId17"/>
    <p:sldId id="319" r:id="rId18"/>
    <p:sldId id="320" r:id="rId19"/>
    <p:sldId id="306" r:id="rId20"/>
    <p:sldId id="321" r:id="rId21"/>
    <p:sldId id="322" r:id="rId22"/>
    <p:sldId id="348" r:id="rId23"/>
    <p:sldId id="323" r:id="rId24"/>
    <p:sldId id="312" r:id="rId25"/>
    <p:sldId id="327" r:id="rId26"/>
    <p:sldId id="313" r:id="rId27"/>
    <p:sldId id="328" r:id="rId28"/>
    <p:sldId id="315" r:id="rId29"/>
    <p:sldId id="329" r:id="rId30"/>
    <p:sldId id="330" r:id="rId31"/>
    <p:sldId id="331" r:id="rId32"/>
    <p:sldId id="302" r:id="rId33"/>
    <p:sldId id="351" r:id="rId34"/>
    <p:sldId id="295" r:id="rId35"/>
    <p:sldId id="347" r:id="rId36"/>
    <p:sldId id="353" r:id="rId37"/>
    <p:sldId id="344" r:id="rId38"/>
  </p:sldIdLst>
  <p:sldSz cx="9144000" cy="6858000" type="screen4x3"/>
  <p:notesSz cx="7010400" cy="9296400"/>
  <p:custDataLst>
    <p:tags r:id="rId4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6586" autoAdjust="0"/>
  </p:normalViewPr>
  <p:slideViewPr>
    <p:cSldViewPr>
      <p:cViewPr varScale="1">
        <p:scale>
          <a:sx n="107" d="100"/>
          <a:sy n="107" d="100"/>
        </p:scale>
        <p:origin x="114" y="120"/>
      </p:cViewPr>
      <p:guideLst>
        <p:guide orient="horz" pos="2160"/>
        <p:guide pos="2880"/>
      </p:guideLst>
    </p:cSldViewPr>
  </p:slideViewPr>
  <p:notesTextViewPr>
    <p:cViewPr>
      <p:scale>
        <a:sx n="3" d="2"/>
        <a:sy n="3" d="2"/>
      </p:scale>
      <p:origin x="0" y="0"/>
    </p:cViewPr>
  </p:notesTextViewPr>
  <p:sorterViewPr>
    <p:cViewPr>
      <p:scale>
        <a:sx n="100" d="100"/>
        <a:sy n="100" d="100"/>
      </p:scale>
      <p:origin x="0" y="-410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1" Type="http://schemas.openxmlformats.org/officeDocument/2006/relationships/oleObject" Target="file:///C:\Users\xgrover\Documents\My%20Documents\Files%20Docs\Land%20use\Net%20farm%20inc\GDP%20implicit%202017%20annual.xls"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sz="2000"/>
              <a:t>Use-value Estimates: Type III Land </a:t>
            </a:r>
            <a:r>
              <a:rPr lang="en-US" sz="1400"/>
              <a:t>(w/out risk)</a:t>
            </a:r>
          </a:p>
          <a:p>
            <a:pPr>
              <a:defRPr/>
            </a:pPr>
            <a:r>
              <a:rPr lang="en-US" sz="1600"/>
              <a:t>Selected Jurisdiction Comparison (Tax Years 2009 to 2018)</a:t>
            </a:r>
          </a:p>
        </c:rich>
      </c:tx>
      <c:layout>
        <c:manualLayout>
          <c:xMode val="edge"/>
          <c:yMode val="edge"/>
          <c:x val="0.2449826356640625"/>
          <c:y val="7.104795737122558E-3"/>
        </c:manualLayout>
      </c:layout>
      <c:overlay val="0"/>
    </c:title>
    <c:autoTitleDeleted val="0"/>
    <c:plotArea>
      <c:layout>
        <c:manualLayout>
          <c:layoutTarget val="inner"/>
          <c:xMode val="edge"/>
          <c:yMode val="edge"/>
          <c:x val="8.6266185476815402E-2"/>
          <c:y val="0.16075568812659782"/>
          <c:w val="0.86543544398647843"/>
          <c:h val="0.70618275269645381"/>
        </c:manualLayout>
      </c:layout>
      <c:lineChart>
        <c:grouping val="standard"/>
        <c:varyColors val="0"/>
        <c:ser>
          <c:idx val="0"/>
          <c:order val="0"/>
          <c:tx>
            <c:strRef>
              <c:f>'Graph_2007-2016'!$A$3</c:f>
              <c:strCache>
                <c:ptCount val="1"/>
                <c:pt idx="0">
                  <c:v>Caroline</c:v>
                </c:pt>
              </c:strCache>
            </c:strRef>
          </c:tx>
          <c:cat>
            <c:strRef>
              <c:f>'Graph_2007-2016'!$B$1:$K$2</c:f>
              <c:strCache>
                <c:ptCount val="10"/>
                <c:pt idx="0">
                  <c:v>2009</c:v>
                </c:pt>
                <c:pt idx="1">
                  <c:v>2010</c:v>
                </c:pt>
                <c:pt idx="2">
                  <c:v>2011</c:v>
                </c:pt>
                <c:pt idx="3">
                  <c:v>2012</c:v>
                </c:pt>
                <c:pt idx="4">
                  <c:v>2013</c:v>
                </c:pt>
                <c:pt idx="5">
                  <c:v>2014</c:v>
                </c:pt>
                <c:pt idx="6">
                  <c:v>2015</c:v>
                </c:pt>
                <c:pt idx="7">
                  <c:v>2016</c:v>
                </c:pt>
                <c:pt idx="8">
                  <c:v>2017</c:v>
                </c:pt>
                <c:pt idx="9">
                  <c:v>2018</c:v>
                </c:pt>
              </c:strCache>
            </c:strRef>
          </c:cat>
          <c:val>
            <c:numRef>
              <c:f>'Graph_2007-2016'!$B$3:$K$3</c:f>
              <c:numCache>
                <c:formatCode>#,##0</c:formatCode>
                <c:ptCount val="10"/>
                <c:pt idx="0">
                  <c:v>240</c:v>
                </c:pt>
                <c:pt idx="1">
                  <c:v>270</c:v>
                </c:pt>
                <c:pt idx="2">
                  <c:v>290</c:v>
                </c:pt>
                <c:pt idx="3">
                  <c:v>470</c:v>
                </c:pt>
                <c:pt idx="4">
                  <c:v>730</c:v>
                </c:pt>
                <c:pt idx="5">
                  <c:v>1130</c:v>
                </c:pt>
                <c:pt idx="6">
                  <c:v>1540</c:v>
                </c:pt>
                <c:pt idx="7">
                  <c:v>1440</c:v>
                </c:pt>
                <c:pt idx="8">
                  <c:v>1530</c:v>
                </c:pt>
                <c:pt idx="9">
                  <c:v>1820</c:v>
                </c:pt>
              </c:numCache>
            </c:numRef>
          </c:val>
          <c:smooth val="0"/>
          <c:extLst>
            <c:ext xmlns:c16="http://schemas.microsoft.com/office/drawing/2014/chart" uri="{C3380CC4-5D6E-409C-BE32-E72D297353CC}">
              <c16:uniqueId val="{00000000-5057-45BC-ABB5-61860398421E}"/>
            </c:ext>
          </c:extLst>
        </c:ser>
        <c:ser>
          <c:idx val="1"/>
          <c:order val="1"/>
          <c:tx>
            <c:strRef>
              <c:f>'Graph_2007-2016'!$A$4</c:f>
              <c:strCache>
                <c:ptCount val="1"/>
                <c:pt idx="0">
                  <c:v>Essex</c:v>
                </c:pt>
              </c:strCache>
            </c:strRef>
          </c:tx>
          <c:cat>
            <c:strRef>
              <c:f>'Graph_2007-2016'!$B$1:$K$2</c:f>
              <c:strCache>
                <c:ptCount val="10"/>
                <c:pt idx="0">
                  <c:v>2009</c:v>
                </c:pt>
                <c:pt idx="1">
                  <c:v>2010</c:v>
                </c:pt>
                <c:pt idx="2">
                  <c:v>2011</c:v>
                </c:pt>
                <c:pt idx="3">
                  <c:v>2012</c:v>
                </c:pt>
                <c:pt idx="4">
                  <c:v>2013</c:v>
                </c:pt>
                <c:pt idx="5">
                  <c:v>2014</c:v>
                </c:pt>
                <c:pt idx="6">
                  <c:v>2015</c:v>
                </c:pt>
                <c:pt idx="7">
                  <c:v>2016</c:v>
                </c:pt>
                <c:pt idx="8">
                  <c:v>2017</c:v>
                </c:pt>
                <c:pt idx="9">
                  <c:v>2018</c:v>
                </c:pt>
              </c:strCache>
            </c:strRef>
          </c:cat>
          <c:val>
            <c:numRef>
              <c:f>'Graph_2007-2016'!$B$4:$K$4</c:f>
              <c:numCache>
                <c:formatCode>#,##0</c:formatCode>
                <c:ptCount val="10"/>
                <c:pt idx="0">
                  <c:v>1010</c:v>
                </c:pt>
                <c:pt idx="1">
                  <c:v>990</c:v>
                </c:pt>
                <c:pt idx="2">
                  <c:v>860</c:v>
                </c:pt>
                <c:pt idx="3">
                  <c:v>1070</c:v>
                </c:pt>
                <c:pt idx="4">
                  <c:v>1610</c:v>
                </c:pt>
                <c:pt idx="5">
                  <c:v>1690</c:v>
                </c:pt>
                <c:pt idx="6">
                  <c:v>2090</c:v>
                </c:pt>
                <c:pt idx="7">
                  <c:v>1890</c:v>
                </c:pt>
                <c:pt idx="8">
                  <c:v>1980</c:v>
                </c:pt>
                <c:pt idx="9">
                  <c:v>2160</c:v>
                </c:pt>
              </c:numCache>
            </c:numRef>
          </c:val>
          <c:smooth val="0"/>
          <c:extLst>
            <c:ext xmlns:c16="http://schemas.microsoft.com/office/drawing/2014/chart" uri="{C3380CC4-5D6E-409C-BE32-E72D297353CC}">
              <c16:uniqueId val="{00000001-5057-45BC-ABB5-61860398421E}"/>
            </c:ext>
          </c:extLst>
        </c:ser>
        <c:ser>
          <c:idx val="2"/>
          <c:order val="2"/>
          <c:tx>
            <c:strRef>
              <c:f>'Graph_2007-2016'!$A$5</c:f>
              <c:strCache>
                <c:ptCount val="1"/>
                <c:pt idx="0">
                  <c:v>King William</c:v>
                </c:pt>
              </c:strCache>
            </c:strRef>
          </c:tx>
          <c:cat>
            <c:strRef>
              <c:f>'Graph_2007-2016'!$B$1:$K$2</c:f>
              <c:strCache>
                <c:ptCount val="10"/>
                <c:pt idx="0">
                  <c:v>2009</c:v>
                </c:pt>
                <c:pt idx="1">
                  <c:v>2010</c:v>
                </c:pt>
                <c:pt idx="2">
                  <c:v>2011</c:v>
                </c:pt>
                <c:pt idx="3">
                  <c:v>2012</c:v>
                </c:pt>
                <c:pt idx="4">
                  <c:v>2013</c:v>
                </c:pt>
                <c:pt idx="5">
                  <c:v>2014</c:v>
                </c:pt>
                <c:pt idx="6">
                  <c:v>2015</c:v>
                </c:pt>
                <c:pt idx="7">
                  <c:v>2016</c:v>
                </c:pt>
                <c:pt idx="8">
                  <c:v>2017</c:v>
                </c:pt>
                <c:pt idx="9">
                  <c:v>2018</c:v>
                </c:pt>
              </c:strCache>
            </c:strRef>
          </c:cat>
          <c:val>
            <c:numRef>
              <c:f>'Graph_2007-2016'!$B$5:$K$5</c:f>
              <c:numCache>
                <c:formatCode>#,##0</c:formatCode>
                <c:ptCount val="10"/>
                <c:pt idx="0">
                  <c:v>320</c:v>
                </c:pt>
                <c:pt idx="1">
                  <c:v>450</c:v>
                </c:pt>
                <c:pt idx="2">
                  <c:v>550</c:v>
                </c:pt>
                <c:pt idx="3">
                  <c:v>730</c:v>
                </c:pt>
                <c:pt idx="4">
                  <c:v>1280</c:v>
                </c:pt>
                <c:pt idx="5">
                  <c:v>1790</c:v>
                </c:pt>
                <c:pt idx="6">
                  <c:v>2060</c:v>
                </c:pt>
                <c:pt idx="7">
                  <c:v>1980</c:v>
                </c:pt>
                <c:pt idx="8">
                  <c:v>2020</c:v>
                </c:pt>
                <c:pt idx="9">
                  <c:v>2330</c:v>
                </c:pt>
              </c:numCache>
            </c:numRef>
          </c:val>
          <c:smooth val="0"/>
          <c:extLst>
            <c:ext xmlns:c16="http://schemas.microsoft.com/office/drawing/2014/chart" uri="{C3380CC4-5D6E-409C-BE32-E72D297353CC}">
              <c16:uniqueId val="{00000002-5057-45BC-ABB5-61860398421E}"/>
            </c:ext>
          </c:extLst>
        </c:ser>
        <c:ser>
          <c:idx val="3"/>
          <c:order val="3"/>
          <c:tx>
            <c:strRef>
              <c:f>'Graph_2007-2016'!$A$6</c:f>
              <c:strCache>
                <c:ptCount val="1"/>
                <c:pt idx="0">
                  <c:v>Middlesex</c:v>
                </c:pt>
              </c:strCache>
            </c:strRef>
          </c:tx>
          <c:cat>
            <c:strRef>
              <c:f>'Graph_2007-2016'!$B$1:$K$2</c:f>
              <c:strCache>
                <c:ptCount val="10"/>
                <c:pt idx="0">
                  <c:v>2009</c:v>
                </c:pt>
                <c:pt idx="1">
                  <c:v>2010</c:v>
                </c:pt>
                <c:pt idx="2">
                  <c:v>2011</c:v>
                </c:pt>
                <c:pt idx="3">
                  <c:v>2012</c:v>
                </c:pt>
                <c:pt idx="4">
                  <c:v>2013</c:v>
                </c:pt>
                <c:pt idx="5">
                  <c:v>2014</c:v>
                </c:pt>
                <c:pt idx="6">
                  <c:v>2015</c:v>
                </c:pt>
                <c:pt idx="7">
                  <c:v>2016</c:v>
                </c:pt>
                <c:pt idx="8">
                  <c:v>2017</c:v>
                </c:pt>
                <c:pt idx="9">
                  <c:v>2018</c:v>
                </c:pt>
              </c:strCache>
            </c:strRef>
          </c:cat>
          <c:val>
            <c:numRef>
              <c:f>'Graph_2007-2016'!$B$6:$K$6</c:f>
              <c:numCache>
                <c:formatCode>#,##0</c:formatCode>
                <c:ptCount val="10"/>
                <c:pt idx="0">
                  <c:v>280</c:v>
                </c:pt>
                <c:pt idx="1">
                  <c:v>350</c:v>
                </c:pt>
                <c:pt idx="2">
                  <c:v>400</c:v>
                </c:pt>
                <c:pt idx="3">
                  <c:v>560</c:v>
                </c:pt>
                <c:pt idx="4">
                  <c:v>860</c:v>
                </c:pt>
                <c:pt idx="5">
                  <c:v>1420</c:v>
                </c:pt>
                <c:pt idx="6">
                  <c:v>1800</c:v>
                </c:pt>
                <c:pt idx="7">
                  <c:v>1720</c:v>
                </c:pt>
                <c:pt idx="8">
                  <c:v>1790</c:v>
                </c:pt>
                <c:pt idx="9">
                  <c:v>2040</c:v>
                </c:pt>
              </c:numCache>
            </c:numRef>
          </c:val>
          <c:smooth val="0"/>
          <c:extLst>
            <c:ext xmlns:c16="http://schemas.microsoft.com/office/drawing/2014/chart" uri="{C3380CC4-5D6E-409C-BE32-E72D297353CC}">
              <c16:uniqueId val="{00000003-5057-45BC-ABB5-61860398421E}"/>
            </c:ext>
          </c:extLst>
        </c:ser>
        <c:ser>
          <c:idx val="4"/>
          <c:order val="4"/>
          <c:tx>
            <c:strRef>
              <c:f>'Graph_2007-2016'!$A$7</c:f>
              <c:strCache>
                <c:ptCount val="1"/>
                <c:pt idx="0">
                  <c:v>Northumberland</c:v>
                </c:pt>
              </c:strCache>
            </c:strRef>
          </c:tx>
          <c:cat>
            <c:strRef>
              <c:f>'Graph_2007-2016'!$B$1:$K$2</c:f>
              <c:strCache>
                <c:ptCount val="10"/>
                <c:pt idx="0">
                  <c:v>2009</c:v>
                </c:pt>
                <c:pt idx="1">
                  <c:v>2010</c:v>
                </c:pt>
                <c:pt idx="2">
                  <c:v>2011</c:v>
                </c:pt>
                <c:pt idx="3">
                  <c:v>2012</c:v>
                </c:pt>
                <c:pt idx="4">
                  <c:v>2013</c:v>
                </c:pt>
                <c:pt idx="5">
                  <c:v>2014</c:v>
                </c:pt>
                <c:pt idx="6">
                  <c:v>2015</c:v>
                </c:pt>
                <c:pt idx="7">
                  <c:v>2016</c:v>
                </c:pt>
                <c:pt idx="8">
                  <c:v>2017</c:v>
                </c:pt>
                <c:pt idx="9">
                  <c:v>2018</c:v>
                </c:pt>
              </c:strCache>
            </c:strRef>
          </c:cat>
          <c:val>
            <c:numRef>
              <c:f>'Graph_2007-2016'!$B$7:$K$7</c:f>
              <c:numCache>
                <c:formatCode>#,##0</c:formatCode>
                <c:ptCount val="10"/>
                <c:pt idx="0">
                  <c:v>300</c:v>
                </c:pt>
                <c:pt idx="1">
                  <c:v>490</c:v>
                </c:pt>
                <c:pt idx="2">
                  <c:v>540</c:v>
                </c:pt>
                <c:pt idx="3">
                  <c:v>760</c:v>
                </c:pt>
                <c:pt idx="4">
                  <c:v>1190</c:v>
                </c:pt>
                <c:pt idx="5">
                  <c:v>1810</c:v>
                </c:pt>
                <c:pt idx="6">
                  <c:v>2120</c:v>
                </c:pt>
                <c:pt idx="7">
                  <c:v>2040</c:v>
                </c:pt>
                <c:pt idx="8">
                  <c:v>2160</c:v>
                </c:pt>
                <c:pt idx="9">
                  <c:v>2440</c:v>
                </c:pt>
              </c:numCache>
            </c:numRef>
          </c:val>
          <c:smooth val="0"/>
          <c:extLst>
            <c:ext xmlns:c16="http://schemas.microsoft.com/office/drawing/2014/chart" uri="{C3380CC4-5D6E-409C-BE32-E72D297353CC}">
              <c16:uniqueId val="{00000004-5057-45BC-ABB5-61860398421E}"/>
            </c:ext>
          </c:extLst>
        </c:ser>
        <c:ser>
          <c:idx val="5"/>
          <c:order val="5"/>
          <c:tx>
            <c:strRef>
              <c:f>'Graph_2007-2016'!$A$8</c:f>
              <c:strCache>
                <c:ptCount val="1"/>
                <c:pt idx="0">
                  <c:v>Richmond</c:v>
                </c:pt>
              </c:strCache>
            </c:strRef>
          </c:tx>
          <c:cat>
            <c:strRef>
              <c:f>'Graph_2007-2016'!$B$1:$K$2</c:f>
              <c:strCache>
                <c:ptCount val="10"/>
                <c:pt idx="0">
                  <c:v>2009</c:v>
                </c:pt>
                <c:pt idx="1">
                  <c:v>2010</c:v>
                </c:pt>
                <c:pt idx="2">
                  <c:v>2011</c:v>
                </c:pt>
                <c:pt idx="3">
                  <c:v>2012</c:v>
                </c:pt>
                <c:pt idx="4">
                  <c:v>2013</c:v>
                </c:pt>
                <c:pt idx="5">
                  <c:v>2014</c:v>
                </c:pt>
                <c:pt idx="6">
                  <c:v>2015</c:v>
                </c:pt>
                <c:pt idx="7">
                  <c:v>2016</c:v>
                </c:pt>
                <c:pt idx="8">
                  <c:v>2017</c:v>
                </c:pt>
                <c:pt idx="9">
                  <c:v>2018</c:v>
                </c:pt>
              </c:strCache>
            </c:strRef>
          </c:cat>
          <c:val>
            <c:numRef>
              <c:f>'Graph_2007-2016'!$B$8:$K$8</c:f>
              <c:numCache>
                <c:formatCode>#,##0</c:formatCode>
                <c:ptCount val="10"/>
                <c:pt idx="0">
                  <c:v>190</c:v>
                </c:pt>
                <c:pt idx="1">
                  <c:v>250</c:v>
                </c:pt>
                <c:pt idx="2">
                  <c:v>290</c:v>
                </c:pt>
                <c:pt idx="3">
                  <c:v>420</c:v>
                </c:pt>
                <c:pt idx="4">
                  <c:v>800</c:v>
                </c:pt>
                <c:pt idx="5">
                  <c:v>1340</c:v>
                </c:pt>
                <c:pt idx="6">
                  <c:v>1840</c:v>
                </c:pt>
                <c:pt idx="7">
                  <c:v>1790</c:v>
                </c:pt>
                <c:pt idx="8">
                  <c:v>1880</c:v>
                </c:pt>
                <c:pt idx="9">
                  <c:v>2160</c:v>
                </c:pt>
              </c:numCache>
            </c:numRef>
          </c:val>
          <c:smooth val="0"/>
          <c:extLst>
            <c:ext xmlns:c16="http://schemas.microsoft.com/office/drawing/2014/chart" uri="{C3380CC4-5D6E-409C-BE32-E72D297353CC}">
              <c16:uniqueId val="{00000005-5057-45BC-ABB5-61860398421E}"/>
            </c:ext>
          </c:extLst>
        </c:ser>
        <c:ser>
          <c:idx val="6"/>
          <c:order val="6"/>
          <c:tx>
            <c:strRef>
              <c:f>'Graph_2007-2016'!$A$9</c:f>
              <c:strCache>
                <c:ptCount val="1"/>
                <c:pt idx="0">
                  <c:v>Westmoreland</c:v>
                </c:pt>
              </c:strCache>
            </c:strRef>
          </c:tx>
          <c:cat>
            <c:strRef>
              <c:f>'Graph_2007-2016'!$B$1:$K$2</c:f>
              <c:strCache>
                <c:ptCount val="10"/>
                <c:pt idx="0">
                  <c:v>2009</c:v>
                </c:pt>
                <c:pt idx="1">
                  <c:v>2010</c:v>
                </c:pt>
                <c:pt idx="2">
                  <c:v>2011</c:v>
                </c:pt>
                <c:pt idx="3">
                  <c:v>2012</c:v>
                </c:pt>
                <c:pt idx="4">
                  <c:v>2013</c:v>
                </c:pt>
                <c:pt idx="5">
                  <c:v>2014</c:v>
                </c:pt>
                <c:pt idx="6">
                  <c:v>2015</c:v>
                </c:pt>
                <c:pt idx="7">
                  <c:v>2016</c:v>
                </c:pt>
                <c:pt idx="8">
                  <c:v>2017</c:v>
                </c:pt>
                <c:pt idx="9">
                  <c:v>2018</c:v>
                </c:pt>
              </c:strCache>
            </c:strRef>
          </c:cat>
          <c:val>
            <c:numRef>
              <c:f>'Graph_2007-2016'!$B$9:$K$9</c:f>
              <c:numCache>
                <c:formatCode>#,##0</c:formatCode>
                <c:ptCount val="10"/>
                <c:pt idx="0">
                  <c:v>190</c:v>
                </c:pt>
                <c:pt idx="1">
                  <c:v>320</c:v>
                </c:pt>
                <c:pt idx="2">
                  <c:v>300</c:v>
                </c:pt>
                <c:pt idx="3">
                  <c:v>430</c:v>
                </c:pt>
                <c:pt idx="4">
                  <c:v>710</c:v>
                </c:pt>
                <c:pt idx="5">
                  <c:v>1170</c:v>
                </c:pt>
                <c:pt idx="6">
                  <c:v>1790</c:v>
                </c:pt>
                <c:pt idx="7">
                  <c:v>1720</c:v>
                </c:pt>
                <c:pt idx="8">
                  <c:v>1780</c:v>
                </c:pt>
                <c:pt idx="9" formatCode="General">
                  <c:v>2070</c:v>
                </c:pt>
              </c:numCache>
            </c:numRef>
          </c:val>
          <c:smooth val="0"/>
          <c:extLst>
            <c:ext xmlns:c16="http://schemas.microsoft.com/office/drawing/2014/chart" uri="{C3380CC4-5D6E-409C-BE32-E72D297353CC}">
              <c16:uniqueId val="{00000006-5057-45BC-ABB5-61860398421E}"/>
            </c:ext>
          </c:extLst>
        </c:ser>
        <c:dLbls>
          <c:showLegendKey val="0"/>
          <c:showVal val="0"/>
          <c:showCatName val="0"/>
          <c:showSerName val="0"/>
          <c:showPercent val="0"/>
          <c:showBubbleSize val="0"/>
        </c:dLbls>
        <c:marker val="1"/>
        <c:smooth val="0"/>
        <c:axId val="346174928"/>
        <c:axId val="346074096"/>
      </c:lineChart>
      <c:catAx>
        <c:axId val="346174928"/>
        <c:scaling>
          <c:orientation val="minMax"/>
        </c:scaling>
        <c:delete val="0"/>
        <c:axPos val="b"/>
        <c:majorGridlines/>
        <c:title>
          <c:tx>
            <c:rich>
              <a:bodyPr/>
              <a:lstStyle/>
              <a:p>
                <a:pPr>
                  <a:defRPr sz="1400"/>
                </a:pPr>
                <a:r>
                  <a:rPr lang="en-US" sz="1400"/>
                  <a:t>Tax Year</a:t>
                </a:r>
              </a:p>
            </c:rich>
          </c:tx>
          <c:layout/>
          <c:overlay val="0"/>
        </c:title>
        <c:numFmt formatCode="General" sourceLinked="0"/>
        <c:majorTickMark val="out"/>
        <c:minorTickMark val="none"/>
        <c:tickLblPos val="nextTo"/>
        <c:crossAx val="346074096"/>
        <c:crossesAt val="0"/>
        <c:auto val="1"/>
        <c:lblAlgn val="ctr"/>
        <c:lblOffset val="100"/>
        <c:noMultiLvlLbl val="0"/>
      </c:catAx>
      <c:valAx>
        <c:axId val="346074096"/>
        <c:scaling>
          <c:orientation val="minMax"/>
          <c:max val="2500"/>
          <c:min val="0"/>
        </c:scaling>
        <c:delete val="0"/>
        <c:axPos val="l"/>
        <c:majorGridlines/>
        <c:title>
          <c:tx>
            <c:rich>
              <a:bodyPr rot="-5400000" vert="horz"/>
              <a:lstStyle/>
              <a:p>
                <a:pPr>
                  <a:defRPr sz="1400"/>
                </a:pPr>
                <a:r>
                  <a:rPr lang="en-US" sz="1400"/>
                  <a:t>$/acre</a:t>
                </a:r>
              </a:p>
            </c:rich>
          </c:tx>
          <c:layout>
            <c:manualLayout>
              <c:xMode val="edge"/>
              <c:yMode val="edge"/>
              <c:x val="9.7484777461797189E-3"/>
              <c:y val="0.42848777525391996"/>
            </c:manualLayout>
          </c:layout>
          <c:overlay val="0"/>
        </c:title>
        <c:numFmt formatCode="#,##0" sourceLinked="1"/>
        <c:majorTickMark val="out"/>
        <c:minorTickMark val="none"/>
        <c:tickLblPos val="nextTo"/>
        <c:crossAx val="346174928"/>
        <c:crosses val="autoZero"/>
        <c:crossBetween val="midCat"/>
        <c:majorUnit val="200"/>
        <c:minorUnit val="100"/>
      </c:valAx>
    </c:plotArea>
    <c:legend>
      <c:legendPos val="l"/>
      <c:layout>
        <c:manualLayout>
          <c:xMode val="edge"/>
          <c:yMode val="edge"/>
          <c:x val="9.360995987528542E-2"/>
          <c:y val="4.8179279543875846E-2"/>
          <c:w val="0.14901430859705084"/>
          <c:h val="0.49397369733756635"/>
        </c:manualLayout>
      </c:layout>
      <c:overlay val="0"/>
      <c:spPr>
        <a:solidFill>
          <a:schemeClr val="bg1"/>
        </a:solidFill>
        <a:ln>
          <a:solidFill>
            <a:schemeClr val="tx1"/>
          </a:solidFill>
        </a:ln>
      </c:spPr>
    </c:legend>
    <c:plotVisOnly val="1"/>
    <c:dispBlanksAs val="gap"/>
    <c:showDLblsOverMax val="0"/>
  </c:chart>
  <c:spPr>
    <a:ln w="9525"/>
  </c:sp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spPr>
            <a:ln w="25400" cap="rnd">
              <a:solidFill>
                <a:schemeClr val="tx1"/>
              </a:solidFill>
              <a:round/>
            </a:ln>
            <a:effectLst/>
          </c:spPr>
          <c:marker>
            <c:symbol val="none"/>
          </c:marker>
          <c:cat>
            <c:numRef>
              <c:f>'FRED Graph'!$A$43:$A$100</c:f>
              <c:numCache>
                <c:formatCode>General</c:formatCode>
                <c:ptCount val="58"/>
                <c:pt idx="0">
                  <c:v>1960</c:v>
                </c:pt>
                <c:pt idx="1">
                  <c:v>1961</c:v>
                </c:pt>
                <c:pt idx="2">
                  <c:v>1962</c:v>
                </c:pt>
                <c:pt idx="3">
                  <c:v>1963</c:v>
                </c:pt>
                <c:pt idx="4">
                  <c:v>1964</c:v>
                </c:pt>
                <c:pt idx="5">
                  <c:v>1965</c:v>
                </c:pt>
                <c:pt idx="6">
                  <c:v>1966</c:v>
                </c:pt>
                <c:pt idx="7">
                  <c:v>1967</c:v>
                </c:pt>
                <c:pt idx="8">
                  <c:v>1968</c:v>
                </c:pt>
                <c:pt idx="9">
                  <c:v>1969</c:v>
                </c:pt>
                <c:pt idx="10">
                  <c:v>1970</c:v>
                </c:pt>
                <c:pt idx="11">
                  <c:v>1971</c:v>
                </c:pt>
                <c:pt idx="12">
                  <c:v>1972</c:v>
                </c:pt>
                <c:pt idx="13">
                  <c:v>1973</c:v>
                </c:pt>
                <c:pt idx="14">
                  <c:v>1974</c:v>
                </c:pt>
                <c:pt idx="15">
                  <c:v>1975</c:v>
                </c:pt>
                <c:pt idx="16">
                  <c:v>1976</c:v>
                </c:pt>
                <c:pt idx="17">
                  <c:v>1977</c:v>
                </c:pt>
                <c:pt idx="18">
                  <c:v>1978</c:v>
                </c:pt>
                <c:pt idx="19">
                  <c:v>1979</c:v>
                </c:pt>
                <c:pt idx="20">
                  <c:v>1980</c:v>
                </c:pt>
                <c:pt idx="21">
                  <c:v>1981</c:v>
                </c:pt>
                <c:pt idx="22">
                  <c:v>1982</c:v>
                </c:pt>
                <c:pt idx="23">
                  <c:v>1983</c:v>
                </c:pt>
                <c:pt idx="24">
                  <c:v>1984</c:v>
                </c:pt>
                <c:pt idx="25">
                  <c:v>1985</c:v>
                </c:pt>
                <c:pt idx="26">
                  <c:v>1986</c:v>
                </c:pt>
                <c:pt idx="27">
                  <c:v>1987</c:v>
                </c:pt>
                <c:pt idx="28">
                  <c:v>1988</c:v>
                </c:pt>
                <c:pt idx="29">
                  <c:v>1989</c:v>
                </c:pt>
                <c:pt idx="30">
                  <c:v>1990</c:v>
                </c:pt>
                <c:pt idx="31">
                  <c:v>1991</c:v>
                </c:pt>
                <c:pt idx="32">
                  <c:v>1992</c:v>
                </c:pt>
                <c:pt idx="33">
                  <c:v>1993</c:v>
                </c:pt>
                <c:pt idx="34">
                  <c:v>1994</c:v>
                </c:pt>
                <c:pt idx="35">
                  <c:v>1995</c:v>
                </c:pt>
                <c:pt idx="36">
                  <c:v>1996</c:v>
                </c:pt>
                <c:pt idx="37">
                  <c:v>1997</c:v>
                </c:pt>
                <c:pt idx="38">
                  <c:v>1998</c:v>
                </c:pt>
                <c:pt idx="39">
                  <c:v>1999</c:v>
                </c:pt>
                <c:pt idx="40">
                  <c:v>2000</c:v>
                </c:pt>
                <c:pt idx="41">
                  <c:v>2001</c:v>
                </c:pt>
                <c:pt idx="42">
                  <c:v>2002</c:v>
                </c:pt>
                <c:pt idx="43">
                  <c:v>2003</c:v>
                </c:pt>
                <c:pt idx="44">
                  <c:v>2004</c:v>
                </c:pt>
                <c:pt idx="45">
                  <c:v>2005</c:v>
                </c:pt>
                <c:pt idx="46">
                  <c:v>2006</c:v>
                </c:pt>
                <c:pt idx="47">
                  <c:v>2007</c:v>
                </c:pt>
                <c:pt idx="48">
                  <c:v>2008</c:v>
                </c:pt>
                <c:pt idx="49">
                  <c:v>2009</c:v>
                </c:pt>
                <c:pt idx="50">
                  <c:v>2010</c:v>
                </c:pt>
                <c:pt idx="51">
                  <c:v>2011</c:v>
                </c:pt>
                <c:pt idx="52">
                  <c:v>2012</c:v>
                </c:pt>
                <c:pt idx="53">
                  <c:v>2013</c:v>
                </c:pt>
                <c:pt idx="54">
                  <c:v>2014</c:v>
                </c:pt>
                <c:pt idx="55">
                  <c:v>2015</c:v>
                </c:pt>
                <c:pt idx="56">
                  <c:v>2016</c:v>
                </c:pt>
                <c:pt idx="57">
                  <c:v>2017</c:v>
                </c:pt>
              </c:numCache>
            </c:numRef>
          </c:cat>
          <c:val>
            <c:numRef>
              <c:f>'FRED Graph'!$H$43:$H$99</c:f>
              <c:numCache>
                <c:formatCode>_("$"* #,##0_);_("$"* \(#,##0\);_("$"* "-"??_);_(@_)</c:formatCode>
                <c:ptCount val="57"/>
                <c:pt idx="0">
                  <c:v>9352.3429331812549</c:v>
                </c:pt>
                <c:pt idx="1">
                  <c:v>10901.518144364803</c:v>
                </c:pt>
                <c:pt idx="2">
                  <c:v>11231.558177153056</c:v>
                </c:pt>
                <c:pt idx="3">
                  <c:v>6471.9969507444557</c:v>
                </c:pt>
                <c:pt idx="4">
                  <c:v>11210.18983836905</c:v>
                </c:pt>
                <c:pt idx="5">
                  <c:v>11123.504519918204</c:v>
                </c:pt>
                <c:pt idx="6">
                  <c:v>8650.3592519716767</c:v>
                </c:pt>
                <c:pt idx="7">
                  <c:v>11246.186509880778</c:v>
                </c:pt>
                <c:pt idx="8">
                  <c:v>9436.5916262036717</c:v>
                </c:pt>
                <c:pt idx="9">
                  <c:v>10833.313515643227</c:v>
                </c:pt>
                <c:pt idx="10">
                  <c:v>10289.000705340062</c:v>
                </c:pt>
                <c:pt idx="11">
                  <c:v>8664.184628327539</c:v>
                </c:pt>
                <c:pt idx="12">
                  <c:v>12774.082542321994</c:v>
                </c:pt>
                <c:pt idx="13">
                  <c:v>18882.759320200155</c:v>
                </c:pt>
                <c:pt idx="14">
                  <c:v>15082.355462905367</c:v>
                </c:pt>
                <c:pt idx="15">
                  <c:v>12758.899418227458</c:v>
                </c:pt>
                <c:pt idx="16">
                  <c:v>9765.968272772785</c:v>
                </c:pt>
                <c:pt idx="17">
                  <c:v>6880.0133035958834</c:v>
                </c:pt>
                <c:pt idx="18">
                  <c:v>11383.213166632346</c:v>
                </c:pt>
                <c:pt idx="19">
                  <c:v>4853.7102316589135</c:v>
                </c:pt>
                <c:pt idx="20">
                  <c:v>566.78990062056255</c:v>
                </c:pt>
                <c:pt idx="21">
                  <c:v>9989.9752979150799</c:v>
                </c:pt>
                <c:pt idx="22">
                  <c:v>3678.2223983095623</c:v>
                </c:pt>
                <c:pt idx="23">
                  <c:v>460.23509810817342</c:v>
                </c:pt>
                <c:pt idx="24">
                  <c:v>7743.7486111655744</c:v>
                </c:pt>
                <c:pt idx="25">
                  <c:v>5538.9948642219688</c:v>
                </c:pt>
                <c:pt idx="26">
                  <c:v>8427.2410829189994</c:v>
                </c:pt>
                <c:pt idx="27">
                  <c:v>12640.02600201858</c:v>
                </c:pt>
                <c:pt idx="28">
                  <c:v>19259.118071019031</c:v>
                </c:pt>
                <c:pt idx="29">
                  <c:v>23444.905364390626</c:v>
                </c:pt>
                <c:pt idx="30">
                  <c:v>23850.572489555936</c:v>
                </c:pt>
                <c:pt idx="31">
                  <c:v>21243.228239437969</c:v>
                </c:pt>
                <c:pt idx="32">
                  <c:v>23026.205773289443</c:v>
                </c:pt>
                <c:pt idx="33">
                  <c:v>16907.647623522178</c:v>
                </c:pt>
                <c:pt idx="34">
                  <c:v>20907.433866425199</c:v>
                </c:pt>
                <c:pt idx="35">
                  <c:v>17796.551278062692</c:v>
                </c:pt>
                <c:pt idx="36">
                  <c:v>18571.425954359896</c:v>
                </c:pt>
                <c:pt idx="37">
                  <c:v>13405.477662468167</c:v>
                </c:pt>
                <c:pt idx="38">
                  <c:v>12870.372828875343</c:v>
                </c:pt>
                <c:pt idx="39">
                  <c:v>10495.346455682507</c:v>
                </c:pt>
                <c:pt idx="40">
                  <c:v>18346.648755962986</c:v>
                </c:pt>
                <c:pt idx="41">
                  <c:v>15498.757481914108</c:v>
                </c:pt>
                <c:pt idx="42">
                  <c:v>10436.386076096154</c:v>
                </c:pt>
                <c:pt idx="43">
                  <c:v>10175.927417319162</c:v>
                </c:pt>
                <c:pt idx="44">
                  <c:v>17749.098340312503</c:v>
                </c:pt>
                <c:pt idx="45">
                  <c:v>21986.445945325788</c:v>
                </c:pt>
                <c:pt idx="46">
                  <c:v>11207.99567420982</c:v>
                </c:pt>
                <c:pt idx="47">
                  <c:v>7782.3467549500119</c:v>
                </c:pt>
                <c:pt idx="48">
                  <c:v>17856.520920975832</c:v>
                </c:pt>
                <c:pt idx="49">
                  <c:v>17523.617021276597</c:v>
                </c:pt>
                <c:pt idx="50">
                  <c:v>17496.066614605254</c:v>
                </c:pt>
                <c:pt idx="51">
                  <c:v>25555.837248720789</c:v>
                </c:pt>
                <c:pt idx="52">
                  <c:v>19527.135349598881</c:v>
                </c:pt>
                <c:pt idx="53">
                  <c:v>20437.253056319736</c:v>
                </c:pt>
                <c:pt idx="54">
                  <c:v>15119.387272659922</c:v>
                </c:pt>
                <c:pt idx="55">
                  <c:v>13900.545776654517</c:v>
                </c:pt>
                <c:pt idx="56">
                  <c:v>5238.944221035913</c:v>
                </c:pt>
              </c:numCache>
            </c:numRef>
          </c:val>
          <c:smooth val="0"/>
          <c:extLst>
            <c:ext xmlns:c16="http://schemas.microsoft.com/office/drawing/2014/chart" uri="{C3380CC4-5D6E-409C-BE32-E72D297353CC}">
              <c16:uniqueId val="{00000000-195E-4FAB-8F2B-09A5AD5FC0AB}"/>
            </c:ext>
          </c:extLst>
        </c:ser>
        <c:dLbls>
          <c:showLegendKey val="0"/>
          <c:showVal val="0"/>
          <c:showCatName val="0"/>
          <c:showSerName val="0"/>
          <c:showPercent val="0"/>
          <c:showBubbleSize val="0"/>
        </c:dLbls>
        <c:smooth val="0"/>
        <c:axId val="335937176"/>
        <c:axId val="1"/>
      </c:lineChart>
      <c:catAx>
        <c:axId val="335937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18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
        <c:crosses val="autoZero"/>
        <c:auto val="1"/>
        <c:lblAlgn val="ctr"/>
        <c:lblOffset val="100"/>
        <c:noMultiLvlLbl val="0"/>
      </c:catAx>
      <c:valAx>
        <c:axId val="1"/>
        <c:scaling>
          <c:orientation val="minMax"/>
        </c:scaling>
        <c:delete val="0"/>
        <c:axPos val="l"/>
        <c:majorGridlines>
          <c:spPr>
            <a:ln w="9525" cap="flat" cmpd="sng" algn="ctr">
              <a:solidFill>
                <a:schemeClr val="tx1">
                  <a:lumMod val="15000"/>
                  <a:lumOff val="85000"/>
                </a:schemeClr>
              </a:solidFill>
              <a:round/>
            </a:ln>
            <a:effectLst/>
          </c:spPr>
        </c:majorGridlines>
        <c:numFmt formatCode="_(&quot;$&quot;* #,##0_);_(&quot;$&quot;* \(#,##0\);_(&quot;$&quot;* &quot;-&quot;??_);_(@_)" sourceLinked="1"/>
        <c:majorTickMark val="none"/>
        <c:minorTickMark val="none"/>
        <c:tickLblPos val="nextTo"/>
        <c:spPr>
          <a:ln w="6350">
            <a:noFill/>
          </a:ln>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35937176"/>
        <c:crosses val="autoZero"/>
        <c:crossBetween val="between"/>
      </c:valAx>
      <c:spPr>
        <a:noFill/>
        <a:ln w="25400">
          <a:noFill/>
        </a:ln>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1B82A193-5A28-4C5D-9F34-369AB2405F84}" type="datetimeFigureOut">
              <a:rPr lang="en-US" smtClean="0"/>
              <a:t>3/19/2018</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0FADC3B9-3E9B-4000-B826-FD574CBCF2CE}" type="slidenum">
              <a:rPr lang="en-US" smtClean="0"/>
              <a:t>‹#›</a:t>
            </a:fld>
            <a:endParaRPr lang="en-US"/>
          </a:p>
        </p:txBody>
      </p:sp>
    </p:spTree>
    <p:extLst>
      <p:ext uri="{BB962C8B-B14F-4D97-AF65-F5344CB8AC3E}">
        <p14:creationId xmlns:p14="http://schemas.microsoft.com/office/powerpoint/2010/main" val="16205988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8CB48D21-6D9D-47E5-9275-C6D761304F1A}" type="datetimeFigureOut">
              <a:rPr lang="en-US" smtClean="0"/>
              <a:t>3/19/2018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26053015-82D8-47ED-9518-4981CF69698C}" type="slidenum">
              <a:rPr lang="en-US" smtClean="0"/>
              <a:t>‹#›</a:t>
            </a:fld>
            <a:endParaRPr lang="en-US"/>
          </a:p>
        </p:txBody>
      </p:sp>
    </p:spTree>
    <p:extLst>
      <p:ext uri="{BB962C8B-B14F-4D97-AF65-F5344CB8AC3E}">
        <p14:creationId xmlns:p14="http://schemas.microsoft.com/office/powerpoint/2010/main" val="7137515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a:defRPr sz="800">
                <a:solidFill>
                  <a:schemeClr val="tx1"/>
                </a:solidFill>
                <a:latin typeface="Arial" panose="020B0604020202020204" pitchFamily="34" charset="0"/>
              </a:defRPr>
            </a:lvl1pPr>
            <a:lvl2pPr marL="742950" indent="-285750" defTabSz="957263">
              <a:defRPr sz="800">
                <a:solidFill>
                  <a:schemeClr val="tx1"/>
                </a:solidFill>
                <a:latin typeface="Arial" panose="020B0604020202020204" pitchFamily="34" charset="0"/>
              </a:defRPr>
            </a:lvl2pPr>
            <a:lvl3pPr marL="1143000" indent="-228600" defTabSz="957263">
              <a:defRPr sz="800">
                <a:solidFill>
                  <a:schemeClr val="tx1"/>
                </a:solidFill>
                <a:latin typeface="Arial" panose="020B0604020202020204" pitchFamily="34" charset="0"/>
              </a:defRPr>
            </a:lvl3pPr>
            <a:lvl4pPr marL="1600200" indent="-228600" defTabSz="957263">
              <a:defRPr sz="800">
                <a:solidFill>
                  <a:schemeClr val="tx1"/>
                </a:solidFill>
                <a:latin typeface="Arial" panose="020B0604020202020204" pitchFamily="34" charset="0"/>
              </a:defRPr>
            </a:lvl4pPr>
            <a:lvl5pPr marL="2057400" indent="-228600" defTabSz="957263">
              <a:defRPr sz="800">
                <a:solidFill>
                  <a:schemeClr val="tx1"/>
                </a:solidFill>
                <a:latin typeface="Arial" panose="020B0604020202020204" pitchFamily="34" charset="0"/>
              </a:defRPr>
            </a:lvl5pPr>
            <a:lvl6pPr marL="2514600" indent="-228600" defTabSz="957263" eaLnBrk="0" fontAlgn="base" hangingPunct="0">
              <a:spcBef>
                <a:spcPct val="0"/>
              </a:spcBef>
              <a:spcAft>
                <a:spcPct val="0"/>
              </a:spcAft>
              <a:defRPr sz="800">
                <a:solidFill>
                  <a:schemeClr val="tx1"/>
                </a:solidFill>
                <a:latin typeface="Arial" panose="020B0604020202020204" pitchFamily="34" charset="0"/>
              </a:defRPr>
            </a:lvl6pPr>
            <a:lvl7pPr marL="2971800" indent="-228600" defTabSz="957263" eaLnBrk="0" fontAlgn="base" hangingPunct="0">
              <a:spcBef>
                <a:spcPct val="0"/>
              </a:spcBef>
              <a:spcAft>
                <a:spcPct val="0"/>
              </a:spcAft>
              <a:defRPr sz="800">
                <a:solidFill>
                  <a:schemeClr val="tx1"/>
                </a:solidFill>
                <a:latin typeface="Arial" panose="020B0604020202020204" pitchFamily="34" charset="0"/>
              </a:defRPr>
            </a:lvl7pPr>
            <a:lvl8pPr marL="3429000" indent="-228600" defTabSz="957263" eaLnBrk="0" fontAlgn="base" hangingPunct="0">
              <a:spcBef>
                <a:spcPct val="0"/>
              </a:spcBef>
              <a:spcAft>
                <a:spcPct val="0"/>
              </a:spcAft>
              <a:defRPr sz="800">
                <a:solidFill>
                  <a:schemeClr val="tx1"/>
                </a:solidFill>
                <a:latin typeface="Arial" panose="020B0604020202020204" pitchFamily="34" charset="0"/>
              </a:defRPr>
            </a:lvl8pPr>
            <a:lvl9pPr marL="3886200" indent="-228600" defTabSz="957263" eaLnBrk="0" fontAlgn="base" hangingPunct="0">
              <a:spcBef>
                <a:spcPct val="0"/>
              </a:spcBef>
              <a:spcAft>
                <a:spcPct val="0"/>
              </a:spcAft>
              <a:defRPr sz="800">
                <a:solidFill>
                  <a:schemeClr val="tx1"/>
                </a:solidFill>
                <a:latin typeface="Arial" panose="020B0604020202020204" pitchFamily="34" charset="0"/>
              </a:defRPr>
            </a:lvl9pPr>
          </a:lstStyle>
          <a:p>
            <a:pPr marL="0" marR="0" lvl="0" indent="0" algn="r" defTabSz="957263" rtl="0" eaLnBrk="0" fontAlgn="base" latinLnBrk="0" hangingPunct="0">
              <a:lnSpc>
                <a:spcPct val="100000"/>
              </a:lnSpc>
              <a:spcBef>
                <a:spcPct val="0"/>
              </a:spcBef>
              <a:spcAft>
                <a:spcPct val="0"/>
              </a:spcAft>
              <a:buClrTx/>
              <a:buSzTx/>
              <a:buFontTx/>
              <a:buNone/>
              <a:tabLst/>
              <a:defRPr/>
            </a:pPr>
            <a:fld id="{0A2EE948-E2C8-41B5-8094-AF68B7392DD9}" type="slidenum">
              <a:rPr kumimoji="0" lang="en-US" altLang="en-US" sz="13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57263" rtl="0" eaLnBrk="0" fontAlgn="base" latinLnBrk="0" hangingPunct="0">
                <a:lnSpc>
                  <a:spcPct val="100000"/>
                </a:lnSpc>
                <a:spcBef>
                  <a:spcPct val="0"/>
                </a:spcBef>
                <a:spcAft>
                  <a:spcPct val="0"/>
                </a:spcAft>
                <a:buClrTx/>
                <a:buSzTx/>
                <a:buFontTx/>
                <a:buNone/>
                <a:tabLst/>
                <a:defRPr/>
              </a:pPr>
              <a:t>3</a:t>
            </a:fld>
            <a:endParaRPr kumimoji="0" lang="en-US" altLang="en-US" sz="13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endParaRPr>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2761945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7390FF2-46BB-4A07-80EC-9A585FF2B738}" type="slidenum">
              <a:rPr lang="en-US" altLang="en-US"/>
              <a:pPr/>
              <a:t>4</a:t>
            </a:fld>
            <a:endParaRPr lang="en-US" altLang="en-US"/>
          </a:p>
        </p:txBody>
      </p:sp>
      <p:sp>
        <p:nvSpPr>
          <p:cNvPr id="178178" name="Rectangle 2"/>
          <p:cNvSpPr>
            <a:spLocks noGrp="1" noRot="1" noChangeAspect="1" noChangeArrowheads="1" noTextEdit="1"/>
          </p:cNvSpPr>
          <p:nvPr>
            <p:ph type="sldImg"/>
          </p:nvPr>
        </p:nvSpPr>
        <p:spPr>
          <a:ln/>
        </p:spPr>
      </p:sp>
      <p:sp>
        <p:nvSpPr>
          <p:cNvPr id="1781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1968759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47721F4-39F8-4383-9780-247612046731}" type="slidenum">
              <a:rPr lang="en-US" altLang="en-US"/>
              <a:pPr/>
              <a:t>5</a:t>
            </a:fld>
            <a:endParaRPr lang="en-US" altLang="en-US"/>
          </a:p>
        </p:txBody>
      </p:sp>
      <p:sp>
        <p:nvSpPr>
          <p:cNvPr id="179202" name="Rectangle 2"/>
          <p:cNvSpPr>
            <a:spLocks noGrp="1" noRot="1" noChangeAspect="1" noChangeArrowheads="1" noTextEdit="1"/>
          </p:cNvSpPr>
          <p:nvPr>
            <p:ph type="sldImg"/>
          </p:nvPr>
        </p:nvSpPr>
        <p:spPr>
          <a:ln/>
        </p:spPr>
      </p:sp>
      <p:sp>
        <p:nvSpPr>
          <p:cNvPr id="17920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0876363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6053015-82D8-47ED-9518-4981CF69698C}" type="slidenum">
              <a:rPr lang="en-US" smtClean="0"/>
              <a:t>12</a:t>
            </a:fld>
            <a:endParaRPr lang="en-US"/>
          </a:p>
        </p:txBody>
      </p:sp>
    </p:spTree>
    <p:extLst>
      <p:ext uri="{BB962C8B-B14F-4D97-AF65-F5344CB8AC3E}">
        <p14:creationId xmlns:p14="http://schemas.microsoft.com/office/powerpoint/2010/main" val="25331519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1FA42FE-BB94-4B19-8BC4-0117033CB679}" type="slidenum">
              <a:rPr lang="en-US" smtClean="0"/>
              <a:pPr>
                <a:defRPr/>
              </a:pPr>
              <a:t>33</a:t>
            </a:fld>
            <a:endParaRPr lang="en-US"/>
          </a:p>
        </p:txBody>
      </p:sp>
    </p:spTree>
    <p:extLst>
      <p:ext uri="{BB962C8B-B14F-4D97-AF65-F5344CB8AC3E}">
        <p14:creationId xmlns:p14="http://schemas.microsoft.com/office/powerpoint/2010/main" val="10078350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7942" eaLnBrk="0" hangingPunct="0">
              <a:defRPr sz="2300">
                <a:solidFill>
                  <a:schemeClr val="tx1"/>
                </a:solidFill>
                <a:latin typeface="Times New Roman" pitchFamily="18" charset="0"/>
              </a:defRPr>
            </a:lvl1pPr>
            <a:lvl2pPr marL="702738" indent="-270283" defTabSz="897942" eaLnBrk="0" hangingPunct="0">
              <a:defRPr sz="2300">
                <a:solidFill>
                  <a:schemeClr val="tx1"/>
                </a:solidFill>
                <a:latin typeface="Times New Roman" pitchFamily="18" charset="0"/>
              </a:defRPr>
            </a:lvl2pPr>
            <a:lvl3pPr marL="1081135" indent="-216227" defTabSz="897942" eaLnBrk="0" hangingPunct="0">
              <a:defRPr sz="2300">
                <a:solidFill>
                  <a:schemeClr val="tx1"/>
                </a:solidFill>
                <a:latin typeface="Times New Roman" pitchFamily="18" charset="0"/>
              </a:defRPr>
            </a:lvl3pPr>
            <a:lvl4pPr marL="1513590" indent="-216227" defTabSz="897942" eaLnBrk="0" hangingPunct="0">
              <a:defRPr sz="2300">
                <a:solidFill>
                  <a:schemeClr val="tx1"/>
                </a:solidFill>
                <a:latin typeface="Times New Roman" pitchFamily="18" charset="0"/>
              </a:defRPr>
            </a:lvl4pPr>
            <a:lvl5pPr marL="1946044" indent="-216227" defTabSz="897942" eaLnBrk="0" hangingPunct="0">
              <a:defRPr sz="2300">
                <a:solidFill>
                  <a:schemeClr val="tx1"/>
                </a:solidFill>
                <a:latin typeface="Times New Roman" pitchFamily="18" charset="0"/>
              </a:defRPr>
            </a:lvl5pPr>
            <a:lvl6pPr marL="2378498" indent="-216227" defTabSz="897942" eaLnBrk="0" fontAlgn="base" hangingPunct="0">
              <a:spcBef>
                <a:spcPct val="0"/>
              </a:spcBef>
              <a:spcAft>
                <a:spcPct val="0"/>
              </a:spcAft>
              <a:defRPr sz="2300">
                <a:solidFill>
                  <a:schemeClr val="tx1"/>
                </a:solidFill>
                <a:latin typeface="Times New Roman" pitchFamily="18" charset="0"/>
              </a:defRPr>
            </a:lvl6pPr>
            <a:lvl7pPr marL="2810952" indent="-216227" defTabSz="897942" eaLnBrk="0" fontAlgn="base" hangingPunct="0">
              <a:spcBef>
                <a:spcPct val="0"/>
              </a:spcBef>
              <a:spcAft>
                <a:spcPct val="0"/>
              </a:spcAft>
              <a:defRPr sz="2300">
                <a:solidFill>
                  <a:schemeClr val="tx1"/>
                </a:solidFill>
                <a:latin typeface="Times New Roman" pitchFamily="18" charset="0"/>
              </a:defRPr>
            </a:lvl7pPr>
            <a:lvl8pPr marL="3243406" indent="-216227" defTabSz="897942" eaLnBrk="0" fontAlgn="base" hangingPunct="0">
              <a:spcBef>
                <a:spcPct val="0"/>
              </a:spcBef>
              <a:spcAft>
                <a:spcPct val="0"/>
              </a:spcAft>
              <a:defRPr sz="2300">
                <a:solidFill>
                  <a:schemeClr val="tx1"/>
                </a:solidFill>
                <a:latin typeface="Times New Roman" pitchFamily="18" charset="0"/>
              </a:defRPr>
            </a:lvl8pPr>
            <a:lvl9pPr marL="3675860" indent="-216227" defTabSz="897942" eaLnBrk="0" fontAlgn="base" hangingPunct="0">
              <a:spcBef>
                <a:spcPct val="0"/>
              </a:spcBef>
              <a:spcAft>
                <a:spcPct val="0"/>
              </a:spcAft>
              <a:defRPr sz="2300">
                <a:solidFill>
                  <a:schemeClr val="tx1"/>
                </a:solidFill>
                <a:latin typeface="Times New Roman" pitchFamily="18" charset="0"/>
              </a:defRPr>
            </a:lvl9pPr>
          </a:lstStyle>
          <a:p>
            <a:fld id="{F8935B24-0D3D-4B77-A872-9E26DEA3085D}" type="slidenum">
              <a:rPr lang="en-US" sz="1200"/>
              <a:pPr/>
              <a:t>35</a:t>
            </a:fld>
            <a:endParaRPr lang="en-US" sz="120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2249816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054" eaLnBrk="0" hangingPunct="0">
              <a:defRPr sz="2300">
                <a:solidFill>
                  <a:schemeClr val="tx1"/>
                </a:solidFill>
                <a:latin typeface="Times New Roman" pitchFamily="18" charset="0"/>
              </a:defRPr>
            </a:lvl1pPr>
            <a:lvl2pPr marL="716130" indent="-275434" defTabSz="915054" eaLnBrk="0" hangingPunct="0">
              <a:defRPr sz="2300">
                <a:solidFill>
                  <a:schemeClr val="tx1"/>
                </a:solidFill>
                <a:latin typeface="Times New Roman" pitchFamily="18" charset="0"/>
              </a:defRPr>
            </a:lvl2pPr>
            <a:lvl3pPr marL="1101738" indent="-220348" defTabSz="915054" eaLnBrk="0" hangingPunct="0">
              <a:defRPr sz="2300">
                <a:solidFill>
                  <a:schemeClr val="tx1"/>
                </a:solidFill>
                <a:latin typeface="Times New Roman" pitchFamily="18" charset="0"/>
              </a:defRPr>
            </a:lvl3pPr>
            <a:lvl4pPr marL="1542433" indent="-220348" defTabSz="915054" eaLnBrk="0" hangingPunct="0">
              <a:defRPr sz="2300">
                <a:solidFill>
                  <a:schemeClr val="tx1"/>
                </a:solidFill>
                <a:latin typeface="Times New Roman" pitchFamily="18" charset="0"/>
              </a:defRPr>
            </a:lvl4pPr>
            <a:lvl5pPr marL="1983128" indent="-220348" defTabSz="915054" eaLnBrk="0" hangingPunct="0">
              <a:defRPr sz="2300">
                <a:solidFill>
                  <a:schemeClr val="tx1"/>
                </a:solidFill>
                <a:latin typeface="Times New Roman" pitchFamily="18" charset="0"/>
              </a:defRPr>
            </a:lvl5pPr>
            <a:lvl6pPr marL="2423823" indent="-220348" defTabSz="915054" eaLnBrk="0" fontAlgn="base" hangingPunct="0">
              <a:spcBef>
                <a:spcPct val="0"/>
              </a:spcBef>
              <a:spcAft>
                <a:spcPct val="0"/>
              </a:spcAft>
              <a:defRPr sz="2300">
                <a:solidFill>
                  <a:schemeClr val="tx1"/>
                </a:solidFill>
                <a:latin typeface="Times New Roman" pitchFamily="18" charset="0"/>
              </a:defRPr>
            </a:lvl6pPr>
            <a:lvl7pPr marL="2864518" indent="-220348" defTabSz="915054" eaLnBrk="0" fontAlgn="base" hangingPunct="0">
              <a:spcBef>
                <a:spcPct val="0"/>
              </a:spcBef>
              <a:spcAft>
                <a:spcPct val="0"/>
              </a:spcAft>
              <a:defRPr sz="2300">
                <a:solidFill>
                  <a:schemeClr val="tx1"/>
                </a:solidFill>
                <a:latin typeface="Times New Roman" pitchFamily="18" charset="0"/>
              </a:defRPr>
            </a:lvl7pPr>
            <a:lvl8pPr marL="3305213" indent="-220348" defTabSz="915054" eaLnBrk="0" fontAlgn="base" hangingPunct="0">
              <a:spcBef>
                <a:spcPct val="0"/>
              </a:spcBef>
              <a:spcAft>
                <a:spcPct val="0"/>
              </a:spcAft>
              <a:defRPr sz="2300">
                <a:solidFill>
                  <a:schemeClr val="tx1"/>
                </a:solidFill>
                <a:latin typeface="Times New Roman" pitchFamily="18" charset="0"/>
              </a:defRPr>
            </a:lvl8pPr>
            <a:lvl9pPr marL="3745908" indent="-220348" defTabSz="915054" eaLnBrk="0" fontAlgn="base" hangingPunct="0">
              <a:spcBef>
                <a:spcPct val="0"/>
              </a:spcBef>
              <a:spcAft>
                <a:spcPct val="0"/>
              </a:spcAft>
              <a:defRPr sz="2300">
                <a:solidFill>
                  <a:schemeClr val="tx1"/>
                </a:solidFill>
                <a:latin typeface="Times New Roman" pitchFamily="18" charset="0"/>
              </a:defRPr>
            </a:lvl9pPr>
          </a:lstStyle>
          <a:p>
            <a:fld id="{57322EB1-E54B-4F5D-B874-E9BE2282AEFB}" type="slidenum">
              <a:rPr lang="en-US" sz="1200"/>
              <a:pPr/>
              <a:t>37</a:t>
            </a:fld>
            <a:endParaRPr lang="en-US" sz="120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Tree>
    <p:extLst>
      <p:ext uri="{BB962C8B-B14F-4D97-AF65-F5344CB8AC3E}">
        <p14:creationId xmlns:p14="http://schemas.microsoft.com/office/powerpoint/2010/main" val="27598788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726D6F2-88AD-4539-A136-F6B3AED23902}" type="datetimeFigureOut">
              <a:rPr lang="en-US" smtClean="0"/>
              <a:t>3/19/2018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AC27D0-1F43-4355-A8B6-D47D3584FFE3}" type="slidenum">
              <a:rPr lang="en-US" smtClean="0"/>
              <a:t>‹#›</a:t>
            </a:fld>
            <a:endParaRPr lang="en-US"/>
          </a:p>
        </p:txBody>
      </p:sp>
    </p:spTree>
    <p:extLst>
      <p:ext uri="{BB962C8B-B14F-4D97-AF65-F5344CB8AC3E}">
        <p14:creationId xmlns:p14="http://schemas.microsoft.com/office/powerpoint/2010/main" val="2415871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26D6F2-88AD-4539-A136-F6B3AED23902}" type="datetimeFigureOut">
              <a:rPr lang="en-US" smtClean="0"/>
              <a:t>3/19/2018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AC27D0-1F43-4355-A8B6-D47D3584FFE3}" type="slidenum">
              <a:rPr lang="en-US" smtClean="0"/>
              <a:t>‹#›</a:t>
            </a:fld>
            <a:endParaRPr lang="en-US"/>
          </a:p>
        </p:txBody>
      </p:sp>
    </p:spTree>
    <p:extLst>
      <p:ext uri="{BB962C8B-B14F-4D97-AF65-F5344CB8AC3E}">
        <p14:creationId xmlns:p14="http://schemas.microsoft.com/office/powerpoint/2010/main" val="27102106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26D6F2-88AD-4539-A136-F6B3AED23902}" type="datetimeFigureOut">
              <a:rPr lang="en-US" smtClean="0"/>
              <a:t>3/19/2018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AC27D0-1F43-4355-A8B6-D47D3584FFE3}" type="slidenum">
              <a:rPr lang="en-US" smtClean="0"/>
              <a:t>‹#›</a:t>
            </a:fld>
            <a:endParaRPr lang="en-US"/>
          </a:p>
        </p:txBody>
      </p:sp>
    </p:spTree>
    <p:extLst>
      <p:ext uri="{BB962C8B-B14F-4D97-AF65-F5344CB8AC3E}">
        <p14:creationId xmlns:p14="http://schemas.microsoft.com/office/powerpoint/2010/main" val="7343513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30F9FAA-09BC-400E-864C-A9325C24BE0A}" type="slidenum">
              <a:rPr lang="en-US"/>
              <a:pPr>
                <a:defRPr/>
              </a:pPr>
              <a:t>‹#›</a:t>
            </a:fld>
            <a:endParaRPr lang="en-US"/>
          </a:p>
        </p:txBody>
      </p:sp>
    </p:spTree>
    <p:extLst>
      <p:ext uri="{BB962C8B-B14F-4D97-AF65-F5344CB8AC3E}">
        <p14:creationId xmlns:p14="http://schemas.microsoft.com/office/powerpoint/2010/main" val="7161191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26D6F2-88AD-4539-A136-F6B3AED23902}" type="datetimeFigureOut">
              <a:rPr lang="en-US" smtClean="0"/>
              <a:t>3/19/2018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AC27D0-1F43-4355-A8B6-D47D3584FFE3}" type="slidenum">
              <a:rPr lang="en-US" smtClean="0"/>
              <a:t>‹#›</a:t>
            </a:fld>
            <a:endParaRPr lang="en-US"/>
          </a:p>
        </p:txBody>
      </p:sp>
    </p:spTree>
    <p:extLst>
      <p:ext uri="{BB962C8B-B14F-4D97-AF65-F5344CB8AC3E}">
        <p14:creationId xmlns:p14="http://schemas.microsoft.com/office/powerpoint/2010/main" val="2631423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26D6F2-88AD-4539-A136-F6B3AED23902}" type="datetimeFigureOut">
              <a:rPr lang="en-US" smtClean="0"/>
              <a:t>3/19/2018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AC27D0-1F43-4355-A8B6-D47D3584FFE3}" type="slidenum">
              <a:rPr lang="en-US" smtClean="0"/>
              <a:t>‹#›</a:t>
            </a:fld>
            <a:endParaRPr lang="en-US"/>
          </a:p>
        </p:txBody>
      </p:sp>
    </p:spTree>
    <p:extLst>
      <p:ext uri="{BB962C8B-B14F-4D97-AF65-F5344CB8AC3E}">
        <p14:creationId xmlns:p14="http://schemas.microsoft.com/office/powerpoint/2010/main" val="19169179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726D6F2-88AD-4539-A136-F6B3AED23902}" type="datetimeFigureOut">
              <a:rPr lang="en-US" smtClean="0"/>
              <a:t>3/19/2018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AC27D0-1F43-4355-A8B6-D47D3584FFE3}" type="slidenum">
              <a:rPr lang="en-US" smtClean="0"/>
              <a:t>‹#›</a:t>
            </a:fld>
            <a:endParaRPr lang="en-US"/>
          </a:p>
        </p:txBody>
      </p:sp>
    </p:spTree>
    <p:extLst>
      <p:ext uri="{BB962C8B-B14F-4D97-AF65-F5344CB8AC3E}">
        <p14:creationId xmlns:p14="http://schemas.microsoft.com/office/powerpoint/2010/main" val="220363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726D6F2-88AD-4539-A136-F6B3AED23902}" type="datetimeFigureOut">
              <a:rPr lang="en-US" smtClean="0"/>
              <a:t>3/19/2018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AC27D0-1F43-4355-A8B6-D47D3584FFE3}" type="slidenum">
              <a:rPr lang="en-US" smtClean="0"/>
              <a:t>‹#›</a:t>
            </a:fld>
            <a:endParaRPr lang="en-US"/>
          </a:p>
        </p:txBody>
      </p:sp>
    </p:spTree>
    <p:extLst>
      <p:ext uri="{BB962C8B-B14F-4D97-AF65-F5344CB8AC3E}">
        <p14:creationId xmlns:p14="http://schemas.microsoft.com/office/powerpoint/2010/main" val="1310423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726D6F2-88AD-4539-A136-F6B3AED23902}" type="datetimeFigureOut">
              <a:rPr lang="en-US" smtClean="0"/>
              <a:t>3/19/2018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AC27D0-1F43-4355-A8B6-D47D3584FFE3}" type="slidenum">
              <a:rPr lang="en-US" smtClean="0"/>
              <a:t>‹#›</a:t>
            </a:fld>
            <a:endParaRPr lang="en-US"/>
          </a:p>
        </p:txBody>
      </p:sp>
    </p:spTree>
    <p:extLst>
      <p:ext uri="{BB962C8B-B14F-4D97-AF65-F5344CB8AC3E}">
        <p14:creationId xmlns:p14="http://schemas.microsoft.com/office/powerpoint/2010/main" val="18246351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26D6F2-88AD-4539-A136-F6B3AED23902}" type="datetimeFigureOut">
              <a:rPr lang="en-US" smtClean="0"/>
              <a:t>3/19/2018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AC27D0-1F43-4355-A8B6-D47D3584FFE3}" type="slidenum">
              <a:rPr lang="en-US" smtClean="0"/>
              <a:t>‹#›</a:t>
            </a:fld>
            <a:endParaRPr lang="en-US"/>
          </a:p>
        </p:txBody>
      </p:sp>
    </p:spTree>
    <p:extLst>
      <p:ext uri="{BB962C8B-B14F-4D97-AF65-F5344CB8AC3E}">
        <p14:creationId xmlns:p14="http://schemas.microsoft.com/office/powerpoint/2010/main" val="29242218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26D6F2-88AD-4539-A136-F6B3AED23902}" type="datetimeFigureOut">
              <a:rPr lang="en-US" smtClean="0"/>
              <a:t>3/19/2018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AC27D0-1F43-4355-A8B6-D47D3584FFE3}" type="slidenum">
              <a:rPr lang="en-US" smtClean="0"/>
              <a:t>‹#›</a:t>
            </a:fld>
            <a:endParaRPr lang="en-US"/>
          </a:p>
        </p:txBody>
      </p:sp>
    </p:spTree>
    <p:extLst>
      <p:ext uri="{BB962C8B-B14F-4D97-AF65-F5344CB8AC3E}">
        <p14:creationId xmlns:p14="http://schemas.microsoft.com/office/powerpoint/2010/main" val="32106034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26D6F2-88AD-4539-A136-F6B3AED23902}" type="datetimeFigureOut">
              <a:rPr lang="en-US" smtClean="0"/>
              <a:t>3/19/2018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AC27D0-1F43-4355-A8B6-D47D3584FFE3}" type="slidenum">
              <a:rPr lang="en-US" smtClean="0"/>
              <a:t>‹#›</a:t>
            </a:fld>
            <a:endParaRPr lang="en-US"/>
          </a:p>
        </p:txBody>
      </p:sp>
    </p:spTree>
    <p:extLst>
      <p:ext uri="{BB962C8B-B14F-4D97-AF65-F5344CB8AC3E}">
        <p14:creationId xmlns:p14="http://schemas.microsoft.com/office/powerpoint/2010/main" val="16731901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26D6F2-88AD-4539-A136-F6B3AED23902}" type="datetimeFigureOut">
              <a:rPr lang="en-US" smtClean="0"/>
              <a:t>3/19/2018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AC27D0-1F43-4355-A8B6-D47D3584FFE3}" type="slidenum">
              <a:rPr lang="en-US" smtClean="0"/>
              <a:t>‹#›</a:t>
            </a:fld>
            <a:endParaRPr lang="en-US"/>
          </a:p>
        </p:txBody>
      </p:sp>
    </p:spTree>
    <p:extLst>
      <p:ext uri="{BB962C8B-B14F-4D97-AF65-F5344CB8AC3E}">
        <p14:creationId xmlns:p14="http://schemas.microsoft.com/office/powerpoint/2010/main" val="34330499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lbruce@vt.edu" TargetMode="External"/><Relationship Id="rId2" Type="http://schemas.openxmlformats.org/officeDocument/2006/relationships/hyperlink" Target="mailto:groover@vt.edu" TargetMode="External"/><Relationship Id="rId1" Type="http://schemas.openxmlformats.org/officeDocument/2006/relationships/slideLayout" Target="../slideLayouts/slideLayout1.xml"/><Relationship Id="rId4" Type="http://schemas.openxmlformats.org/officeDocument/2006/relationships/hyperlink" Target="http://usevalue.agecon.vt.edu/"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hyperlink" Target="https://www.tax.virginia.gov/annual-reports"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990600"/>
            <a:ext cx="8077200" cy="1470025"/>
          </a:xfrm>
        </p:spPr>
        <p:txBody>
          <a:bodyPr>
            <a:noAutofit/>
          </a:bodyPr>
          <a:lstStyle/>
          <a:p>
            <a:pPr lvl="0">
              <a:spcBef>
                <a:spcPts val="0"/>
              </a:spcBef>
            </a:pPr>
            <a:r>
              <a:rPr lang="en-US" sz="4000" b="1" dirty="0" smtClean="0">
                <a:solidFill>
                  <a:prstClr val="black"/>
                </a:solidFill>
                <a:latin typeface="+mn-lt"/>
                <a:ea typeface="+mn-ea"/>
                <a:cs typeface="+mn-cs"/>
              </a:rPr>
              <a:t>Virginia’s Use-value Assessment Program</a:t>
            </a:r>
            <a:br>
              <a:rPr lang="en-US" sz="4000" b="1" dirty="0" smtClean="0">
                <a:solidFill>
                  <a:prstClr val="black"/>
                </a:solidFill>
                <a:latin typeface="+mn-lt"/>
                <a:ea typeface="+mn-ea"/>
                <a:cs typeface="+mn-cs"/>
              </a:rPr>
            </a:br>
            <a:r>
              <a:rPr lang="en-US" sz="2800" b="1" dirty="0" smtClean="0">
                <a:solidFill>
                  <a:prstClr val="black"/>
                </a:solidFill>
                <a:latin typeface="+mn-lt"/>
                <a:ea typeface="+mn-ea"/>
                <a:cs typeface="+mn-cs"/>
              </a:rPr>
              <a:t>The Use-value Estimation Process </a:t>
            </a:r>
            <a:endParaRPr lang="en-US" sz="2800" dirty="0">
              <a:latin typeface="+mn-lt"/>
            </a:endParaRPr>
          </a:p>
        </p:txBody>
      </p:sp>
      <p:sp>
        <p:nvSpPr>
          <p:cNvPr id="3" name="Subtitle 2"/>
          <p:cNvSpPr>
            <a:spLocks noGrp="1"/>
          </p:cNvSpPr>
          <p:nvPr>
            <p:ph type="subTitle" idx="1"/>
          </p:nvPr>
        </p:nvSpPr>
        <p:spPr>
          <a:xfrm>
            <a:off x="1447800" y="3048000"/>
            <a:ext cx="6400800" cy="2819400"/>
          </a:xfrm>
          <a:ln>
            <a:noFill/>
          </a:ln>
        </p:spPr>
        <p:txBody>
          <a:bodyPr>
            <a:normAutofit fontScale="92500" lnSpcReduction="20000"/>
          </a:bodyPr>
          <a:lstStyle/>
          <a:p>
            <a:pPr lvl="0" eaLnBrk="0" fontAlgn="base" hangingPunct="0">
              <a:lnSpc>
                <a:spcPct val="90000"/>
              </a:lnSpc>
              <a:spcAft>
                <a:spcPct val="0"/>
              </a:spcAft>
            </a:pPr>
            <a:r>
              <a:rPr lang="en-US" sz="2100" kern="0" dirty="0">
                <a:solidFill>
                  <a:schemeClr val="tx1"/>
                </a:solidFill>
                <a:cs typeface="Arial" panose="020B0604020202020204" pitchFamily="34" charset="0"/>
              </a:rPr>
              <a:t>Gordon </a:t>
            </a:r>
            <a:r>
              <a:rPr lang="en-US" sz="2100" kern="0" dirty="0" smtClean="0">
                <a:solidFill>
                  <a:schemeClr val="tx1"/>
                </a:solidFill>
                <a:cs typeface="Arial" panose="020B0604020202020204" pitchFamily="34" charset="0"/>
              </a:rPr>
              <a:t>Groover, Extension Economist</a:t>
            </a:r>
            <a:endParaRPr lang="en-US" sz="2100" kern="0" dirty="0">
              <a:solidFill>
                <a:schemeClr val="tx1"/>
              </a:solidFill>
              <a:cs typeface="Arial" panose="020B0604020202020204" pitchFamily="34" charset="0"/>
            </a:endParaRPr>
          </a:p>
          <a:p>
            <a:pPr lvl="0" eaLnBrk="0" fontAlgn="base" hangingPunct="0">
              <a:lnSpc>
                <a:spcPct val="90000"/>
              </a:lnSpc>
              <a:spcAft>
                <a:spcPct val="0"/>
              </a:spcAft>
            </a:pPr>
            <a:r>
              <a:rPr lang="en-US" sz="2100" kern="0" dirty="0" smtClean="0">
                <a:solidFill>
                  <a:schemeClr val="tx1"/>
                </a:solidFill>
                <a:cs typeface="Arial" panose="020B0604020202020204" pitchFamily="34" charset="0"/>
              </a:rPr>
              <a:t>and </a:t>
            </a:r>
          </a:p>
          <a:p>
            <a:pPr lvl="0" eaLnBrk="0" fontAlgn="base" hangingPunct="0">
              <a:lnSpc>
                <a:spcPct val="90000"/>
              </a:lnSpc>
              <a:spcAft>
                <a:spcPct val="0"/>
              </a:spcAft>
            </a:pPr>
            <a:r>
              <a:rPr lang="en-US" sz="2100" kern="0" dirty="0" smtClean="0">
                <a:solidFill>
                  <a:schemeClr val="tx1"/>
                </a:solidFill>
                <a:cs typeface="Arial" panose="020B0604020202020204" pitchFamily="34" charset="0"/>
              </a:rPr>
              <a:t>Lex Bruce</a:t>
            </a:r>
            <a:r>
              <a:rPr lang="en-US" sz="2100" kern="0" dirty="0">
                <a:solidFill>
                  <a:schemeClr val="tx1"/>
                </a:solidFill>
                <a:cs typeface="Arial" panose="020B0604020202020204" pitchFamily="34" charset="0"/>
              </a:rPr>
              <a:t>, Senior Research </a:t>
            </a:r>
            <a:r>
              <a:rPr lang="en-US" sz="2100" kern="0" dirty="0" smtClean="0">
                <a:solidFill>
                  <a:schemeClr val="tx1"/>
                </a:solidFill>
                <a:cs typeface="Arial" panose="020B0604020202020204" pitchFamily="34" charset="0"/>
              </a:rPr>
              <a:t>Associate</a:t>
            </a:r>
          </a:p>
          <a:p>
            <a:pPr lvl="0" eaLnBrk="0" fontAlgn="base" hangingPunct="0">
              <a:lnSpc>
                <a:spcPct val="90000"/>
              </a:lnSpc>
              <a:spcAft>
                <a:spcPct val="0"/>
              </a:spcAft>
            </a:pPr>
            <a:r>
              <a:rPr lang="en-US" sz="1600" kern="0" dirty="0" smtClean="0">
                <a:solidFill>
                  <a:schemeClr val="tx1"/>
                </a:solidFill>
                <a:cs typeface="Arial" panose="020B0604020202020204" pitchFamily="34" charset="0"/>
              </a:rPr>
              <a:t>Department </a:t>
            </a:r>
            <a:r>
              <a:rPr lang="en-US" sz="1600" kern="0" dirty="0">
                <a:solidFill>
                  <a:schemeClr val="tx1"/>
                </a:solidFill>
                <a:cs typeface="Arial" panose="020B0604020202020204" pitchFamily="34" charset="0"/>
              </a:rPr>
              <a:t>of Agricultural &amp; Applied Economics Virginia Tech </a:t>
            </a:r>
          </a:p>
          <a:p>
            <a:pPr lvl="0" eaLnBrk="0" fontAlgn="base" hangingPunct="0">
              <a:lnSpc>
                <a:spcPct val="90000"/>
              </a:lnSpc>
              <a:spcAft>
                <a:spcPct val="0"/>
              </a:spcAft>
            </a:pPr>
            <a:r>
              <a:rPr lang="en-US" sz="1600" kern="0" dirty="0">
                <a:solidFill>
                  <a:schemeClr val="tx1"/>
                </a:solidFill>
                <a:cs typeface="Arial" panose="020B0604020202020204" pitchFamily="34" charset="0"/>
              </a:rPr>
              <a:t>(540) 231-5850</a:t>
            </a:r>
          </a:p>
          <a:p>
            <a:pPr lvl="0" eaLnBrk="0" fontAlgn="base" hangingPunct="0">
              <a:lnSpc>
                <a:spcPct val="90000"/>
              </a:lnSpc>
              <a:spcAft>
                <a:spcPct val="0"/>
              </a:spcAft>
            </a:pPr>
            <a:r>
              <a:rPr lang="en-US" sz="1600" kern="0" dirty="0" smtClean="0">
                <a:solidFill>
                  <a:schemeClr val="tx1"/>
                </a:solidFill>
                <a:cs typeface="Arial" panose="020B0604020202020204" pitchFamily="34" charset="0"/>
                <a:hlinkClick r:id="rId2"/>
              </a:rPr>
              <a:t>groover@vt.edu</a:t>
            </a:r>
            <a:endParaRPr lang="en-US" sz="1600" kern="0" dirty="0">
              <a:solidFill>
                <a:schemeClr val="tx1"/>
              </a:solidFill>
              <a:cs typeface="Arial" panose="020B0604020202020204" pitchFamily="34" charset="0"/>
            </a:endParaRPr>
          </a:p>
          <a:p>
            <a:pPr lvl="0" eaLnBrk="0" fontAlgn="base" hangingPunct="0">
              <a:lnSpc>
                <a:spcPct val="90000"/>
              </a:lnSpc>
              <a:spcAft>
                <a:spcPct val="0"/>
              </a:spcAft>
            </a:pPr>
            <a:r>
              <a:rPr lang="en-US" sz="1600" kern="0" dirty="0">
                <a:solidFill>
                  <a:schemeClr val="tx1"/>
                </a:solidFill>
                <a:cs typeface="Arial" panose="020B0604020202020204" pitchFamily="34" charset="0"/>
              </a:rPr>
              <a:t>(540) 231-4441</a:t>
            </a:r>
          </a:p>
          <a:p>
            <a:pPr lvl="0" eaLnBrk="0" fontAlgn="base" hangingPunct="0">
              <a:lnSpc>
                <a:spcPct val="90000"/>
              </a:lnSpc>
              <a:spcAft>
                <a:spcPct val="0"/>
              </a:spcAft>
            </a:pPr>
            <a:r>
              <a:rPr lang="en-US" sz="1600" kern="0" dirty="0" smtClean="0">
                <a:solidFill>
                  <a:schemeClr val="tx1"/>
                </a:solidFill>
                <a:cs typeface="Arial" panose="020B0604020202020204" pitchFamily="34" charset="0"/>
                <a:hlinkClick r:id="rId3"/>
              </a:rPr>
              <a:t>lbruce@vt.edu</a:t>
            </a:r>
            <a:endParaRPr lang="en-US" sz="1600" kern="0" dirty="0" smtClean="0">
              <a:solidFill>
                <a:schemeClr val="tx1"/>
              </a:solidFill>
              <a:cs typeface="Arial" panose="020B0604020202020204" pitchFamily="34" charset="0"/>
            </a:endParaRPr>
          </a:p>
          <a:p>
            <a:pPr lvl="0" eaLnBrk="0" fontAlgn="base" hangingPunct="0">
              <a:lnSpc>
                <a:spcPct val="90000"/>
              </a:lnSpc>
              <a:spcAft>
                <a:spcPct val="0"/>
              </a:spcAft>
            </a:pPr>
            <a:endParaRPr lang="en-US" sz="1600" kern="0" dirty="0" smtClean="0">
              <a:solidFill>
                <a:schemeClr val="tx1"/>
              </a:solidFill>
              <a:cs typeface="Arial" panose="020B0604020202020204" pitchFamily="34" charset="0"/>
            </a:endParaRPr>
          </a:p>
          <a:p>
            <a:pPr lvl="0" eaLnBrk="0" fontAlgn="base" hangingPunct="0">
              <a:lnSpc>
                <a:spcPct val="90000"/>
              </a:lnSpc>
              <a:spcAft>
                <a:spcPct val="0"/>
              </a:spcAft>
            </a:pPr>
            <a:r>
              <a:rPr lang="en-US" sz="2400" kern="0" dirty="0" smtClean="0">
                <a:solidFill>
                  <a:srgbClr val="000000"/>
                </a:solidFill>
              </a:rPr>
              <a:t>Website</a:t>
            </a:r>
            <a:r>
              <a:rPr lang="en-US" sz="2400" kern="0" dirty="0">
                <a:solidFill>
                  <a:srgbClr val="000000"/>
                </a:solidFill>
              </a:rPr>
              <a:t>:</a:t>
            </a:r>
            <a:r>
              <a:rPr lang="en-US" sz="2400" i="1" kern="0" dirty="0">
                <a:solidFill>
                  <a:srgbClr val="000000"/>
                </a:solidFill>
              </a:rPr>
              <a:t> </a:t>
            </a:r>
            <a:r>
              <a:rPr lang="en-US" sz="2400" i="1" kern="0" dirty="0">
                <a:solidFill>
                  <a:srgbClr val="000000"/>
                </a:solidFill>
                <a:hlinkClick r:id="rId4"/>
              </a:rPr>
              <a:t>http://usevalue.agecon.vt.edu</a:t>
            </a:r>
            <a:r>
              <a:rPr lang="en-US" sz="2400" i="1" kern="0" dirty="0" smtClean="0">
                <a:solidFill>
                  <a:srgbClr val="000000"/>
                </a:solidFill>
                <a:hlinkClick r:id="rId4"/>
              </a:rPr>
              <a:t>/</a:t>
            </a:r>
            <a:endParaRPr lang="en-US" sz="2400" i="1" kern="0" dirty="0" smtClean="0">
              <a:solidFill>
                <a:srgbClr val="000000"/>
              </a:solidFill>
            </a:endParaRPr>
          </a:p>
          <a:p>
            <a:pPr lvl="0" eaLnBrk="0" fontAlgn="base" hangingPunct="0">
              <a:lnSpc>
                <a:spcPct val="90000"/>
              </a:lnSpc>
              <a:spcAft>
                <a:spcPct val="0"/>
              </a:spcAft>
            </a:pPr>
            <a:endParaRPr lang="en-US" sz="1600" b="1" kern="0" dirty="0" smtClean="0">
              <a:solidFill>
                <a:srgbClr val="000000"/>
              </a:solidFill>
            </a:endParaRPr>
          </a:p>
          <a:p>
            <a:pPr lvl="0" eaLnBrk="0" fontAlgn="base" hangingPunct="0">
              <a:lnSpc>
                <a:spcPct val="90000"/>
              </a:lnSpc>
              <a:spcAft>
                <a:spcPct val="0"/>
              </a:spcAft>
            </a:pPr>
            <a:r>
              <a:rPr lang="en-US" sz="1600" kern="0" dirty="0" smtClean="0">
                <a:solidFill>
                  <a:srgbClr val="000000"/>
                </a:solidFill>
              </a:rPr>
              <a:t>March 20, 2018</a:t>
            </a:r>
          </a:p>
          <a:p>
            <a:pPr lvl="0" eaLnBrk="0" fontAlgn="base" hangingPunct="0">
              <a:lnSpc>
                <a:spcPct val="90000"/>
              </a:lnSpc>
              <a:spcAft>
                <a:spcPct val="0"/>
              </a:spcAft>
            </a:pPr>
            <a:endParaRPr lang="en-US" sz="1600" b="1" kern="0" dirty="0" smtClean="0">
              <a:solidFill>
                <a:srgbClr val="000000"/>
              </a:solidFill>
            </a:endParaRPr>
          </a:p>
          <a:p>
            <a:pPr lvl="0" eaLnBrk="0" fontAlgn="base" hangingPunct="0">
              <a:lnSpc>
                <a:spcPct val="90000"/>
              </a:lnSpc>
              <a:spcAft>
                <a:spcPct val="0"/>
              </a:spcAft>
            </a:pPr>
            <a:endParaRPr lang="en-US" sz="1600" i="1" kern="0" dirty="0">
              <a:solidFill>
                <a:srgbClr val="000000"/>
              </a:solidFill>
            </a:endParaRPr>
          </a:p>
          <a:p>
            <a:pPr lvl="0" eaLnBrk="0" fontAlgn="base" hangingPunct="0">
              <a:lnSpc>
                <a:spcPct val="90000"/>
              </a:lnSpc>
              <a:spcAft>
                <a:spcPct val="0"/>
              </a:spcAft>
            </a:pPr>
            <a:endParaRPr lang="en-US" sz="1600" i="1" kern="0" dirty="0" smtClean="0">
              <a:solidFill>
                <a:srgbClr val="000000"/>
              </a:solidFill>
            </a:endParaRPr>
          </a:p>
          <a:p>
            <a:pPr lvl="0" eaLnBrk="0" fontAlgn="base" hangingPunct="0">
              <a:lnSpc>
                <a:spcPct val="90000"/>
              </a:lnSpc>
              <a:spcAft>
                <a:spcPct val="0"/>
              </a:spcAft>
            </a:pPr>
            <a:endParaRPr lang="en-US" sz="1600" i="1" kern="0" dirty="0" smtClean="0">
              <a:solidFill>
                <a:srgbClr val="000000"/>
              </a:solidFill>
              <a:latin typeface="Times New Roman"/>
            </a:endParaRPr>
          </a:p>
          <a:p>
            <a:pPr lvl="0" eaLnBrk="0" fontAlgn="base" hangingPunct="0">
              <a:lnSpc>
                <a:spcPct val="90000"/>
              </a:lnSpc>
              <a:spcAft>
                <a:spcPct val="0"/>
              </a:spcAft>
            </a:pPr>
            <a:endParaRPr lang="en-US" sz="1600" i="1" kern="0" dirty="0" smtClean="0">
              <a:solidFill>
                <a:srgbClr val="000000"/>
              </a:solidFill>
              <a:latin typeface="Times New Roman"/>
            </a:endParaRPr>
          </a:p>
          <a:p>
            <a:pPr lvl="0" eaLnBrk="0" fontAlgn="base" hangingPunct="0">
              <a:lnSpc>
                <a:spcPct val="90000"/>
              </a:lnSpc>
              <a:spcAft>
                <a:spcPct val="0"/>
              </a:spcAft>
            </a:pPr>
            <a:endParaRPr lang="en-US" sz="1600" i="1" kern="0" dirty="0">
              <a:solidFill>
                <a:srgbClr val="000000"/>
              </a:solidFill>
              <a:latin typeface="Times New Roman"/>
            </a:endParaRPr>
          </a:p>
          <a:p>
            <a:pPr lvl="0" eaLnBrk="0" fontAlgn="base" hangingPunct="0">
              <a:lnSpc>
                <a:spcPct val="90000"/>
              </a:lnSpc>
              <a:spcAft>
                <a:spcPct val="0"/>
              </a:spcAft>
            </a:pPr>
            <a:endParaRPr lang="en-US" sz="2800" i="1" kern="0" dirty="0">
              <a:solidFill>
                <a:srgbClr val="000000"/>
              </a:solidFill>
              <a:latin typeface="Times New Roman"/>
            </a:endParaRPr>
          </a:p>
          <a:p>
            <a:endParaRPr lang="en-US" sz="2400" dirty="0" smtClean="0">
              <a:solidFill>
                <a:schemeClr val="tx1"/>
              </a:solidFill>
            </a:endParaRPr>
          </a:p>
          <a:p>
            <a:endParaRPr lang="en-US" sz="2400" dirty="0">
              <a:solidFill>
                <a:schemeClr val="tx1"/>
              </a:solidFill>
            </a:endParaRPr>
          </a:p>
        </p:txBody>
      </p:sp>
    </p:spTree>
    <p:extLst>
      <p:ext uri="{BB962C8B-B14F-4D97-AF65-F5344CB8AC3E}">
        <p14:creationId xmlns:p14="http://schemas.microsoft.com/office/powerpoint/2010/main" val="37304348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52601"/>
            <a:ext cx="7772400" cy="2362200"/>
          </a:xfrm>
        </p:spPr>
        <p:txBody>
          <a:bodyPr/>
          <a:lstStyle/>
          <a:p>
            <a:r>
              <a:rPr lang="en-US" dirty="0" smtClean="0"/>
              <a:t>Procedures for Estimating </a:t>
            </a:r>
            <a:br>
              <a:rPr lang="en-US" dirty="0" smtClean="0"/>
            </a:br>
            <a:r>
              <a:rPr lang="en-US" dirty="0" smtClean="0"/>
              <a:t>Agricultural and Horticultural Values in Use</a:t>
            </a:r>
            <a:endParaRPr lang="en-US" dirty="0"/>
          </a:p>
        </p:txBody>
      </p:sp>
    </p:spTree>
    <p:extLst>
      <p:ext uri="{BB962C8B-B14F-4D97-AF65-F5344CB8AC3E}">
        <p14:creationId xmlns:p14="http://schemas.microsoft.com/office/powerpoint/2010/main" val="3449428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dirty="0" smtClean="0"/>
              <a:t>Two Approaches</a:t>
            </a:r>
          </a:p>
        </p:txBody>
      </p:sp>
      <p:sp>
        <p:nvSpPr>
          <p:cNvPr id="10243" name="Content Placeholder 2"/>
          <p:cNvSpPr>
            <a:spLocks noGrp="1"/>
          </p:cNvSpPr>
          <p:nvPr>
            <p:ph idx="1"/>
          </p:nvPr>
        </p:nvSpPr>
        <p:spPr>
          <a:xfrm>
            <a:off x="609600" y="1828800"/>
            <a:ext cx="8001000" cy="4191000"/>
          </a:xfrm>
        </p:spPr>
        <p:txBody>
          <a:bodyPr/>
          <a:lstStyle/>
          <a:p>
            <a:pPr marL="514350" indent="-514350">
              <a:buFont typeface="+mj-lt"/>
              <a:buAutoNum type="arabicPeriod"/>
            </a:pPr>
            <a:r>
              <a:rPr lang="en-US" b="1" dirty="0" smtClean="0"/>
              <a:t>Net income </a:t>
            </a:r>
            <a:r>
              <a:rPr lang="en-US" dirty="0" smtClean="0"/>
              <a:t>Capitalized (Income Approach)</a:t>
            </a:r>
          </a:p>
          <a:p>
            <a:pPr marL="400050" lvl="1" indent="0">
              <a:buNone/>
            </a:pPr>
            <a:r>
              <a:rPr lang="en-US" dirty="0" smtClean="0"/>
              <a:t>Original </a:t>
            </a:r>
            <a:r>
              <a:rPr lang="en-US" dirty="0"/>
              <a:t>model developed by Marshal (VT), </a:t>
            </a:r>
            <a:r>
              <a:rPr lang="en-US" dirty="0" err="1" smtClean="0"/>
              <a:t>Fraher</a:t>
            </a:r>
            <a:r>
              <a:rPr lang="en-US" dirty="0" smtClean="0"/>
              <a:t>, (TAX), </a:t>
            </a:r>
            <a:r>
              <a:rPr lang="en-US" dirty="0"/>
              <a:t>Seward (VDACS), </a:t>
            </a:r>
            <a:r>
              <a:rPr lang="en-US" dirty="0" smtClean="0"/>
              <a:t>Poole (VT Grad Student) ~ 1974-1975.</a:t>
            </a:r>
          </a:p>
          <a:p>
            <a:pPr marL="514350" indent="-514350">
              <a:buFont typeface="+mj-lt"/>
              <a:buAutoNum type="arabicPeriod"/>
            </a:pPr>
            <a:r>
              <a:rPr lang="en-US" b="1" dirty="0" smtClean="0"/>
              <a:t>Rental rates </a:t>
            </a:r>
            <a:r>
              <a:rPr lang="en-US" dirty="0" smtClean="0"/>
              <a:t>Capitalized (Rental Rate Approach)</a:t>
            </a:r>
          </a:p>
          <a:p>
            <a:pPr marL="400050" lvl="1" indent="0">
              <a:buNone/>
            </a:pPr>
            <a:r>
              <a:rPr lang="en-US" dirty="0" smtClean="0"/>
              <a:t>Implemented in 2010 by Groover and Bruce</a:t>
            </a:r>
          </a:p>
        </p:txBody>
      </p:sp>
    </p:spTree>
    <p:extLst>
      <p:ext uri="{BB962C8B-B14F-4D97-AF65-F5344CB8AC3E}">
        <p14:creationId xmlns:p14="http://schemas.microsoft.com/office/powerpoint/2010/main" val="42714673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lowchart: Alternate Process 12"/>
          <p:cNvSpPr/>
          <p:nvPr/>
        </p:nvSpPr>
        <p:spPr>
          <a:xfrm>
            <a:off x="2152916" y="533400"/>
            <a:ext cx="5715000" cy="990600"/>
          </a:xfrm>
          <a:prstGeom prst="flowChartAlternateProcess">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smtClean="0">
              <a:solidFill>
                <a:schemeClr val="tx1"/>
              </a:solidFill>
            </a:endParaRPr>
          </a:p>
          <a:p>
            <a:pPr marL="182880" indent="-182880">
              <a:buFont typeface="Arial" panose="020B0604020202020204" pitchFamily="34" charset="0"/>
              <a:buChar char="•"/>
              <a:tabLst>
                <a:tab pos="182880" algn="l"/>
              </a:tabLst>
            </a:pPr>
            <a:endParaRPr lang="en-US" sz="1200" dirty="0"/>
          </a:p>
        </p:txBody>
      </p:sp>
      <p:grpSp>
        <p:nvGrpSpPr>
          <p:cNvPr id="2" name="Group 1"/>
          <p:cNvGrpSpPr/>
          <p:nvPr/>
        </p:nvGrpSpPr>
        <p:grpSpPr>
          <a:xfrm>
            <a:off x="200157" y="269559"/>
            <a:ext cx="2362201" cy="6283641"/>
            <a:chOff x="204845" y="269559"/>
            <a:chExt cx="2362201" cy="6283641"/>
          </a:xfrm>
        </p:grpSpPr>
        <p:sp>
          <p:nvSpPr>
            <p:cNvPr id="32" name="Flowchart: Alternate Process 31"/>
            <p:cNvSpPr/>
            <p:nvPr/>
          </p:nvSpPr>
          <p:spPr>
            <a:xfrm>
              <a:off x="767124" y="4896351"/>
              <a:ext cx="1215635" cy="676671"/>
            </a:xfrm>
            <a:prstGeom prst="flowChartAlternateProcess">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Soil Index</a:t>
              </a:r>
            </a:p>
            <a:p>
              <a:pPr algn="ctr"/>
              <a:endParaRPr lang="en-US" sz="1200" dirty="0" smtClean="0">
                <a:solidFill>
                  <a:schemeClr val="tx1"/>
                </a:solidFill>
              </a:endParaRPr>
            </a:p>
          </p:txBody>
        </p:sp>
        <p:sp>
          <p:nvSpPr>
            <p:cNvPr id="24" name="Flowchart: Alternate Process 23"/>
            <p:cNvSpPr/>
            <p:nvPr/>
          </p:nvSpPr>
          <p:spPr>
            <a:xfrm>
              <a:off x="767125" y="1028700"/>
              <a:ext cx="1215635" cy="641979"/>
            </a:xfrm>
            <a:prstGeom prst="flowChartAlternateProcess">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Ag Census</a:t>
              </a:r>
            </a:p>
            <a:p>
              <a:pPr algn="ctr"/>
              <a:endParaRPr lang="en-US" sz="1200" dirty="0"/>
            </a:p>
          </p:txBody>
        </p:sp>
        <p:sp>
          <p:nvSpPr>
            <p:cNvPr id="26" name="Flowchart: Alternate Process 25"/>
            <p:cNvSpPr/>
            <p:nvPr/>
          </p:nvSpPr>
          <p:spPr>
            <a:xfrm>
              <a:off x="767126" y="1876212"/>
              <a:ext cx="1215635" cy="756279"/>
            </a:xfrm>
            <a:prstGeom prst="flowChartAlternateProcess">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Composite Farm</a:t>
              </a:r>
            </a:p>
            <a:p>
              <a:pPr algn="ctr"/>
              <a:endParaRPr lang="en-US" sz="1200" dirty="0"/>
            </a:p>
          </p:txBody>
        </p:sp>
        <p:sp>
          <p:nvSpPr>
            <p:cNvPr id="27" name="Flowchart: Alternate Process 26"/>
            <p:cNvSpPr/>
            <p:nvPr/>
          </p:nvSpPr>
          <p:spPr>
            <a:xfrm>
              <a:off x="722638" y="3916173"/>
              <a:ext cx="1304283" cy="756279"/>
            </a:xfrm>
            <a:prstGeom prst="flowChartAlternateProcess">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Capitalization Rate</a:t>
              </a:r>
            </a:p>
            <a:p>
              <a:pPr algn="ctr"/>
              <a:endParaRPr lang="en-US" sz="1200" dirty="0"/>
            </a:p>
          </p:txBody>
        </p:sp>
        <p:sp>
          <p:nvSpPr>
            <p:cNvPr id="28" name="Flowchart: Alternate Process 27"/>
            <p:cNvSpPr/>
            <p:nvPr/>
          </p:nvSpPr>
          <p:spPr>
            <a:xfrm>
              <a:off x="753118" y="5796921"/>
              <a:ext cx="1215635" cy="756279"/>
            </a:xfrm>
            <a:prstGeom prst="flowChartAlternateProcess">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Use-value Estimates</a:t>
              </a:r>
            </a:p>
            <a:p>
              <a:pPr algn="ctr"/>
              <a:endParaRPr lang="en-US" sz="1200" dirty="0"/>
            </a:p>
          </p:txBody>
        </p:sp>
        <p:sp>
          <p:nvSpPr>
            <p:cNvPr id="29" name="Flowchart: Alternate Process 28"/>
            <p:cNvSpPr/>
            <p:nvPr/>
          </p:nvSpPr>
          <p:spPr>
            <a:xfrm>
              <a:off x="204845" y="2891218"/>
              <a:ext cx="1170098" cy="716475"/>
            </a:xfrm>
            <a:prstGeom prst="flowChartAlternateProcess">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Crop Budgets</a:t>
              </a:r>
            </a:p>
            <a:p>
              <a:pPr algn="ctr"/>
              <a:endParaRPr lang="en-US" sz="1200" dirty="0" smtClean="0">
                <a:solidFill>
                  <a:schemeClr val="tx1"/>
                </a:solidFill>
              </a:endParaRPr>
            </a:p>
          </p:txBody>
        </p:sp>
        <p:sp>
          <p:nvSpPr>
            <p:cNvPr id="30" name="Flowchart: Alternate Process 29"/>
            <p:cNvSpPr/>
            <p:nvPr/>
          </p:nvSpPr>
          <p:spPr>
            <a:xfrm>
              <a:off x="1374944" y="2891218"/>
              <a:ext cx="1192102" cy="716475"/>
            </a:xfrm>
            <a:prstGeom prst="flowChartAlternateProcess">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Federal Payments</a:t>
              </a:r>
            </a:p>
            <a:p>
              <a:pPr algn="ctr"/>
              <a:endParaRPr lang="en-US" sz="1200" dirty="0" smtClean="0">
                <a:solidFill>
                  <a:schemeClr val="tx1"/>
                </a:solidFill>
              </a:endParaRPr>
            </a:p>
          </p:txBody>
        </p:sp>
        <p:cxnSp>
          <p:nvCxnSpPr>
            <p:cNvPr id="36" name="Straight Arrow Connector 35"/>
            <p:cNvCxnSpPr/>
            <p:nvPr/>
          </p:nvCxnSpPr>
          <p:spPr>
            <a:xfrm>
              <a:off x="1374943" y="1676400"/>
              <a:ext cx="1" cy="205533"/>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a:stCxn id="26" idx="2"/>
              <a:endCxn id="29" idx="0"/>
            </p:cNvCxnSpPr>
            <p:nvPr/>
          </p:nvCxnSpPr>
          <p:spPr>
            <a:xfrm flipH="1">
              <a:off x="789894" y="2632491"/>
              <a:ext cx="585050" cy="258727"/>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stCxn id="26" idx="2"/>
              <a:endCxn id="30" idx="0"/>
            </p:cNvCxnSpPr>
            <p:nvPr/>
          </p:nvCxnSpPr>
          <p:spPr>
            <a:xfrm>
              <a:off x="1374944" y="2632491"/>
              <a:ext cx="596051" cy="258727"/>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a:stCxn id="29" idx="2"/>
              <a:endCxn id="27" idx="0"/>
            </p:cNvCxnSpPr>
            <p:nvPr/>
          </p:nvCxnSpPr>
          <p:spPr>
            <a:xfrm>
              <a:off x="789894" y="3607693"/>
              <a:ext cx="584886" cy="30848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a:stCxn id="30" idx="2"/>
              <a:endCxn id="27" idx="0"/>
            </p:cNvCxnSpPr>
            <p:nvPr/>
          </p:nvCxnSpPr>
          <p:spPr>
            <a:xfrm flipH="1">
              <a:off x="1374780" y="3607693"/>
              <a:ext cx="596215" cy="30848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a:stCxn id="27" idx="2"/>
              <a:endCxn id="32" idx="0"/>
            </p:cNvCxnSpPr>
            <p:nvPr/>
          </p:nvCxnSpPr>
          <p:spPr>
            <a:xfrm>
              <a:off x="1374780" y="4672452"/>
              <a:ext cx="162" cy="223899"/>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a:stCxn id="32" idx="2"/>
              <a:endCxn id="28" idx="0"/>
            </p:cNvCxnSpPr>
            <p:nvPr/>
          </p:nvCxnSpPr>
          <p:spPr>
            <a:xfrm flipH="1">
              <a:off x="1360936" y="5573022"/>
              <a:ext cx="14006" cy="223899"/>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58" name="Flowchart: Alternate Process 57"/>
            <p:cNvSpPr/>
            <p:nvPr/>
          </p:nvSpPr>
          <p:spPr>
            <a:xfrm>
              <a:off x="789894" y="269559"/>
              <a:ext cx="1215635" cy="527679"/>
            </a:xfrm>
            <a:prstGeom prst="flowChartAlternateProcess">
              <a:avLst/>
            </a:prstGeom>
            <a:solidFill>
              <a:schemeClr val="bg1">
                <a:lumMod val="85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Income Approach</a:t>
              </a:r>
              <a:endParaRPr lang="en-US" sz="1200" dirty="0"/>
            </a:p>
          </p:txBody>
        </p:sp>
        <p:cxnSp>
          <p:nvCxnSpPr>
            <p:cNvPr id="64" name="Straight Arrow Connector 63"/>
            <p:cNvCxnSpPr/>
            <p:nvPr/>
          </p:nvCxnSpPr>
          <p:spPr>
            <a:xfrm>
              <a:off x="1367937" y="823167"/>
              <a:ext cx="1" cy="205533"/>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grpSp>
      <p:sp>
        <p:nvSpPr>
          <p:cNvPr id="69" name="Text Placeholder 68"/>
          <p:cNvSpPr>
            <a:spLocks noGrp="1"/>
          </p:cNvSpPr>
          <p:nvPr>
            <p:ph type="body" sz="quarter" idx="3"/>
          </p:nvPr>
        </p:nvSpPr>
        <p:spPr>
          <a:xfrm>
            <a:off x="2971800" y="269559"/>
            <a:ext cx="5638800" cy="396079"/>
          </a:xfrm>
        </p:spPr>
        <p:txBody>
          <a:bodyPr>
            <a:noAutofit/>
          </a:bodyPr>
          <a:lstStyle/>
          <a:p>
            <a:r>
              <a:rPr lang="en-US" dirty="0" smtClean="0"/>
              <a:t>Income approach for each County</a:t>
            </a:r>
            <a:endParaRPr lang="en-US" dirty="0"/>
          </a:p>
        </p:txBody>
      </p:sp>
      <p:sp>
        <p:nvSpPr>
          <p:cNvPr id="70" name="Content Placeholder 69"/>
          <p:cNvSpPr>
            <a:spLocks noGrp="1"/>
          </p:cNvSpPr>
          <p:nvPr>
            <p:ph sz="quarter" idx="4"/>
          </p:nvPr>
        </p:nvSpPr>
        <p:spPr>
          <a:xfrm>
            <a:off x="2819400" y="797239"/>
            <a:ext cx="5943600" cy="5603561"/>
          </a:xfrm>
        </p:spPr>
        <p:txBody>
          <a:bodyPr>
            <a:normAutofit/>
          </a:bodyPr>
          <a:lstStyle/>
          <a:p>
            <a:r>
              <a:rPr lang="en-US" u="sng" dirty="0" smtClean="0"/>
              <a:t>Task</a:t>
            </a:r>
            <a:r>
              <a:rPr lang="en-US" dirty="0" smtClean="0"/>
              <a:t>: How to create an annual </a:t>
            </a:r>
            <a:r>
              <a:rPr lang="en-US" dirty="0"/>
              <a:t>stream of net income </a:t>
            </a:r>
            <a:r>
              <a:rPr lang="en-US" dirty="0" smtClean="0"/>
              <a:t>that will be </a:t>
            </a:r>
            <a:r>
              <a:rPr lang="en-US" u="sng" dirty="0" smtClean="0"/>
              <a:t>capitalized</a:t>
            </a:r>
            <a:r>
              <a:rPr lang="en-US" dirty="0" smtClean="0"/>
              <a:t>?</a:t>
            </a:r>
          </a:p>
          <a:p>
            <a:r>
              <a:rPr lang="en-US" u="sng" dirty="0" smtClean="0"/>
              <a:t>How?</a:t>
            </a:r>
          </a:p>
          <a:p>
            <a:pPr lvl="1"/>
            <a:r>
              <a:rPr lang="en-US" b="1" dirty="0" smtClean="0"/>
              <a:t>Build </a:t>
            </a:r>
            <a:r>
              <a:rPr lang="en-US" dirty="0" smtClean="0"/>
              <a:t>on secondary/published data</a:t>
            </a:r>
          </a:p>
          <a:p>
            <a:pPr lvl="1"/>
            <a:r>
              <a:rPr lang="en-US" dirty="0" smtClean="0"/>
              <a:t>Use </a:t>
            </a:r>
            <a:r>
              <a:rPr lang="en-US" b="1" dirty="0" smtClean="0"/>
              <a:t>Net Returns = Income - Costs</a:t>
            </a:r>
          </a:p>
          <a:p>
            <a:pPr lvl="1"/>
            <a:r>
              <a:rPr lang="en-US" b="1" dirty="0" smtClean="0"/>
              <a:t>How?</a:t>
            </a:r>
            <a:r>
              <a:rPr lang="en-US" dirty="0" smtClean="0"/>
              <a:t> Define a representative </a:t>
            </a:r>
            <a:r>
              <a:rPr lang="en-US" dirty="0"/>
              <a:t>farm </a:t>
            </a:r>
            <a:r>
              <a:rPr lang="en-US" dirty="0" smtClean="0"/>
              <a:t>(composite farm) – based on current Ag Census for each county </a:t>
            </a:r>
          </a:p>
          <a:p>
            <a:pPr lvl="1"/>
            <a:r>
              <a:rPr lang="en-US" b="1" dirty="0" smtClean="0"/>
              <a:t>Create </a:t>
            </a:r>
            <a:r>
              <a:rPr lang="en-US" dirty="0" smtClean="0"/>
              <a:t>an enterprise budget for each crop to yield </a:t>
            </a:r>
            <a:r>
              <a:rPr lang="en-US" b="1" dirty="0" smtClean="0"/>
              <a:t>Net Returns (NR)</a:t>
            </a:r>
          </a:p>
          <a:p>
            <a:pPr lvl="1"/>
            <a:r>
              <a:rPr lang="en-US" b="1" dirty="0" smtClean="0"/>
              <a:t>Identify </a:t>
            </a:r>
            <a:r>
              <a:rPr lang="en-US" dirty="0" smtClean="0"/>
              <a:t>crop-based</a:t>
            </a:r>
            <a:r>
              <a:rPr lang="en-US" b="1" dirty="0" smtClean="0"/>
              <a:t> </a:t>
            </a:r>
            <a:r>
              <a:rPr lang="en-US" dirty="0" smtClean="0"/>
              <a:t>federal payments </a:t>
            </a:r>
          </a:p>
          <a:p>
            <a:pPr lvl="1"/>
            <a:r>
              <a:rPr lang="en-US" b="1" dirty="0" smtClean="0"/>
              <a:t>Define </a:t>
            </a:r>
            <a:r>
              <a:rPr lang="en-US" dirty="0" smtClean="0"/>
              <a:t>Capitalization Rate</a:t>
            </a:r>
          </a:p>
          <a:p>
            <a:pPr lvl="1"/>
            <a:r>
              <a:rPr lang="en-US" b="1" dirty="0" smtClean="0"/>
              <a:t>Apply </a:t>
            </a:r>
            <a:r>
              <a:rPr lang="en-US" dirty="0" smtClean="0"/>
              <a:t>soil index</a:t>
            </a:r>
          </a:p>
          <a:p>
            <a:pPr lvl="1"/>
            <a:r>
              <a:rPr lang="en-US" dirty="0" smtClean="0"/>
              <a:t>Final Estimates</a:t>
            </a:r>
            <a:endParaRPr lang="en-US" dirty="0"/>
          </a:p>
        </p:txBody>
      </p:sp>
    </p:spTree>
    <p:extLst>
      <p:ext uri="{BB962C8B-B14F-4D97-AF65-F5344CB8AC3E}">
        <p14:creationId xmlns:p14="http://schemas.microsoft.com/office/powerpoint/2010/main" val="933856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0">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0">
                                            <p:txEl>
                                              <p:pRg st="1" end="1"/>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0">
                                            <p:txEl>
                                              <p:pRg st="2" end="2"/>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0">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0">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0">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0">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0">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0">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0">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 grpId="0" build="p"/>
      <p:bldP spid="70"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lowchart: Alternate Process 12"/>
          <p:cNvSpPr/>
          <p:nvPr/>
        </p:nvSpPr>
        <p:spPr>
          <a:xfrm>
            <a:off x="2152916" y="533400"/>
            <a:ext cx="5715000" cy="990600"/>
          </a:xfrm>
          <a:prstGeom prst="flowChartAlternateProcess">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smtClean="0">
              <a:solidFill>
                <a:schemeClr val="tx1"/>
              </a:solidFill>
            </a:endParaRPr>
          </a:p>
          <a:p>
            <a:pPr marL="182880" indent="-182880">
              <a:buFont typeface="Arial" panose="020B0604020202020204" pitchFamily="34" charset="0"/>
              <a:buChar char="•"/>
              <a:tabLst>
                <a:tab pos="182880" algn="l"/>
              </a:tabLst>
            </a:pPr>
            <a:endParaRPr lang="en-US" sz="1200" dirty="0"/>
          </a:p>
        </p:txBody>
      </p:sp>
      <p:grpSp>
        <p:nvGrpSpPr>
          <p:cNvPr id="19" name="Group 18"/>
          <p:cNvGrpSpPr/>
          <p:nvPr/>
        </p:nvGrpSpPr>
        <p:grpSpPr>
          <a:xfrm>
            <a:off x="304800" y="294648"/>
            <a:ext cx="2362201" cy="6283641"/>
            <a:chOff x="204845" y="269559"/>
            <a:chExt cx="2362201" cy="6283641"/>
          </a:xfrm>
        </p:grpSpPr>
        <p:sp>
          <p:nvSpPr>
            <p:cNvPr id="20" name="Flowchart: Alternate Process 19"/>
            <p:cNvSpPr/>
            <p:nvPr/>
          </p:nvSpPr>
          <p:spPr>
            <a:xfrm>
              <a:off x="767124" y="4896351"/>
              <a:ext cx="1215635" cy="676671"/>
            </a:xfrm>
            <a:prstGeom prst="flowChartAlternateProcess">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Soil Index</a:t>
              </a:r>
            </a:p>
            <a:p>
              <a:pPr algn="ctr"/>
              <a:r>
                <a:rPr lang="en-US" sz="1200" dirty="0" smtClean="0">
                  <a:solidFill>
                    <a:schemeClr val="tx1"/>
                  </a:solidFill>
                </a:rPr>
                <a:t>Middlesex</a:t>
              </a:r>
            </a:p>
          </p:txBody>
        </p:sp>
        <p:sp>
          <p:nvSpPr>
            <p:cNvPr id="21" name="Flowchart: Alternate Process 20"/>
            <p:cNvSpPr/>
            <p:nvPr/>
          </p:nvSpPr>
          <p:spPr>
            <a:xfrm>
              <a:off x="767125" y="1028700"/>
              <a:ext cx="1215635" cy="641979"/>
            </a:xfrm>
            <a:prstGeom prst="flowChartAlternateProcess">
              <a:avLst/>
            </a:prstGeom>
            <a:solidFill>
              <a:schemeClr val="bg1">
                <a:lumMod val="85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Ag Census</a:t>
              </a:r>
            </a:p>
            <a:p>
              <a:pPr algn="ctr"/>
              <a:r>
                <a:rPr lang="en-US" sz="1200" dirty="0" smtClean="0">
                  <a:solidFill>
                    <a:schemeClr val="tx1"/>
                  </a:solidFill>
                </a:rPr>
                <a:t>Middlesex</a:t>
              </a:r>
            </a:p>
          </p:txBody>
        </p:sp>
        <p:sp>
          <p:nvSpPr>
            <p:cNvPr id="22" name="Flowchart: Alternate Process 21"/>
            <p:cNvSpPr/>
            <p:nvPr/>
          </p:nvSpPr>
          <p:spPr>
            <a:xfrm>
              <a:off x="767126" y="1876212"/>
              <a:ext cx="1215635" cy="756279"/>
            </a:xfrm>
            <a:prstGeom prst="flowChartAlternateProcess">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Composite Farm</a:t>
              </a:r>
            </a:p>
            <a:p>
              <a:pPr algn="ctr"/>
              <a:r>
                <a:rPr lang="en-US" sz="1200" dirty="0" smtClean="0">
                  <a:solidFill>
                    <a:schemeClr val="tx1"/>
                  </a:solidFill>
                </a:rPr>
                <a:t>Middlesex</a:t>
              </a:r>
            </a:p>
          </p:txBody>
        </p:sp>
        <p:sp>
          <p:nvSpPr>
            <p:cNvPr id="23" name="Flowchart: Alternate Process 22"/>
            <p:cNvSpPr/>
            <p:nvPr/>
          </p:nvSpPr>
          <p:spPr>
            <a:xfrm>
              <a:off x="728955" y="3928188"/>
              <a:ext cx="1304283" cy="736945"/>
            </a:xfrm>
            <a:prstGeom prst="flowChartAlternateProcess">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Capitalization Rate</a:t>
              </a:r>
            </a:p>
            <a:p>
              <a:pPr algn="ctr"/>
              <a:r>
                <a:rPr lang="en-US" sz="1200" dirty="0" smtClean="0">
                  <a:solidFill>
                    <a:schemeClr val="tx1"/>
                  </a:solidFill>
                </a:rPr>
                <a:t>Middlesex</a:t>
              </a:r>
              <a:endParaRPr lang="en-US" sz="1200" dirty="0"/>
            </a:p>
          </p:txBody>
        </p:sp>
        <p:sp>
          <p:nvSpPr>
            <p:cNvPr id="25" name="Flowchart: Alternate Process 24"/>
            <p:cNvSpPr/>
            <p:nvPr/>
          </p:nvSpPr>
          <p:spPr>
            <a:xfrm>
              <a:off x="753118" y="5796921"/>
              <a:ext cx="1215635" cy="756279"/>
            </a:xfrm>
            <a:prstGeom prst="flowChartAlternateProcess">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Use-value Estimates</a:t>
              </a:r>
            </a:p>
            <a:p>
              <a:pPr algn="ctr"/>
              <a:r>
                <a:rPr lang="en-US" sz="1200" dirty="0" smtClean="0">
                  <a:solidFill>
                    <a:schemeClr val="tx1"/>
                  </a:solidFill>
                </a:rPr>
                <a:t>Middlesex</a:t>
              </a:r>
              <a:endParaRPr lang="en-US" sz="1200" dirty="0"/>
            </a:p>
          </p:txBody>
        </p:sp>
        <p:sp>
          <p:nvSpPr>
            <p:cNvPr id="31" name="Flowchart: Alternate Process 30"/>
            <p:cNvSpPr/>
            <p:nvPr/>
          </p:nvSpPr>
          <p:spPr>
            <a:xfrm>
              <a:off x="204845" y="2891218"/>
              <a:ext cx="1170098" cy="716475"/>
            </a:xfrm>
            <a:prstGeom prst="flowChartAlternateProcess">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Crop Budgets</a:t>
              </a:r>
            </a:p>
            <a:p>
              <a:pPr algn="ctr"/>
              <a:r>
                <a:rPr lang="en-US" sz="1200" dirty="0" smtClean="0">
                  <a:solidFill>
                    <a:schemeClr val="tx1"/>
                  </a:solidFill>
                </a:rPr>
                <a:t>Middlesex</a:t>
              </a:r>
            </a:p>
          </p:txBody>
        </p:sp>
        <p:sp>
          <p:nvSpPr>
            <p:cNvPr id="33" name="Flowchart: Alternate Process 32"/>
            <p:cNvSpPr/>
            <p:nvPr/>
          </p:nvSpPr>
          <p:spPr>
            <a:xfrm>
              <a:off x="1374944" y="2891218"/>
              <a:ext cx="1192102" cy="716475"/>
            </a:xfrm>
            <a:prstGeom prst="flowChartAlternateProcess">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Federal Payments</a:t>
              </a:r>
            </a:p>
            <a:p>
              <a:pPr algn="ctr"/>
              <a:r>
                <a:rPr lang="en-US" sz="1200" dirty="0" smtClean="0">
                  <a:solidFill>
                    <a:schemeClr val="tx1"/>
                  </a:solidFill>
                </a:rPr>
                <a:t>Middlesex</a:t>
              </a:r>
            </a:p>
          </p:txBody>
        </p:sp>
        <p:cxnSp>
          <p:nvCxnSpPr>
            <p:cNvPr id="34" name="Straight Arrow Connector 33"/>
            <p:cNvCxnSpPr/>
            <p:nvPr/>
          </p:nvCxnSpPr>
          <p:spPr>
            <a:xfrm>
              <a:off x="1374943" y="1676400"/>
              <a:ext cx="1" cy="205533"/>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stCxn id="22" idx="2"/>
              <a:endCxn id="31" idx="0"/>
            </p:cNvCxnSpPr>
            <p:nvPr/>
          </p:nvCxnSpPr>
          <p:spPr>
            <a:xfrm flipH="1">
              <a:off x="789894" y="2632491"/>
              <a:ext cx="585050" cy="258727"/>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a:stCxn id="22" idx="2"/>
              <a:endCxn id="33" idx="0"/>
            </p:cNvCxnSpPr>
            <p:nvPr/>
          </p:nvCxnSpPr>
          <p:spPr>
            <a:xfrm>
              <a:off x="1374944" y="2632491"/>
              <a:ext cx="596051" cy="258727"/>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a:off x="760120" y="3624501"/>
              <a:ext cx="607817" cy="296579"/>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flipH="1">
              <a:off x="1390100" y="3624501"/>
              <a:ext cx="565737" cy="285869"/>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a:stCxn id="23" idx="2"/>
              <a:endCxn id="20" idx="0"/>
            </p:cNvCxnSpPr>
            <p:nvPr/>
          </p:nvCxnSpPr>
          <p:spPr>
            <a:xfrm flipH="1">
              <a:off x="1374942" y="4665133"/>
              <a:ext cx="6155" cy="23121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a:stCxn id="20" idx="2"/>
              <a:endCxn id="25" idx="0"/>
            </p:cNvCxnSpPr>
            <p:nvPr/>
          </p:nvCxnSpPr>
          <p:spPr>
            <a:xfrm flipH="1">
              <a:off x="1360936" y="5573022"/>
              <a:ext cx="14006" cy="223899"/>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47" name="Flowchart: Alternate Process 46"/>
            <p:cNvSpPr/>
            <p:nvPr/>
          </p:nvSpPr>
          <p:spPr>
            <a:xfrm>
              <a:off x="789894" y="269559"/>
              <a:ext cx="1215635" cy="527679"/>
            </a:xfrm>
            <a:prstGeom prst="flowChartAlternateProcess">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Income Approach</a:t>
              </a:r>
              <a:endParaRPr lang="en-US" sz="1200" dirty="0"/>
            </a:p>
          </p:txBody>
        </p:sp>
        <p:cxnSp>
          <p:nvCxnSpPr>
            <p:cNvPr id="49" name="Straight Arrow Connector 48"/>
            <p:cNvCxnSpPr/>
            <p:nvPr/>
          </p:nvCxnSpPr>
          <p:spPr>
            <a:xfrm>
              <a:off x="1367937" y="823167"/>
              <a:ext cx="1" cy="205533"/>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grpSp>
      <p:sp>
        <p:nvSpPr>
          <p:cNvPr id="4" name="Title 3"/>
          <p:cNvSpPr>
            <a:spLocks noGrp="1"/>
          </p:cNvSpPr>
          <p:nvPr>
            <p:ph type="title"/>
          </p:nvPr>
        </p:nvSpPr>
        <p:spPr>
          <a:xfrm>
            <a:off x="2438400" y="363057"/>
            <a:ext cx="6248400" cy="868362"/>
          </a:xfrm>
        </p:spPr>
        <p:txBody>
          <a:bodyPr/>
          <a:lstStyle/>
          <a:p>
            <a:r>
              <a:rPr lang="en-US" dirty="0" smtClean="0"/>
              <a:t>Baseline Data - Ag Census</a:t>
            </a:r>
            <a:endParaRPr lang="en-US" dirty="0"/>
          </a:p>
        </p:txBody>
      </p:sp>
      <p:sp>
        <p:nvSpPr>
          <p:cNvPr id="8" name="Content Placeholder 7"/>
          <p:cNvSpPr>
            <a:spLocks noGrp="1"/>
          </p:cNvSpPr>
          <p:nvPr>
            <p:ph sz="quarter" idx="4"/>
          </p:nvPr>
        </p:nvSpPr>
        <p:spPr>
          <a:xfrm>
            <a:off x="2743200" y="1638253"/>
            <a:ext cx="6095999" cy="3596433"/>
          </a:xfrm>
        </p:spPr>
        <p:txBody>
          <a:bodyPr>
            <a:normAutofit/>
          </a:bodyPr>
          <a:lstStyle/>
          <a:p>
            <a:r>
              <a:rPr lang="en-US" dirty="0" smtClean="0"/>
              <a:t>Conducted and published by National </a:t>
            </a:r>
            <a:r>
              <a:rPr lang="en-US" dirty="0"/>
              <a:t>Agricultural Statistics Service </a:t>
            </a:r>
            <a:r>
              <a:rPr lang="en-US" dirty="0" smtClean="0"/>
              <a:t>(USDA/NASS</a:t>
            </a:r>
            <a:r>
              <a:rPr lang="en-US" dirty="0"/>
              <a:t>) </a:t>
            </a:r>
            <a:r>
              <a:rPr lang="en-US" dirty="0" smtClean="0"/>
              <a:t> </a:t>
            </a:r>
            <a:endParaRPr lang="en-US" dirty="0"/>
          </a:p>
          <a:p>
            <a:pPr lvl="1"/>
            <a:r>
              <a:rPr lang="en-US" dirty="0" smtClean="0"/>
              <a:t>Published every </a:t>
            </a:r>
            <a:r>
              <a:rPr lang="en-US" dirty="0"/>
              <a:t>5 </a:t>
            </a:r>
            <a:r>
              <a:rPr lang="en-US" dirty="0" smtClean="0"/>
              <a:t>years </a:t>
            </a:r>
          </a:p>
          <a:p>
            <a:pPr lvl="1"/>
            <a:r>
              <a:rPr lang="en-US" dirty="0" smtClean="0"/>
              <a:t>Current Ag Census 2012 (released in 2014)</a:t>
            </a:r>
          </a:p>
          <a:p>
            <a:r>
              <a:rPr lang="en-US" dirty="0" smtClean="0"/>
              <a:t>Use the following for each county</a:t>
            </a:r>
          </a:p>
          <a:p>
            <a:pPr lvl="1"/>
            <a:r>
              <a:rPr lang="en-US" dirty="0" smtClean="0"/>
              <a:t>Number </a:t>
            </a:r>
            <a:r>
              <a:rPr lang="en-US" dirty="0"/>
              <a:t>of </a:t>
            </a:r>
            <a:r>
              <a:rPr lang="en-US" b="1" dirty="0" smtClean="0"/>
              <a:t>farms reported</a:t>
            </a:r>
            <a:endParaRPr lang="en-US" dirty="0"/>
          </a:p>
          <a:p>
            <a:pPr lvl="1"/>
            <a:r>
              <a:rPr lang="en-US" dirty="0" smtClean="0"/>
              <a:t>Individual crops </a:t>
            </a:r>
            <a:r>
              <a:rPr lang="en-US" dirty="0"/>
              <a:t>grown </a:t>
            </a:r>
            <a:r>
              <a:rPr lang="en-US" dirty="0" smtClean="0"/>
              <a:t>e.g</a:t>
            </a:r>
            <a:r>
              <a:rPr lang="en-US" dirty="0"/>
              <a:t>., corn, wheat, </a:t>
            </a:r>
            <a:r>
              <a:rPr lang="en-US" dirty="0" smtClean="0"/>
              <a:t>pasture…</a:t>
            </a:r>
          </a:p>
          <a:p>
            <a:pPr lvl="1"/>
            <a:r>
              <a:rPr lang="en-US" b="1" dirty="0" smtClean="0"/>
              <a:t>Acres</a:t>
            </a:r>
            <a:r>
              <a:rPr lang="en-US" dirty="0" smtClean="0"/>
              <a:t> reported for each crop grown </a:t>
            </a:r>
          </a:p>
          <a:p>
            <a:pPr lvl="1"/>
            <a:endParaRPr lang="en-US" dirty="0" smtClean="0"/>
          </a:p>
        </p:txBody>
      </p:sp>
    </p:spTree>
    <p:extLst>
      <p:ext uri="{BB962C8B-B14F-4D97-AF65-F5344CB8AC3E}">
        <p14:creationId xmlns:p14="http://schemas.microsoft.com/office/powerpoint/2010/main" val="42846288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lowchart: Alternate Process 12"/>
          <p:cNvSpPr/>
          <p:nvPr/>
        </p:nvSpPr>
        <p:spPr>
          <a:xfrm>
            <a:off x="2152916" y="533400"/>
            <a:ext cx="5715000" cy="990600"/>
          </a:xfrm>
          <a:prstGeom prst="flowChartAlternateProcess">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smtClean="0">
              <a:solidFill>
                <a:schemeClr val="tx1"/>
              </a:solidFill>
            </a:endParaRPr>
          </a:p>
          <a:p>
            <a:pPr marL="182880" indent="-182880">
              <a:buFont typeface="Arial" panose="020B0604020202020204" pitchFamily="34" charset="0"/>
              <a:buChar char="•"/>
              <a:tabLst>
                <a:tab pos="182880" algn="l"/>
              </a:tabLst>
            </a:pPr>
            <a:endParaRPr lang="en-US" sz="1200" dirty="0"/>
          </a:p>
        </p:txBody>
      </p:sp>
      <p:grpSp>
        <p:nvGrpSpPr>
          <p:cNvPr id="19" name="Group 18"/>
          <p:cNvGrpSpPr/>
          <p:nvPr/>
        </p:nvGrpSpPr>
        <p:grpSpPr>
          <a:xfrm>
            <a:off x="204845" y="269559"/>
            <a:ext cx="2362201" cy="6283640"/>
            <a:chOff x="204845" y="269559"/>
            <a:chExt cx="2362201" cy="6283640"/>
          </a:xfrm>
        </p:grpSpPr>
        <p:sp>
          <p:nvSpPr>
            <p:cNvPr id="20" name="Flowchart: Alternate Process 19"/>
            <p:cNvSpPr/>
            <p:nvPr/>
          </p:nvSpPr>
          <p:spPr>
            <a:xfrm>
              <a:off x="797439" y="4885045"/>
              <a:ext cx="1215635" cy="676671"/>
            </a:xfrm>
            <a:prstGeom prst="flowChartAlternateProcess">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Soil Index</a:t>
              </a:r>
            </a:p>
            <a:p>
              <a:pPr algn="ctr"/>
              <a:r>
                <a:rPr lang="en-US" sz="1200" dirty="0" smtClean="0">
                  <a:solidFill>
                    <a:schemeClr val="tx1"/>
                  </a:solidFill>
                </a:rPr>
                <a:t>Middlesex</a:t>
              </a:r>
            </a:p>
          </p:txBody>
        </p:sp>
        <p:sp>
          <p:nvSpPr>
            <p:cNvPr id="21" name="Flowchart: Alternate Process 20"/>
            <p:cNvSpPr/>
            <p:nvPr/>
          </p:nvSpPr>
          <p:spPr>
            <a:xfrm>
              <a:off x="767125" y="1028700"/>
              <a:ext cx="1215635" cy="641979"/>
            </a:xfrm>
            <a:prstGeom prst="flowChartAlternateProcess">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Ag Census</a:t>
              </a:r>
            </a:p>
            <a:p>
              <a:pPr algn="ctr"/>
              <a:r>
                <a:rPr lang="en-US" sz="1200" dirty="0" smtClean="0">
                  <a:solidFill>
                    <a:schemeClr val="tx1"/>
                  </a:solidFill>
                </a:rPr>
                <a:t>Middlesex</a:t>
              </a:r>
              <a:endParaRPr lang="en-US" sz="1200" dirty="0"/>
            </a:p>
          </p:txBody>
        </p:sp>
        <p:sp>
          <p:nvSpPr>
            <p:cNvPr id="22" name="Flowchart: Alternate Process 21"/>
            <p:cNvSpPr/>
            <p:nvPr/>
          </p:nvSpPr>
          <p:spPr>
            <a:xfrm>
              <a:off x="767126" y="1876212"/>
              <a:ext cx="1215635" cy="756279"/>
            </a:xfrm>
            <a:prstGeom prst="flowChartAlternateProcess">
              <a:avLst/>
            </a:prstGeom>
            <a:solidFill>
              <a:schemeClr val="bg1">
                <a:lumMod val="85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Composite Farm</a:t>
              </a:r>
            </a:p>
            <a:p>
              <a:pPr algn="ctr"/>
              <a:r>
                <a:rPr lang="en-US" sz="1200" dirty="0" smtClean="0">
                  <a:solidFill>
                    <a:schemeClr val="tx1"/>
                  </a:solidFill>
                </a:rPr>
                <a:t>Middlesex</a:t>
              </a:r>
              <a:endParaRPr lang="en-US" sz="1200" dirty="0"/>
            </a:p>
          </p:txBody>
        </p:sp>
        <p:sp>
          <p:nvSpPr>
            <p:cNvPr id="23" name="Flowchart: Alternate Process 22"/>
            <p:cNvSpPr/>
            <p:nvPr/>
          </p:nvSpPr>
          <p:spPr>
            <a:xfrm>
              <a:off x="753116" y="3893562"/>
              <a:ext cx="1304283" cy="756279"/>
            </a:xfrm>
            <a:prstGeom prst="flowChartAlternateProcess">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Capitalization Rate</a:t>
              </a:r>
            </a:p>
            <a:p>
              <a:pPr algn="ctr"/>
              <a:r>
                <a:rPr lang="en-US" sz="1200" dirty="0" smtClean="0">
                  <a:solidFill>
                    <a:schemeClr val="tx1"/>
                  </a:solidFill>
                </a:rPr>
                <a:t>Middlesex</a:t>
              </a:r>
              <a:endParaRPr lang="en-US" sz="1200" dirty="0"/>
            </a:p>
          </p:txBody>
        </p:sp>
        <p:sp>
          <p:nvSpPr>
            <p:cNvPr id="25" name="Flowchart: Alternate Process 24"/>
            <p:cNvSpPr/>
            <p:nvPr/>
          </p:nvSpPr>
          <p:spPr>
            <a:xfrm>
              <a:off x="797438" y="5796920"/>
              <a:ext cx="1215635" cy="756279"/>
            </a:xfrm>
            <a:prstGeom prst="flowChartAlternateProcess">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Use-value Estimates</a:t>
              </a:r>
            </a:p>
            <a:p>
              <a:pPr algn="ctr"/>
              <a:r>
                <a:rPr lang="en-US" sz="1200" dirty="0" smtClean="0">
                  <a:solidFill>
                    <a:schemeClr val="tx1"/>
                  </a:solidFill>
                </a:rPr>
                <a:t>Middlesex</a:t>
              </a:r>
              <a:endParaRPr lang="en-US" sz="1200" dirty="0"/>
            </a:p>
          </p:txBody>
        </p:sp>
        <p:sp>
          <p:nvSpPr>
            <p:cNvPr id="31" name="Flowchart: Alternate Process 30"/>
            <p:cNvSpPr/>
            <p:nvPr/>
          </p:nvSpPr>
          <p:spPr>
            <a:xfrm>
              <a:off x="204845" y="2891218"/>
              <a:ext cx="1170098" cy="716475"/>
            </a:xfrm>
            <a:prstGeom prst="flowChartAlternateProcess">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Crop Budgets</a:t>
              </a:r>
            </a:p>
            <a:p>
              <a:pPr algn="ctr"/>
              <a:r>
                <a:rPr lang="en-US" sz="1200" dirty="0" smtClean="0">
                  <a:solidFill>
                    <a:schemeClr val="tx1"/>
                  </a:solidFill>
                </a:rPr>
                <a:t>Middlesex</a:t>
              </a:r>
            </a:p>
          </p:txBody>
        </p:sp>
        <p:sp>
          <p:nvSpPr>
            <p:cNvPr id="33" name="Flowchart: Alternate Process 32"/>
            <p:cNvSpPr/>
            <p:nvPr/>
          </p:nvSpPr>
          <p:spPr>
            <a:xfrm>
              <a:off x="1374944" y="2891218"/>
              <a:ext cx="1192102" cy="716475"/>
            </a:xfrm>
            <a:prstGeom prst="flowChartAlternateProcess">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Federal Payments</a:t>
              </a:r>
            </a:p>
            <a:p>
              <a:pPr algn="ctr"/>
              <a:r>
                <a:rPr lang="en-US" sz="1200" dirty="0" smtClean="0">
                  <a:solidFill>
                    <a:schemeClr val="tx1"/>
                  </a:solidFill>
                </a:rPr>
                <a:t>Middlesex</a:t>
              </a:r>
            </a:p>
          </p:txBody>
        </p:sp>
        <p:cxnSp>
          <p:nvCxnSpPr>
            <p:cNvPr id="34" name="Straight Arrow Connector 33"/>
            <p:cNvCxnSpPr/>
            <p:nvPr/>
          </p:nvCxnSpPr>
          <p:spPr>
            <a:xfrm>
              <a:off x="1374943" y="1676400"/>
              <a:ext cx="1" cy="205533"/>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stCxn id="22" idx="2"/>
              <a:endCxn id="31" idx="0"/>
            </p:cNvCxnSpPr>
            <p:nvPr/>
          </p:nvCxnSpPr>
          <p:spPr>
            <a:xfrm flipH="1">
              <a:off x="789894" y="2632491"/>
              <a:ext cx="585050" cy="258727"/>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a:stCxn id="22" idx="2"/>
              <a:endCxn id="33" idx="0"/>
            </p:cNvCxnSpPr>
            <p:nvPr/>
          </p:nvCxnSpPr>
          <p:spPr>
            <a:xfrm>
              <a:off x="1374944" y="2632491"/>
              <a:ext cx="596051" cy="258727"/>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a:stCxn id="31" idx="2"/>
              <a:endCxn id="23" idx="0"/>
            </p:cNvCxnSpPr>
            <p:nvPr/>
          </p:nvCxnSpPr>
          <p:spPr>
            <a:xfrm>
              <a:off x="789894" y="3607693"/>
              <a:ext cx="615364" cy="285869"/>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stCxn id="33" idx="2"/>
              <a:endCxn id="23" idx="0"/>
            </p:cNvCxnSpPr>
            <p:nvPr/>
          </p:nvCxnSpPr>
          <p:spPr>
            <a:xfrm flipH="1">
              <a:off x="1405258" y="3607693"/>
              <a:ext cx="565737" cy="285869"/>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a:stCxn id="23" idx="2"/>
              <a:endCxn id="20" idx="0"/>
            </p:cNvCxnSpPr>
            <p:nvPr/>
          </p:nvCxnSpPr>
          <p:spPr>
            <a:xfrm flipH="1">
              <a:off x="1405257" y="4649841"/>
              <a:ext cx="1" cy="235204"/>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a:stCxn id="20" idx="2"/>
              <a:endCxn id="25" idx="0"/>
            </p:cNvCxnSpPr>
            <p:nvPr/>
          </p:nvCxnSpPr>
          <p:spPr>
            <a:xfrm flipH="1">
              <a:off x="1405256" y="5561716"/>
              <a:ext cx="1" cy="235204"/>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47" name="Flowchart: Alternate Process 46"/>
            <p:cNvSpPr/>
            <p:nvPr/>
          </p:nvSpPr>
          <p:spPr>
            <a:xfrm>
              <a:off x="789894" y="269559"/>
              <a:ext cx="1215635" cy="527679"/>
            </a:xfrm>
            <a:prstGeom prst="flowChartAlternateProcess">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Income Approach</a:t>
              </a:r>
              <a:endParaRPr lang="en-US" sz="1200" dirty="0"/>
            </a:p>
          </p:txBody>
        </p:sp>
        <p:cxnSp>
          <p:nvCxnSpPr>
            <p:cNvPr id="49" name="Straight Arrow Connector 48"/>
            <p:cNvCxnSpPr/>
            <p:nvPr/>
          </p:nvCxnSpPr>
          <p:spPr>
            <a:xfrm>
              <a:off x="1367937" y="823167"/>
              <a:ext cx="1" cy="205533"/>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grpSp>
      <p:sp>
        <p:nvSpPr>
          <p:cNvPr id="4" name="Title 3"/>
          <p:cNvSpPr>
            <a:spLocks noGrp="1"/>
          </p:cNvSpPr>
          <p:nvPr>
            <p:ph type="title"/>
          </p:nvPr>
        </p:nvSpPr>
        <p:spPr>
          <a:xfrm>
            <a:off x="2438400" y="269559"/>
            <a:ext cx="6248400" cy="868362"/>
          </a:xfrm>
        </p:spPr>
        <p:txBody>
          <a:bodyPr>
            <a:normAutofit/>
          </a:bodyPr>
          <a:lstStyle/>
          <a:p>
            <a:r>
              <a:rPr lang="en-US" dirty="0"/>
              <a:t>Composite </a:t>
            </a:r>
            <a:r>
              <a:rPr lang="en-US" dirty="0" smtClean="0"/>
              <a:t>Farm</a:t>
            </a:r>
            <a:endParaRPr lang="en-US" dirty="0"/>
          </a:p>
        </p:txBody>
      </p:sp>
      <p:sp>
        <p:nvSpPr>
          <p:cNvPr id="8" name="Content Placeholder 7"/>
          <p:cNvSpPr>
            <a:spLocks noGrp="1"/>
          </p:cNvSpPr>
          <p:nvPr>
            <p:ph sz="quarter" idx="4"/>
          </p:nvPr>
        </p:nvSpPr>
        <p:spPr>
          <a:xfrm>
            <a:off x="2743200" y="1204455"/>
            <a:ext cx="6095999" cy="4806476"/>
          </a:xfrm>
        </p:spPr>
        <p:txBody>
          <a:bodyPr>
            <a:normAutofit/>
          </a:bodyPr>
          <a:lstStyle/>
          <a:p>
            <a:r>
              <a:rPr lang="en-US" b="1" dirty="0" smtClean="0"/>
              <a:t>Define</a:t>
            </a:r>
            <a:r>
              <a:rPr lang="en-US" dirty="0" smtClean="0"/>
              <a:t> - </a:t>
            </a:r>
            <a:r>
              <a:rPr lang="en-US" b="1" dirty="0" smtClean="0"/>
              <a:t>Composite Farm</a:t>
            </a:r>
            <a:r>
              <a:rPr lang="en-US" dirty="0" smtClean="0"/>
              <a:t> (CF) A.K.A. Average Farm</a:t>
            </a:r>
          </a:p>
          <a:p>
            <a:pPr lvl="1"/>
            <a:r>
              <a:rPr lang="en-US" dirty="0" smtClean="0"/>
              <a:t>For each reported crop: Divide acres by number of farms (Acres ÷ Farms)</a:t>
            </a:r>
          </a:p>
          <a:p>
            <a:pPr lvl="1"/>
            <a:r>
              <a:rPr lang="en-US" dirty="0" smtClean="0"/>
              <a:t>If the values is </a:t>
            </a:r>
            <a:r>
              <a:rPr lang="en-US" b="1" dirty="0" smtClean="0"/>
              <a:t>&gt;0.50 </a:t>
            </a:r>
            <a:r>
              <a:rPr lang="en-US" dirty="0" smtClean="0"/>
              <a:t>ac, included in the CF</a:t>
            </a:r>
          </a:p>
          <a:p>
            <a:pPr lvl="1"/>
            <a:r>
              <a:rPr lang="en-US" dirty="0" smtClean="0"/>
              <a:t>If </a:t>
            </a:r>
            <a:r>
              <a:rPr lang="en-US" b="1" dirty="0" smtClean="0"/>
              <a:t>≤ 0.50 </a:t>
            </a:r>
            <a:r>
              <a:rPr lang="en-US" dirty="0" smtClean="0"/>
              <a:t>ac, excluded from CF</a:t>
            </a:r>
          </a:p>
          <a:p>
            <a:pPr lvl="1"/>
            <a:r>
              <a:rPr lang="en-US" dirty="0" smtClean="0"/>
              <a:t>Statewide there are </a:t>
            </a:r>
            <a:r>
              <a:rPr lang="en-US" b="1" dirty="0" smtClean="0"/>
              <a:t>16 crops </a:t>
            </a:r>
            <a:r>
              <a:rPr lang="en-US" dirty="0" smtClean="0"/>
              <a:t>that are included in at least one county</a:t>
            </a:r>
          </a:p>
          <a:p>
            <a:r>
              <a:rPr lang="en-US" b="1" dirty="0" smtClean="0"/>
              <a:t>Middlesex - 2012</a:t>
            </a:r>
          </a:p>
          <a:p>
            <a:pPr lvl="1"/>
            <a:r>
              <a:rPr lang="en-US" b="1" dirty="0" smtClean="0"/>
              <a:t>73</a:t>
            </a:r>
            <a:r>
              <a:rPr lang="en-US" dirty="0" smtClean="0"/>
              <a:t> reported farms =&gt; more land owners</a:t>
            </a:r>
          </a:p>
          <a:p>
            <a:pPr lvl="1"/>
            <a:r>
              <a:rPr lang="en-US" b="1" dirty="0" smtClean="0"/>
              <a:t>Five </a:t>
            </a:r>
            <a:r>
              <a:rPr lang="en-US" dirty="0" smtClean="0"/>
              <a:t>CF crops, e.g., </a:t>
            </a:r>
            <a:r>
              <a:rPr lang="en-US" dirty="0" err="1" smtClean="0"/>
              <a:t>corn+silage</a:t>
            </a:r>
            <a:r>
              <a:rPr lang="en-US" dirty="0" smtClean="0"/>
              <a:t>, </a:t>
            </a:r>
            <a:r>
              <a:rPr lang="en-US" dirty="0" err="1" smtClean="0"/>
              <a:t>hay+haylage</a:t>
            </a:r>
            <a:r>
              <a:rPr lang="en-US" dirty="0" smtClean="0"/>
              <a:t>, pasture, soybeans, and wheat.  </a:t>
            </a:r>
          </a:p>
          <a:p>
            <a:pPr marL="457200" lvl="1" indent="0">
              <a:buNone/>
            </a:pPr>
            <a:endParaRPr lang="en-US" dirty="0" smtClean="0"/>
          </a:p>
        </p:txBody>
      </p:sp>
    </p:spTree>
    <p:extLst>
      <p:ext uri="{BB962C8B-B14F-4D97-AF65-F5344CB8AC3E}">
        <p14:creationId xmlns:p14="http://schemas.microsoft.com/office/powerpoint/2010/main" val="40693662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Group 18"/>
          <p:cNvGrpSpPr/>
          <p:nvPr/>
        </p:nvGrpSpPr>
        <p:grpSpPr>
          <a:xfrm>
            <a:off x="214310" y="233218"/>
            <a:ext cx="2362201" cy="6282735"/>
            <a:chOff x="204845" y="269559"/>
            <a:chExt cx="2362201" cy="6282735"/>
          </a:xfrm>
        </p:grpSpPr>
        <p:sp>
          <p:nvSpPr>
            <p:cNvPr id="20" name="Flowchart: Alternate Process 19"/>
            <p:cNvSpPr/>
            <p:nvPr/>
          </p:nvSpPr>
          <p:spPr>
            <a:xfrm>
              <a:off x="800345" y="4935710"/>
              <a:ext cx="1215635" cy="676671"/>
            </a:xfrm>
            <a:prstGeom prst="flowChartAlternateProcess">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prstClr val="black"/>
                  </a:solidFill>
                </a:rPr>
                <a:t>Soil Index</a:t>
              </a:r>
            </a:p>
            <a:p>
              <a:pPr algn="ctr"/>
              <a:r>
                <a:rPr lang="en-US" sz="1200" dirty="0" smtClean="0">
                  <a:solidFill>
                    <a:prstClr val="black"/>
                  </a:solidFill>
                </a:rPr>
                <a:t>Middlesex</a:t>
              </a:r>
            </a:p>
          </p:txBody>
        </p:sp>
        <p:sp>
          <p:nvSpPr>
            <p:cNvPr id="21" name="Flowchart: Alternate Process 20"/>
            <p:cNvSpPr/>
            <p:nvPr/>
          </p:nvSpPr>
          <p:spPr>
            <a:xfrm>
              <a:off x="767125" y="1028700"/>
              <a:ext cx="1215635" cy="641979"/>
            </a:xfrm>
            <a:prstGeom prst="flowChartAlternateProcess">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prstClr val="black"/>
                  </a:solidFill>
                </a:rPr>
                <a:t>Ag Census</a:t>
              </a:r>
            </a:p>
            <a:p>
              <a:pPr algn="ctr"/>
              <a:r>
                <a:rPr lang="en-US" sz="1200" dirty="0" smtClean="0">
                  <a:solidFill>
                    <a:prstClr val="black"/>
                  </a:solidFill>
                </a:rPr>
                <a:t>Middlesex</a:t>
              </a:r>
              <a:endParaRPr lang="en-US" sz="1200" dirty="0">
                <a:solidFill>
                  <a:prstClr val="white"/>
                </a:solidFill>
              </a:endParaRPr>
            </a:p>
          </p:txBody>
        </p:sp>
        <p:sp>
          <p:nvSpPr>
            <p:cNvPr id="22" name="Flowchart: Alternate Process 21"/>
            <p:cNvSpPr/>
            <p:nvPr/>
          </p:nvSpPr>
          <p:spPr>
            <a:xfrm>
              <a:off x="767126" y="1876212"/>
              <a:ext cx="1215635" cy="756279"/>
            </a:xfrm>
            <a:prstGeom prst="flowChartAlternateProcess">
              <a:avLst/>
            </a:prstGeom>
            <a:solidFill>
              <a:schemeClr val="bg1">
                <a:lumMod val="85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prstClr val="black"/>
                  </a:solidFill>
                </a:rPr>
                <a:t>Composite Farm</a:t>
              </a:r>
            </a:p>
            <a:p>
              <a:pPr algn="ctr"/>
              <a:r>
                <a:rPr lang="en-US" sz="1200" dirty="0" smtClean="0">
                  <a:solidFill>
                    <a:schemeClr val="tx1"/>
                  </a:solidFill>
                </a:rPr>
                <a:t>Middlesex</a:t>
              </a:r>
              <a:endParaRPr lang="en-US" sz="1200" dirty="0">
                <a:solidFill>
                  <a:schemeClr val="tx1"/>
                </a:solidFill>
              </a:endParaRPr>
            </a:p>
          </p:txBody>
        </p:sp>
        <p:sp>
          <p:nvSpPr>
            <p:cNvPr id="23" name="Flowchart: Alternate Process 22"/>
            <p:cNvSpPr/>
            <p:nvPr/>
          </p:nvSpPr>
          <p:spPr>
            <a:xfrm>
              <a:off x="753116" y="3893562"/>
              <a:ext cx="1304283" cy="756279"/>
            </a:xfrm>
            <a:prstGeom prst="flowChartAlternateProcess">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prstClr val="black"/>
                  </a:solidFill>
                </a:rPr>
                <a:t>Capitalization Rate</a:t>
              </a:r>
            </a:p>
            <a:p>
              <a:pPr algn="ctr"/>
              <a:r>
                <a:rPr lang="en-US" sz="1200" dirty="0" smtClean="0">
                  <a:solidFill>
                    <a:schemeClr val="tx1"/>
                  </a:solidFill>
                </a:rPr>
                <a:t>Middlesex</a:t>
              </a:r>
              <a:endParaRPr lang="en-US" sz="1200" dirty="0">
                <a:solidFill>
                  <a:schemeClr val="tx1"/>
                </a:solidFill>
              </a:endParaRPr>
            </a:p>
          </p:txBody>
        </p:sp>
        <p:sp>
          <p:nvSpPr>
            <p:cNvPr id="25" name="Flowchart: Alternate Process 24"/>
            <p:cNvSpPr/>
            <p:nvPr/>
          </p:nvSpPr>
          <p:spPr>
            <a:xfrm>
              <a:off x="800345" y="5796015"/>
              <a:ext cx="1215635" cy="756279"/>
            </a:xfrm>
            <a:prstGeom prst="flowChartAlternateProcess">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prstClr val="black"/>
                  </a:solidFill>
                </a:rPr>
                <a:t>Use-value Estimates</a:t>
              </a:r>
            </a:p>
            <a:p>
              <a:pPr algn="ctr"/>
              <a:r>
                <a:rPr lang="en-US" sz="1200" dirty="0" smtClean="0">
                  <a:solidFill>
                    <a:schemeClr val="tx1"/>
                  </a:solidFill>
                </a:rPr>
                <a:t>Middlesex</a:t>
              </a:r>
              <a:endParaRPr lang="en-US" sz="1200" dirty="0">
                <a:solidFill>
                  <a:schemeClr val="tx1"/>
                </a:solidFill>
              </a:endParaRPr>
            </a:p>
          </p:txBody>
        </p:sp>
        <p:sp>
          <p:nvSpPr>
            <p:cNvPr id="31" name="Flowchart: Alternate Process 30"/>
            <p:cNvSpPr/>
            <p:nvPr/>
          </p:nvSpPr>
          <p:spPr>
            <a:xfrm>
              <a:off x="204845" y="2891218"/>
              <a:ext cx="1170098" cy="716475"/>
            </a:xfrm>
            <a:prstGeom prst="flowChartAlternateProcess">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prstClr val="black"/>
                  </a:solidFill>
                </a:rPr>
                <a:t>Crop Budgets</a:t>
              </a:r>
            </a:p>
            <a:p>
              <a:pPr algn="ctr"/>
              <a:r>
                <a:rPr lang="en-US" sz="1200" dirty="0" smtClean="0">
                  <a:solidFill>
                    <a:prstClr val="black"/>
                  </a:solidFill>
                </a:rPr>
                <a:t>Middlesex</a:t>
              </a:r>
            </a:p>
          </p:txBody>
        </p:sp>
        <p:sp>
          <p:nvSpPr>
            <p:cNvPr id="33" name="Flowchart: Alternate Process 32"/>
            <p:cNvSpPr/>
            <p:nvPr/>
          </p:nvSpPr>
          <p:spPr>
            <a:xfrm>
              <a:off x="1374944" y="2891218"/>
              <a:ext cx="1192102" cy="716475"/>
            </a:xfrm>
            <a:prstGeom prst="flowChartAlternateProcess">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prstClr val="black"/>
                  </a:solidFill>
                </a:rPr>
                <a:t>Federal Payments</a:t>
              </a:r>
            </a:p>
            <a:p>
              <a:pPr algn="ctr"/>
              <a:r>
                <a:rPr lang="en-US" sz="1200" dirty="0" smtClean="0">
                  <a:solidFill>
                    <a:prstClr val="black"/>
                  </a:solidFill>
                </a:rPr>
                <a:t>Middlesex</a:t>
              </a:r>
            </a:p>
          </p:txBody>
        </p:sp>
        <p:cxnSp>
          <p:nvCxnSpPr>
            <p:cNvPr id="34" name="Straight Arrow Connector 33"/>
            <p:cNvCxnSpPr/>
            <p:nvPr/>
          </p:nvCxnSpPr>
          <p:spPr>
            <a:xfrm>
              <a:off x="1374943" y="1676400"/>
              <a:ext cx="1" cy="205533"/>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stCxn id="22" idx="2"/>
              <a:endCxn id="31" idx="0"/>
            </p:cNvCxnSpPr>
            <p:nvPr/>
          </p:nvCxnSpPr>
          <p:spPr>
            <a:xfrm flipH="1">
              <a:off x="789894" y="2632491"/>
              <a:ext cx="585050" cy="258727"/>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a:stCxn id="22" idx="2"/>
              <a:endCxn id="33" idx="0"/>
            </p:cNvCxnSpPr>
            <p:nvPr/>
          </p:nvCxnSpPr>
          <p:spPr>
            <a:xfrm>
              <a:off x="1374944" y="2632491"/>
              <a:ext cx="596051" cy="258727"/>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a:stCxn id="31" idx="2"/>
              <a:endCxn id="23" idx="0"/>
            </p:cNvCxnSpPr>
            <p:nvPr/>
          </p:nvCxnSpPr>
          <p:spPr>
            <a:xfrm>
              <a:off x="789894" y="3607693"/>
              <a:ext cx="615364" cy="285869"/>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stCxn id="33" idx="2"/>
              <a:endCxn id="23" idx="0"/>
            </p:cNvCxnSpPr>
            <p:nvPr/>
          </p:nvCxnSpPr>
          <p:spPr>
            <a:xfrm flipH="1">
              <a:off x="1405258" y="3607693"/>
              <a:ext cx="565737" cy="285869"/>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a:stCxn id="23" idx="2"/>
              <a:endCxn id="20" idx="0"/>
            </p:cNvCxnSpPr>
            <p:nvPr/>
          </p:nvCxnSpPr>
          <p:spPr>
            <a:xfrm>
              <a:off x="1405258" y="4649841"/>
              <a:ext cx="2905" cy="285869"/>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a:stCxn id="20" idx="2"/>
              <a:endCxn id="25" idx="0"/>
            </p:cNvCxnSpPr>
            <p:nvPr/>
          </p:nvCxnSpPr>
          <p:spPr>
            <a:xfrm>
              <a:off x="1408163" y="5612381"/>
              <a:ext cx="0" cy="183634"/>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47" name="Flowchart: Alternate Process 46"/>
            <p:cNvSpPr/>
            <p:nvPr/>
          </p:nvSpPr>
          <p:spPr>
            <a:xfrm>
              <a:off x="789894" y="269559"/>
              <a:ext cx="1215635" cy="527679"/>
            </a:xfrm>
            <a:prstGeom prst="flowChartAlternateProcess">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prstClr val="black"/>
                  </a:solidFill>
                </a:rPr>
                <a:t>Income Approach</a:t>
              </a:r>
              <a:endParaRPr lang="en-US" sz="1200" dirty="0">
                <a:solidFill>
                  <a:prstClr val="white"/>
                </a:solidFill>
              </a:endParaRPr>
            </a:p>
          </p:txBody>
        </p:sp>
        <p:cxnSp>
          <p:nvCxnSpPr>
            <p:cNvPr id="49" name="Straight Arrow Connector 48"/>
            <p:cNvCxnSpPr/>
            <p:nvPr/>
          </p:nvCxnSpPr>
          <p:spPr>
            <a:xfrm>
              <a:off x="1367937" y="823167"/>
              <a:ext cx="1" cy="205533"/>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grpSp>
      <p:sp>
        <p:nvSpPr>
          <p:cNvPr id="4" name="Title 3"/>
          <p:cNvSpPr>
            <a:spLocks noGrp="1"/>
          </p:cNvSpPr>
          <p:nvPr>
            <p:ph type="title"/>
          </p:nvPr>
        </p:nvSpPr>
        <p:spPr>
          <a:xfrm>
            <a:off x="2438400" y="269559"/>
            <a:ext cx="6248400" cy="868362"/>
          </a:xfrm>
        </p:spPr>
        <p:txBody>
          <a:bodyPr>
            <a:normAutofit fontScale="90000"/>
          </a:bodyPr>
          <a:lstStyle/>
          <a:p>
            <a:r>
              <a:rPr lang="en-US" dirty="0" smtClean="0"/>
              <a:t>Composite Farm - Middlesex</a:t>
            </a:r>
            <a:endParaRPr lang="en-US" dirty="0"/>
          </a:p>
        </p:txBody>
      </p:sp>
      <p:sp>
        <p:nvSpPr>
          <p:cNvPr id="26" name="Flowchart: Alternate Process 25"/>
          <p:cNvSpPr/>
          <p:nvPr/>
        </p:nvSpPr>
        <p:spPr>
          <a:xfrm>
            <a:off x="2124607" y="533400"/>
            <a:ext cx="5715000" cy="990600"/>
          </a:xfrm>
          <a:prstGeom prst="flowChartAlternateProcess">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smtClean="0">
              <a:solidFill>
                <a:prstClr val="black"/>
              </a:solidFill>
            </a:endParaRPr>
          </a:p>
          <a:p>
            <a:pPr marL="182880" indent="-182880">
              <a:buFont typeface="Arial" panose="020B0604020202020204" pitchFamily="34" charset="0"/>
              <a:buChar char="•"/>
              <a:tabLst>
                <a:tab pos="182880" algn="l"/>
              </a:tabLst>
            </a:pPr>
            <a:endParaRPr lang="en-US" sz="1200" dirty="0">
              <a:solidFill>
                <a:prstClr val="white"/>
              </a:solidFill>
            </a:endParaRPr>
          </a:p>
        </p:txBody>
      </p:sp>
      <p:graphicFrame>
        <p:nvGraphicFramePr>
          <p:cNvPr id="29" name="Table 28"/>
          <p:cNvGraphicFramePr>
            <a:graphicFrameLocks noGrp="1"/>
          </p:cNvGraphicFramePr>
          <p:nvPr>
            <p:extLst>
              <p:ext uri="{D42A27DB-BD31-4B8C-83A1-F6EECF244321}">
                <p14:modId xmlns:p14="http://schemas.microsoft.com/office/powerpoint/2010/main" val="1285837801"/>
              </p:ext>
            </p:extLst>
          </p:nvPr>
        </p:nvGraphicFramePr>
        <p:xfrm>
          <a:off x="5533759" y="1524000"/>
          <a:ext cx="1752600" cy="4256775"/>
        </p:xfrm>
        <a:graphic>
          <a:graphicData uri="http://schemas.openxmlformats.org/drawingml/2006/table">
            <a:tbl>
              <a:tblPr firstRow="1" firstCol="1" bandRow="1"/>
              <a:tblGrid>
                <a:gridCol w="1752600">
                  <a:extLst>
                    <a:ext uri="{9D8B030D-6E8A-4147-A177-3AD203B41FA5}">
                      <a16:colId xmlns:a16="http://schemas.microsoft.com/office/drawing/2014/main" val="20000"/>
                    </a:ext>
                  </a:extLst>
                </a:gridCol>
              </a:tblGrid>
              <a:tr h="240799">
                <a:tc>
                  <a:txBody>
                    <a:bodyPr/>
                    <a:lstStyle/>
                    <a:p>
                      <a:pPr marL="0" marR="0" algn="ctr">
                        <a:lnSpc>
                          <a:spcPct val="115000"/>
                        </a:lnSpc>
                        <a:spcBef>
                          <a:spcPts val="0"/>
                        </a:spcBef>
                        <a:spcAft>
                          <a:spcPts val="0"/>
                        </a:spcAft>
                      </a:pPr>
                      <a:r>
                        <a:rPr lang="en-US" sz="1100" b="1" dirty="0" smtClean="0">
                          <a:effectLst/>
                          <a:latin typeface="Arial"/>
                          <a:ea typeface="Calibri"/>
                          <a:cs typeface="Times New Roman"/>
                        </a:rPr>
                        <a:t>Based on 73 farms</a:t>
                      </a:r>
                      <a:r>
                        <a:rPr lang="en-US" sz="1100" b="1" dirty="0">
                          <a:effectLst/>
                          <a:latin typeface="Arial"/>
                          <a:ea typeface="Calibri"/>
                          <a:cs typeface="Times New Roman"/>
                        </a:rPr>
                        <a:t> </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0"/>
                  </a:ext>
                </a:extLst>
              </a:tr>
              <a:tr h="528224">
                <a:tc>
                  <a:txBody>
                    <a:bodyPr/>
                    <a:lstStyle/>
                    <a:p>
                      <a:pPr marL="0" marR="0" algn="ctr">
                        <a:lnSpc>
                          <a:spcPct val="115000"/>
                        </a:lnSpc>
                        <a:spcBef>
                          <a:spcPts val="0"/>
                        </a:spcBef>
                        <a:spcAft>
                          <a:spcPts val="0"/>
                        </a:spcAft>
                      </a:pPr>
                      <a:r>
                        <a:rPr lang="en-US" sz="1100" b="1" dirty="0">
                          <a:effectLst/>
                          <a:latin typeface="Arial"/>
                          <a:ea typeface="Calibri"/>
                          <a:cs typeface="Times New Roman"/>
                        </a:rPr>
                        <a:t>Composite Farm </a:t>
                      </a:r>
                      <a:r>
                        <a:rPr lang="en-US" sz="1100" b="1" dirty="0" smtClean="0">
                          <a:effectLst/>
                          <a:latin typeface="Arial"/>
                          <a:ea typeface="Calibri"/>
                          <a:cs typeface="Times New Roman"/>
                        </a:rPr>
                        <a:t>Acres</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1"/>
                  </a:ext>
                </a:extLst>
              </a:tr>
              <a:tr h="183952">
                <a:tc>
                  <a:txBody>
                    <a:bodyPr/>
                    <a:lstStyle/>
                    <a:p>
                      <a:pPr marL="0" marR="0" algn="ctr"/>
                      <a:r>
                        <a:rPr lang="en-US" sz="1000" b="0" dirty="0">
                          <a:effectLst/>
                          <a:latin typeface="Arial" panose="020B0604020202020204" pitchFamily="34" charset="0"/>
                          <a:ea typeface="Times New Roman"/>
                          <a:cs typeface="Arial" panose="020B0604020202020204" pitchFamily="34"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2"/>
                  </a:ext>
                </a:extLst>
              </a:tr>
              <a:tr h="183952">
                <a:tc>
                  <a:txBody>
                    <a:bodyPr/>
                    <a:lstStyle/>
                    <a:p>
                      <a:pPr marL="0" marR="0" algn="ctr"/>
                      <a:endParaRPr lang="en-US" sz="1000" b="0" dirty="0">
                        <a:effectLst/>
                        <a:latin typeface="Arial" panose="020B0604020202020204" pitchFamily="34" charset="0"/>
                        <a:ea typeface="Times New Roman"/>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3"/>
                  </a:ext>
                </a:extLst>
              </a:tr>
              <a:tr h="183952">
                <a:tc>
                  <a:txBody>
                    <a:bodyPr/>
                    <a:lstStyle/>
                    <a:p>
                      <a:pPr marL="0" marR="0" algn="ctr"/>
                      <a:r>
                        <a:rPr lang="en-US" sz="1000" b="0" dirty="0" smtClean="0">
                          <a:effectLst/>
                          <a:latin typeface="Arial" panose="020B0604020202020204" pitchFamily="34" charset="0"/>
                          <a:ea typeface="Times New Roman"/>
                          <a:cs typeface="Arial" panose="020B0604020202020204" pitchFamily="34" charset="0"/>
                        </a:rPr>
                        <a:t>64</a:t>
                      </a:r>
                      <a:endParaRPr lang="en-US" sz="1000" b="0" dirty="0">
                        <a:effectLst/>
                        <a:latin typeface="Arial" panose="020B0604020202020204" pitchFamily="34" charset="0"/>
                        <a:ea typeface="Times New Roman"/>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4"/>
                  </a:ext>
                </a:extLst>
              </a:tr>
              <a:tr h="183952">
                <a:tc>
                  <a:txBody>
                    <a:bodyPr/>
                    <a:lstStyle/>
                    <a:p>
                      <a:pPr marL="0" marR="0" algn="ctr"/>
                      <a:r>
                        <a:rPr lang="en-US" sz="1000" b="0" dirty="0">
                          <a:effectLst/>
                          <a:latin typeface="Arial" panose="020B0604020202020204" pitchFamily="34" charset="0"/>
                          <a:ea typeface="Times New Roman"/>
                          <a:cs typeface="Arial" panose="020B0604020202020204" pitchFamily="34"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5"/>
                  </a:ext>
                </a:extLst>
              </a:tr>
              <a:tr h="183952">
                <a:tc>
                  <a:txBody>
                    <a:bodyPr/>
                    <a:lstStyle/>
                    <a:p>
                      <a:pPr marL="0" marR="0" algn="ctr"/>
                      <a:r>
                        <a:rPr lang="en-US" sz="1000" b="0" dirty="0" smtClean="0">
                          <a:effectLst/>
                          <a:latin typeface="Arial" panose="020B0604020202020204" pitchFamily="34" charset="0"/>
                          <a:ea typeface="Times New Roman"/>
                          <a:cs typeface="Arial" panose="020B0604020202020204" pitchFamily="34" charset="0"/>
                        </a:rPr>
                        <a:t>18</a:t>
                      </a:r>
                      <a:endParaRPr lang="en-US" sz="1000" b="0" dirty="0">
                        <a:effectLst/>
                        <a:latin typeface="Arial" panose="020B0604020202020204" pitchFamily="34" charset="0"/>
                        <a:ea typeface="Times New Roman"/>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6"/>
                  </a:ext>
                </a:extLst>
              </a:tr>
              <a:tr h="183952">
                <a:tc>
                  <a:txBody>
                    <a:bodyPr/>
                    <a:lstStyle/>
                    <a:p>
                      <a:pPr marL="0" marR="0" algn="ctr">
                        <a:lnSpc>
                          <a:spcPct val="115000"/>
                        </a:lnSpc>
                        <a:spcBef>
                          <a:spcPts val="0"/>
                        </a:spcBef>
                        <a:spcAft>
                          <a:spcPts val="0"/>
                        </a:spcAft>
                      </a:pPr>
                      <a:r>
                        <a:rPr lang="en-US" sz="1000" b="0" dirty="0" smtClean="0">
                          <a:effectLst/>
                          <a:latin typeface="Arial" panose="020B0604020202020204" pitchFamily="34" charset="0"/>
                          <a:ea typeface="Calibri"/>
                          <a:cs typeface="Arial" panose="020B0604020202020204" pitchFamily="34" charset="0"/>
                        </a:rPr>
                        <a:t>10</a:t>
                      </a:r>
                      <a:endParaRPr lang="en-US" sz="1000" b="0" dirty="0">
                        <a:effectLst/>
                        <a:latin typeface="Arial" panose="020B0604020202020204" pitchFamily="34" charset="0"/>
                        <a:ea typeface="Calibri"/>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7"/>
                  </a:ext>
                </a:extLst>
              </a:tr>
              <a:tr h="183952">
                <a:tc>
                  <a:txBody>
                    <a:bodyPr/>
                    <a:lstStyle/>
                    <a:p>
                      <a:pPr marL="0" marR="0" algn="ctr"/>
                      <a:r>
                        <a:rPr lang="en-US" sz="1000" b="0" dirty="0">
                          <a:effectLst/>
                          <a:latin typeface="Arial" panose="020B0604020202020204" pitchFamily="34" charset="0"/>
                          <a:ea typeface="Times New Roman"/>
                          <a:cs typeface="Arial" panose="020B0604020202020204" pitchFamily="34"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8"/>
                  </a:ext>
                </a:extLst>
              </a:tr>
              <a:tr h="183952">
                <a:tc>
                  <a:txBody>
                    <a:bodyPr/>
                    <a:lstStyle/>
                    <a:p>
                      <a:pPr marL="0" marR="0" algn="ctr"/>
                      <a:r>
                        <a:rPr lang="en-US" sz="1000" b="0" dirty="0">
                          <a:effectLst/>
                          <a:latin typeface="Arial" panose="020B0604020202020204" pitchFamily="34" charset="0"/>
                          <a:ea typeface="Times New Roman"/>
                          <a:cs typeface="Arial" panose="020B0604020202020204" pitchFamily="34"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9"/>
                  </a:ext>
                </a:extLst>
              </a:tr>
              <a:tr h="183952">
                <a:tc>
                  <a:txBody>
                    <a:bodyPr/>
                    <a:lstStyle/>
                    <a:p>
                      <a:pPr marL="0" marR="0" algn="ctr"/>
                      <a:r>
                        <a:rPr lang="en-US" sz="1000" b="0" dirty="0">
                          <a:effectLst/>
                          <a:latin typeface="Arial" panose="020B0604020202020204" pitchFamily="34" charset="0"/>
                          <a:ea typeface="Times New Roman"/>
                          <a:cs typeface="Arial" panose="020B0604020202020204" pitchFamily="34"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10"/>
                  </a:ext>
                </a:extLst>
              </a:tr>
              <a:tr h="183952">
                <a:tc>
                  <a:txBody>
                    <a:bodyPr/>
                    <a:lstStyle/>
                    <a:p>
                      <a:pPr marL="0" marR="0" algn="ctr"/>
                      <a:r>
                        <a:rPr lang="en-US" sz="1000" b="0" dirty="0" smtClean="0">
                          <a:effectLst/>
                          <a:latin typeface="Arial" panose="020B0604020202020204" pitchFamily="34" charset="0"/>
                          <a:ea typeface="Times New Roman"/>
                          <a:cs typeface="Arial" panose="020B0604020202020204" pitchFamily="34" charset="0"/>
                        </a:rPr>
                        <a:t>  </a:t>
                      </a:r>
                      <a:r>
                        <a:rPr lang="en-US" sz="1000" b="0" dirty="0">
                          <a:effectLst/>
                          <a:latin typeface="Arial" panose="020B0604020202020204" pitchFamily="34" charset="0"/>
                          <a:ea typeface="Times New Roman"/>
                          <a:cs typeface="Arial" panose="020B0604020202020204" pitchFamily="34"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11"/>
                  </a:ext>
                </a:extLst>
              </a:tr>
              <a:tr h="183952">
                <a:tc>
                  <a:txBody>
                    <a:bodyPr/>
                    <a:lstStyle/>
                    <a:p>
                      <a:pPr marL="0" marR="0" algn="ctr"/>
                      <a:r>
                        <a:rPr lang="en-US" sz="1000" b="0" dirty="0" smtClean="0">
                          <a:effectLst/>
                          <a:latin typeface="Arial" panose="020B0604020202020204" pitchFamily="34" charset="0"/>
                          <a:ea typeface="Times New Roman"/>
                          <a:cs typeface="Arial" panose="020B0604020202020204" pitchFamily="34" charset="0"/>
                        </a:rPr>
                        <a:t>80</a:t>
                      </a:r>
                      <a:endParaRPr lang="en-US" sz="1000" b="0" dirty="0">
                        <a:effectLst/>
                        <a:latin typeface="Arial" panose="020B0604020202020204" pitchFamily="34" charset="0"/>
                        <a:ea typeface="Times New Roman"/>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12"/>
                  </a:ext>
                </a:extLst>
              </a:tr>
              <a:tr h="183952">
                <a:tc>
                  <a:txBody>
                    <a:bodyPr/>
                    <a:lstStyle/>
                    <a:p>
                      <a:pPr marL="0" marR="0" algn="ctr"/>
                      <a:r>
                        <a:rPr lang="en-US" sz="1000" b="0" dirty="0">
                          <a:effectLst/>
                          <a:latin typeface="Arial" panose="020B0604020202020204" pitchFamily="34" charset="0"/>
                          <a:ea typeface="Times New Roman"/>
                          <a:cs typeface="Arial" panose="020B0604020202020204" pitchFamily="34"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13"/>
                  </a:ext>
                </a:extLst>
              </a:tr>
              <a:tr h="183952">
                <a:tc>
                  <a:txBody>
                    <a:bodyPr/>
                    <a:lstStyle/>
                    <a:p>
                      <a:pPr marL="0" marR="0" algn="ctr"/>
                      <a:r>
                        <a:rPr lang="en-US" sz="1000" b="0" dirty="0">
                          <a:effectLst/>
                          <a:latin typeface="Arial" panose="020B0604020202020204" pitchFamily="34" charset="0"/>
                          <a:ea typeface="Times New Roman"/>
                          <a:cs typeface="Arial" panose="020B0604020202020204" pitchFamily="34"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14"/>
                  </a:ext>
                </a:extLst>
              </a:tr>
              <a:tr h="183952">
                <a:tc>
                  <a:txBody>
                    <a:bodyPr/>
                    <a:lstStyle/>
                    <a:p>
                      <a:pPr marL="0" marR="0" algn="ctr"/>
                      <a:r>
                        <a:rPr lang="en-US" sz="1000" b="0" dirty="0">
                          <a:effectLst/>
                          <a:latin typeface="Arial" panose="020B0604020202020204" pitchFamily="34" charset="0"/>
                          <a:ea typeface="Times New Roman"/>
                          <a:cs typeface="Arial" panose="020B0604020202020204" pitchFamily="34"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15"/>
                  </a:ext>
                </a:extLst>
              </a:tr>
              <a:tr h="183952">
                <a:tc>
                  <a:txBody>
                    <a:bodyPr/>
                    <a:lstStyle/>
                    <a:p>
                      <a:pPr marL="0" marR="0" algn="ctr"/>
                      <a:r>
                        <a:rPr lang="en-US" sz="1000" b="0" dirty="0">
                          <a:effectLst/>
                          <a:latin typeface="Arial" panose="020B0604020202020204" pitchFamily="34" charset="0"/>
                          <a:ea typeface="Times New Roman"/>
                          <a:cs typeface="Arial" panose="020B0604020202020204" pitchFamily="34"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16"/>
                  </a:ext>
                </a:extLst>
              </a:tr>
              <a:tr h="120463">
                <a:tc>
                  <a:txBody>
                    <a:bodyPr/>
                    <a:lstStyle/>
                    <a:p>
                      <a:pPr marL="0" marR="0" algn="ctr"/>
                      <a:r>
                        <a:rPr lang="en-US" sz="1000" b="0" dirty="0" smtClean="0">
                          <a:effectLst/>
                          <a:latin typeface="Arial" panose="020B0604020202020204" pitchFamily="34" charset="0"/>
                          <a:ea typeface="Times New Roman"/>
                          <a:cs typeface="Arial" panose="020B0604020202020204" pitchFamily="34" charset="0"/>
                        </a:rPr>
                        <a:t>44</a:t>
                      </a:r>
                      <a:endParaRPr lang="en-US" sz="1000" b="0" dirty="0">
                        <a:effectLst/>
                        <a:latin typeface="Arial" panose="020B0604020202020204" pitchFamily="34" charset="0"/>
                        <a:ea typeface="Times New Roman"/>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17"/>
                  </a:ext>
                </a:extLst>
              </a:tr>
              <a:tr h="182880">
                <a:tc>
                  <a:txBody>
                    <a:bodyPr/>
                    <a:lstStyle/>
                    <a:p>
                      <a:pPr marL="0" marR="0" algn="ctr"/>
                      <a:r>
                        <a:rPr lang="en-US" sz="1000" b="0" u="sng" dirty="0">
                          <a:effectLst/>
                          <a:latin typeface="Arial" panose="020B0604020202020204" pitchFamily="34" charset="0"/>
                          <a:ea typeface="Times New Roman"/>
                          <a:cs typeface="Arial" panose="020B0604020202020204" pitchFamily="34" charset="0"/>
                        </a:rPr>
                        <a:t>(-) </a:t>
                      </a:r>
                      <a:r>
                        <a:rPr lang="en-US" sz="1000" b="0" u="sng" dirty="0" smtClean="0">
                          <a:effectLst/>
                          <a:latin typeface="Arial" panose="020B0604020202020204" pitchFamily="34" charset="0"/>
                          <a:ea typeface="Times New Roman"/>
                          <a:cs typeface="Arial" panose="020B0604020202020204" pitchFamily="34" charset="0"/>
                        </a:rPr>
                        <a:t>44</a:t>
                      </a:r>
                      <a:endParaRPr lang="en-US" sz="1000" b="0" dirty="0">
                        <a:effectLst/>
                        <a:latin typeface="Arial" panose="020B0604020202020204" pitchFamily="34" charset="0"/>
                        <a:ea typeface="Times New Roman"/>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18"/>
                  </a:ext>
                </a:extLst>
              </a:tr>
              <a:tr h="393192">
                <a:tc>
                  <a:txBody>
                    <a:bodyPr/>
                    <a:lstStyle/>
                    <a:p>
                      <a:pPr marL="0" marR="0" algn="ctr"/>
                      <a:r>
                        <a:rPr lang="en-US" sz="1100" dirty="0" smtClean="0">
                          <a:effectLst/>
                          <a:latin typeface="+mn-lt"/>
                          <a:ea typeface="Times New Roman"/>
                        </a:rPr>
                        <a:t>172</a:t>
                      </a:r>
                      <a:endParaRPr lang="en-US" sz="1100" dirty="0">
                        <a:effectLst/>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19"/>
                  </a:ext>
                </a:extLst>
              </a:tr>
            </a:tbl>
          </a:graphicData>
        </a:graphic>
      </p:graphicFrame>
      <p:graphicFrame>
        <p:nvGraphicFramePr>
          <p:cNvPr id="30" name="Table 29"/>
          <p:cNvGraphicFramePr>
            <a:graphicFrameLocks noGrp="1"/>
          </p:cNvGraphicFramePr>
          <p:nvPr>
            <p:extLst>
              <p:ext uri="{D42A27DB-BD31-4B8C-83A1-F6EECF244321}">
                <p14:modId xmlns:p14="http://schemas.microsoft.com/office/powerpoint/2010/main" val="668911196"/>
              </p:ext>
            </p:extLst>
          </p:nvPr>
        </p:nvGraphicFramePr>
        <p:xfrm>
          <a:off x="3276600" y="1524000"/>
          <a:ext cx="2104759" cy="4977378"/>
        </p:xfrm>
        <a:graphic>
          <a:graphicData uri="http://schemas.openxmlformats.org/drawingml/2006/table">
            <a:tbl>
              <a:tblPr firstRow="1" firstCol="1" bandRow="1"/>
              <a:tblGrid>
                <a:gridCol w="1190359">
                  <a:extLst>
                    <a:ext uri="{9D8B030D-6E8A-4147-A177-3AD203B41FA5}">
                      <a16:colId xmlns:a16="http://schemas.microsoft.com/office/drawing/2014/main" val="20000"/>
                    </a:ext>
                  </a:extLst>
                </a:gridCol>
                <a:gridCol w="914400">
                  <a:extLst>
                    <a:ext uri="{9D8B030D-6E8A-4147-A177-3AD203B41FA5}">
                      <a16:colId xmlns:a16="http://schemas.microsoft.com/office/drawing/2014/main" val="20001"/>
                    </a:ext>
                  </a:extLst>
                </a:gridCol>
              </a:tblGrid>
              <a:tr h="228600">
                <a:tc gridSpan="2">
                  <a:txBody>
                    <a:bodyPr/>
                    <a:lstStyle/>
                    <a:p>
                      <a:pPr marL="0" marR="0">
                        <a:lnSpc>
                          <a:spcPct val="115000"/>
                        </a:lnSpc>
                        <a:spcBef>
                          <a:spcPts val="0"/>
                        </a:spcBef>
                        <a:spcAft>
                          <a:spcPts val="0"/>
                        </a:spcAft>
                      </a:pPr>
                      <a:r>
                        <a:rPr lang="en-US" sz="1100" b="1" dirty="0" smtClean="0">
                          <a:effectLst/>
                          <a:latin typeface="Arial"/>
                          <a:ea typeface="Calibri"/>
                          <a:cs typeface="Times New Roman"/>
                        </a:rPr>
                        <a:t>2012 AgCensus</a:t>
                      </a:r>
                      <a:endParaRPr lang="en-US" sz="1100" dirty="0">
                        <a:effectLst/>
                        <a:latin typeface="Calibri"/>
                        <a:ea typeface="Calibri"/>
                        <a:cs typeface="Times New Roman"/>
                      </a:endParaRPr>
                    </a:p>
                  </a:txBody>
                  <a:tcPr marL="64725" marR="647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0"/>
                  </a:ext>
                </a:extLst>
              </a:tr>
              <a:tr h="533400">
                <a:tc>
                  <a:txBody>
                    <a:bodyPr/>
                    <a:lstStyle/>
                    <a:p>
                      <a:pPr marL="0" marR="0" algn="ctr">
                        <a:lnSpc>
                          <a:spcPct val="115000"/>
                        </a:lnSpc>
                        <a:spcBef>
                          <a:spcPts val="0"/>
                        </a:spcBef>
                        <a:spcAft>
                          <a:spcPts val="0"/>
                        </a:spcAft>
                      </a:pPr>
                      <a:r>
                        <a:rPr lang="en-US" sz="1100" b="1" dirty="0">
                          <a:effectLst/>
                          <a:latin typeface="Arial"/>
                          <a:ea typeface="Calibri"/>
                          <a:cs typeface="Times New Roman"/>
                        </a:rPr>
                        <a:t>Crop</a:t>
                      </a:r>
                      <a:endParaRPr lang="en-US" sz="1100" dirty="0">
                        <a:effectLst/>
                        <a:latin typeface="Calibri"/>
                        <a:ea typeface="Calibri"/>
                        <a:cs typeface="Times New Roman"/>
                      </a:endParaRPr>
                    </a:p>
                  </a:txBody>
                  <a:tcPr marL="64725" marR="647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dirty="0" smtClean="0">
                          <a:effectLst/>
                          <a:latin typeface="Calibri"/>
                          <a:ea typeface="Calibri"/>
                          <a:cs typeface="Times New Roman"/>
                        </a:rPr>
                        <a:t>Reported Acres</a:t>
                      </a:r>
                      <a:endParaRPr lang="en-US" sz="1100" b="1" dirty="0">
                        <a:effectLst/>
                        <a:latin typeface="Calibri"/>
                        <a:ea typeface="Calibri"/>
                        <a:cs typeface="Times New Roman"/>
                      </a:endParaRPr>
                    </a:p>
                  </a:txBody>
                  <a:tcPr marL="64725" marR="647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82880">
                <a:tc>
                  <a:txBody>
                    <a:bodyPr/>
                    <a:lstStyle/>
                    <a:p>
                      <a:pPr marL="0" marR="0"/>
                      <a:r>
                        <a:rPr lang="en-US" sz="1000" kern="1200" dirty="0" smtClean="0">
                          <a:solidFill>
                            <a:srgbClr val="000000"/>
                          </a:solidFill>
                          <a:effectLst/>
                          <a:latin typeface="Arial"/>
                          <a:ea typeface="+mn-ea"/>
                        </a:rPr>
                        <a:t>Alfalfa</a:t>
                      </a:r>
                      <a:endParaRPr lang="en-US" sz="1000" dirty="0">
                        <a:effectLst/>
                        <a:latin typeface="Calibri"/>
                        <a:ea typeface="Times New Roman"/>
                      </a:endParaRPr>
                    </a:p>
                  </a:txBody>
                  <a:tcPr marL="64725" marR="647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r>
                        <a:rPr lang="en-US" sz="1000" kern="1200" dirty="0" smtClean="0">
                          <a:solidFill>
                            <a:srgbClr val="000000"/>
                          </a:solidFill>
                          <a:effectLst/>
                          <a:latin typeface="Arial" panose="020B0604020202020204" pitchFamily="34" charset="0"/>
                          <a:ea typeface="+mn-ea"/>
                          <a:cs typeface="Arial" panose="020B0604020202020204" pitchFamily="34" charset="0"/>
                        </a:rPr>
                        <a:t>0 </a:t>
                      </a:r>
                      <a:endParaRPr lang="en-US" sz="1000" dirty="0">
                        <a:effectLst/>
                        <a:latin typeface="Arial" panose="020B0604020202020204" pitchFamily="34" charset="0"/>
                        <a:ea typeface="Times New Roman"/>
                        <a:cs typeface="Arial" panose="020B0604020202020204" pitchFamily="34" charset="0"/>
                      </a:endParaRPr>
                    </a:p>
                  </a:txBody>
                  <a:tcPr marL="64725" marR="647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82880">
                <a:tc>
                  <a:txBody>
                    <a:bodyPr/>
                    <a:lstStyle/>
                    <a:p>
                      <a:pPr marL="0" marR="0"/>
                      <a:r>
                        <a:rPr lang="en-US" sz="1000" b="0" kern="1200" dirty="0" smtClean="0">
                          <a:solidFill>
                            <a:srgbClr val="000000"/>
                          </a:solidFill>
                          <a:effectLst/>
                          <a:latin typeface="Arial"/>
                          <a:ea typeface="+mn-ea"/>
                        </a:rPr>
                        <a:t>Barley</a:t>
                      </a:r>
                      <a:endParaRPr lang="en-US" sz="1000" b="0" dirty="0">
                        <a:effectLst/>
                        <a:latin typeface="Calibri"/>
                        <a:ea typeface="Times New Roman"/>
                      </a:endParaRPr>
                    </a:p>
                  </a:txBody>
                  <a:tcPr marL="64725" marR="647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r>
                        <a:rPr lang="en-US" sz="1000" dirty="0" smtClean="0">
                          <a:effectLst/>
                          <a:latin typeface="Arial" panose="020B0604020202020204" pitchFamily="34" charset="0"/>
                          <a:ea typeface="Times New Roman"/>
                          <a:cs typeface="Arial" panose="020B0604020202020204" pitchFamily="34" charset="0"/>
                        </a:rPr>
                        <a:t>(D)</a:t>
                      </a:r>
                      <a:endParaRPr lang="en-US" sz="1000" dirty="0">
                        <a:effectLst/>
                        <a:latin typeface="Arial" panose="020B0604020202020204" pitchFamily="34" charset="0"/>
                        <a:ea typeface="Times New Roman"/>
                        <a:cs typeface="Arial" panose="020B0604020202020204" pitchFamily="34" charset="0"/>
                      </a:endParaRPr>
                    </a:p>
                  </a:txBody>
                  <a:tcPr marL="64725" marR="647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82880">
                <a:tc>
                  <a:txBody>
                    <a:bodyPr/>
                    <a:lstStyle/>
                    <a:p>
                      <a:pPr marL="0" marR="0"/>
                      <a:r>
                        <a:rPr lang="en-US" sz="1000" b="0" kern="1200" dirty="0" smtClean="0">
                          <a:solidFill>
                            <a:srgbClr val="000000"/>
                          </a:solidFill>
                          <a:effectLst/>
                          <a:latin typeface="Arial"/>
                          <a:ea typeface="+mn-ea"/>
                        </a:rPr>
                        <a:t>Corn</a:t>
                      </a:r>
                      <a:endParaRPr lang="en-US" sz="1000" b="0" dirty="0">
                        <a:effectLst/>
                        <a:latin typeface="Calibri"/>
                        <a:ea typeface="Times New Roman"/>
                      </a:endParaRPr>
                    </a:p>
                  </a:txBody>
                  <a:tcPr marL="64725" marR="647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r"/>
                      <a:r>
                        <a:rPr lang="en-US" sz="1000" kern="1200" dirty="0" smtClean="0">
                          <a:solidFill>
                            <a:srgbClr val="000000"/>
                          </a:solidFill>
                          <a:effectLst/>
                          <a:latin typeface="Arial" panose="020B0604020202020204" pitchFamily="34" charset="0"/>
                          <a:ea typeface="+mn-ea"/>
                          <a:cs typeface="Arial" panose="020B0604020202020204" pitchFamily="34" charset="0"/>
                        </a:rPr>
                        <a:t>4,637 </a:t>
                      </a:r>
                      <a:endParaRPr lang="en-US" sz="1000" dirty="0">
                        <a:effectLst/>
                        <a:latin typeface="Arial" panose="020B0604020202020204" pitchFamily="34" charset="0"/>
                        <a:ea typeface="Times New Roman"/>
                        <a:cs typeface="Arial" panose="020B0604020202020204" pitchFamily="34" charset="0"/>
                      </a:endParaRPr>
                    </a:p>
                  </a:txBody>
                  <a:tcPr marL="64725" marR="647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4"/>
                  </a:ext>
                </a:extLst>
              </a:tr>
              <a:tr h="182880">
                <a:tc>
                  <a:txBody>
                    <a:bodyPr/>
                    <a:lstStyle/>
                    <a:p>
                      <a:pPr marL="0" marR="0"/>
                      <a:r>
                        <a:rPr lang="en-US" sz="1000" b="0" kern="1200" dirty="0" smtClean="0">
                          <a:solidFill>
                            <a:srgbClr val="000000"/>
                          </a:solidFill>
                          <a:effectLst/>
                          <a:latin typeface="Arial"/>
                          <a:ea typeface="+mn-ea"/>
                        </a:rPr>
                        <a:t>Cotton</a:t>
                      </a:r>
                      <a:endParaRPr lang="en-US" sz="1000" b="0" dirty="0">
                        <a:effectLst/>
                        <a:latin typeface="Calibri"/>
                        <a:ea typeface="Times New Roman"/>
                      </a:endParaRPr>
                    </a:p>
                  </a:txBody>
                  <a:tcPr marL="64725" marR="647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r>
                        <a:rPr lang="en-US" sz="1000" kern="1200" dirty="0" smtClean="0">
                          <a:solidFill>
                            <a:srgbClr val="000000"/>
                          </a:solidFill>
                          <a:effectLst/>
                          <a:latin typeface="Arial" panose="020B0604020202020204" pitchFamily="34" charset="0"/>
                          <a:ea typeface="+mn-ea"/>
                          <a:cs typeface="Arial" panose="020B0604020202020204" pitchFamily="34" charset="0"/>
                        </a:rPr>
                        <a:t>0 </a:t>
                      </a:r>
                      <a:endParaRPr lang="en-US" sz="1000" dirty="0">
                        <a:effectLst/>
                        <a:latin typeface="Arial" panose="020B0604020202020204" pitchFamily="34" charset="0"/>
                        <a:ea typeface="Times New Roman"/>
                        <a:cs typeface="Arial" panose="020B0604020202020204" pitchFamily="34" charset="0"/>
                      </a:endParaRPr>
                    </a:p>
                  </a:txBody>
                  <a:tcPr marL="64725" marR="647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82880">
                <a:tc>
                  <a:txBody>
                    <a:bodyPr/>
                    <a:lstStyle/>
                    <a:p>
                      <a:pPr marL="0" marR="0"/>
                      <a:r>
                        <a:rPr lang="en-US" sz="1000" b="0" kern="1200" dirty="0">
                          <a:solidFill>
                            <a:srgbClr val="000000"/>
                          </a:solidFill>
                          <a:effectLst/>
                          <a:latin typeface="Arial"/>
                          <a:ea typeface="+mn-ea"/>
                        </a:rPr>
                        <a:t>Hay</a:t>
                      </a:r>
                      <a:endParaRPr lang="en-US" sz="1000" b="0" dirty="0">
                        <a:effectLst/>
                        <a:latin typeface="Calibri"/>
                        <a:ea typeface="Times New Roman"/>
                      </a:endParaRPr>
                    </a:p>
                  </a:txBody>
                  <a:tcPr marL="64725" marR="647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r"/>
                      <a:r>
                        <a:rPr lang="en-US" sz="1000" kern="1200" dirty="0" smtClean="0">
                          <a:solidFill>
                            <a:srgbClr val="000000"/>
                          </a:solidFill>
                          <a:effectLst/>
                          <a:latin typeface="Arial" panose="020B0604020202020204" pitchFamily="34" charset="0"/>
                          <a:ea typeface="+mn-ea"/>
                          <a:cs typeface="Arial" panose="020B0604020202020204" pitchFamily="34" charset="0"/>
                        </a:rPr>
                        <a:t>1,300 </a:t>
                      </a:r>
                      <a:endParaRPr lang="en-US" sz="1000" dirty="0">
                        <a:effectLst/>
                        <a:latin typeface="Arial" panose="020B0604020202020204" pitchFamily="34" charset="0"/>
                        <a:ea typeface="Times New Roman"/>
                        <a:cs typeface="Arial" panose="020B0604020202020204" pitchFamily="34" charset="0"/>
                      </a:endParaRPr>
                    </a:p>
                  </a:txBody>
                  <a:tcPr marL="64725" marR="647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6"/>
                  </a:ext>
                </a:extLst>
              </a:tr>
              <a:tr h="182880">
                <a:tc>
                  <a:txBody>
                    <a:bodyPr/>
                    <a:lstStyle/>
                    <a:p>
                      <a:pPr marL="0" marR="0"/>
                      <a:r>
                        <a:rPr lang="en-US" sz="1000" b="0" kern="1200" dirty="0" smtClean="0">
                          <a:solidFill>
                            <a:srgbClr val="000000"/>
                          </a:solidFill>
                          <a:effectLst/>
                          <a:latin typeface="Arial"/>
                          <a:ea typeface="+mn-ea"/>
                        </a:rPr>
                        <a:t>Pasture</a:t>
                      </a:r>
                      <a:endParaRPr lang="en-US" sz="1000" b="0" dirty="0">
                        <a:effectLst/>
                        <a:latin typeface="Calibri"/>
                        <a:ea typeface="Times New Roman"/>
                      </a:endParaRPr>
                    </a:p>
                  </a:txBody>
                  <a:tcPr marL="64725" marR="647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r"/>
                      <a:r>
                        <a:rPr lang="en-US" sz="1000" kern="1200" dirty="0" smtClean="0">
                          <a:solidFill>
                            <a:srgbClr val="000000"/>
                          </a:solidFill>
                          <a:effectLst/>
                          <a:latin typeface="Arial" panose="020B0604020202020204" pitchFamily="34" charset="0"/>
                          <a:ea typeface="+mn-ea"/>
                          <a:cs typeface="Arial" panose="020B0604020202020204" pitchFamily="34" charset="0"/>
                        </a:rPr>
                        <a:t>699 </a:t>
                      </a:r>
                      <a:endParaRPr lang="en-US" sz="1000" dirty="0">
                        <a:effectLst/>
                        <a:latin typeface="Arial" panose="020B0604020202020204" pitchFamily="34" charset="0"/>
                        <a:ea typeface="Times New Roman"/>
                        <a:cs typeface="Arial" panose="020B0604020202020204" pitchFamily="34" charset="0"/>
                      </a:endParaRPr>
                    </a:p>
                  </a:txBody>
                  <a:tcPr marL="64725" marR="647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7"/>
                  </a:ext>
                </a:extLst>
              </a:tr>
              <a:tr h="182880">
                <a:tc>
                  <a:txBody>
                    <a:bodyPr/>
                    <a:lstStyle/>
                    <a:p>
                      <a:pPr marL="0" marR="0"/>
                      <a:r>
                        <a:rPr lang="en-US" sz="1000" b="0" kern="1200" dirty="0">
                          <a:solidFill>
                            <a:srgbClr val="000000"/>
                          </a:solidFill>
                          <a:effectLst/>
                          <a:latin typeface="Arial"/>
                          <a:ea typeface="+mn-ea"/>
                        </a:rPr>
                        <a:t>Peanuts</a:t>
                      </a:r>
                      <a:endParaRPr lang="en-US" sz="1000" b="0" dirty="0">
                        <a:effectLst/>
                        <a:latin typeface="Calibri"/>
                        <a:ea typeface="Times New Roman"/>
                      </a:endParaRPr>
                    </a:p>
                  </a:txBody>
                  <a:tcPr marL="64725" marR="647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r>
                        <a:rPr lang="en-US" sz="1000" dirty="0" smtClean="0">
                          <a:effectLst/>
                          <a:latin typeface="Arial" panose="020B0604020202020204" pitchFamily="34" charset="0"/>
                          <a:ea typeface="Times New Roman"/>
                          <a:cs typeface="Arial" panose="020B0604020202020204" pitchFamily="34" charset="0"/>
                        </a:rPr>
                        <a:t>0</a:t>
                      </a:r>
                      <a:endParaRPr lang="en-US" sz="1000" dirty="0">
                        <a:effectLst/>
                        <a:latin typeface="Arial" panose="020B0604020202020204" pitchFamily="34" charset="0"/>
                        <a:ea typeface="Times New Roman"/>
                        <a:cs typeface="Arial" panose="020B0604020202020204" pitchFamily="34" charset="0"/>
                      </a:endParaRPr>
                    </a:p>
                  </a:txBody>
                  <a:tcPr marL="64725" marR="647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182880">
                <a:tc>
                  <a:txBody>
                    <a:bodyPr/>
                    <a:lstStyle/>
                    <a:p>
                      <a:pPr marL="0" marR="0"/>
                      <a:r>
                        <a:rPr lang="en-US" sz="1000" b="0" kern="1200" dirty="0">
                          <a:solidFill>
                            <a:srgbClr val="000000"/>
                          </a:solidFill>
                          <a:effectLst/>
                          <a:latin typeface="Arial"/>
                          <a:ea typeface="+mn-ea"/>
                        </a:rPr>
                        <a:t>Potatoes</a:t>
                      </a:r>
                      <a:endParaRPr lang="en-US" sz="1000" b="0" dirty="0">
                        <a:effectLst/>
                        <a:latin typeface="Calibri"/>
                        <a:ea typeface="Times New Roman"/>
                      </a:endParaRPr>
                    </a:p>
                  </a:txBody>
                  <a:tcPr marL="64725" marR="647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r>
                        <a:rPr lang="en-US" sz="1000" dirty="0" smtClean="0">
                          <a:effectLst/>
                          <a:latin typeface="Arial" panose="020B0604020202020204" pitchFamily="34" charset="0"/>
                          <a:ea typeface="Times New Roman"/>
                          <a:cs typeface="Arial" panose="020B0604020202020204" pitchFamily="34" charset="0"/>
                        </a:rPr>
                        <a:t>(D)</a:t>
                      </a:r>
                      <a:endParaRPr lang="en-US" sz="1000" dirty="0">
                        <a:effectLst/>
                        <a:latin typeface="Arial" panose="020B0604020202020204" pitchFamily="34" charset="0"/>
                        <a:ea typeface="Times New Roman"/>
                        <a:cs typeface="Arial" panose="020B0604020202020204" pitchFamily="34" charset="0"/>
                      </a:endParaRPr>
                    </a:p>
                  </a:txBody>
                  <a:tcPr marL="64725" marR="647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182880">
                <a:tc>
                  <a:txBody>
                    <a:bodyPr/>
                    <a:lstStyle/>
                    <a:p>
                      <a:pPr marL="0" marR="0"/>
                      <a:r>
                        <a:rPr lang="en-US" sz="1000" b="0" kern="1200" dirty="0">
                          <a:solidFill>
                            <a:srgbClr val="000000"/>
                          </a:solidFill>
                          <a:effectLst/>
                          <a:latin typeface="Arial"/>
                          <a:ea typeface="+mn-ea"/>
                        </a:rPr>
                        <a:t>Pumpkins</a:t>
                      </a:r>
                      <a:endParaRPr lang="en-US" sz="1000" b="0" dirty="0">
                        <a:effectLst/>
                        <a:latin typeface="Calibri"/>
                        <a:ea typeface="Times New Roman"/>
                      </a:endParaRPr>
                    </a:p>
                  </a:txBody>
                  <a:tcPr marL="64725" marR="647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r>
                        <a:rPr lang="en-US" sz="1000" dirty="0" smtClean="0">
                          <a:effectLst/>
                          <a:latin typeface="Arial" panose="020B0604020202020204" pitchFamily="34" charset="0"/>
                          <a:ea typeface="Times New Roman"/>
                          <a:cs typeface="Arial" panose="020B0604020202020204" pitchFamily="34" charset="0"/>
                        </a:rPr>
                        <a:t>(D)</a:t>
                      </a:r>
                      <a:endParaRPr lang="en-US" sz="1000" dirty="0">
                        <a:effectLst/>
                        <a:latin typeface="Arial" panose="020B0604020202020204" pitchFamily="34" charset="0"/>
                        <a:ea typeface="Times New Roman"/>
                        <a:cs typeface="Arial" panose="020B0604020202020204" pitchFamily="34" charset="0"/>
                      </a:endParaRPr>
                    </a:p>
                  </a:txBody>
                  <a:tcPr marL="64725" marR="647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182880">
                <a:tc>
                  <a:txBody>
                    <a:bodyPr/>
                    <a:lstStyle/>
                    <a:p>
                      <a:pPr marL="0" marR="0"/>
                      <a:r>
                        <a:rPr lang="en-US" sz="1000" b="0" kern="1200" dirty="0">
                          <a:solidFill>
                            <a:srgbClr val="000000"/>
                          </a:solidFill>
                          <a:effectLst/>
                          <a:latin typeface="Arial"/>
                          <a:ea typeface="+mn-ea"/>
                        </a:rPr>
                        <a:t>Snap Beans</a:t>
                      </a:r>
                      <a:endParaRPr lang="en-US" sz="1000" b="0" dirty="0">
                        <a:effectLst/>
                        <a:latin typeface="Calibri"/>
                        <a:ea typeface="Times New Roman"/>
                      </a:endParaRPr>
                    </a:p>
                  </a:txBody>
                  <a:tcPr marL="64725" marR="647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r>
                        <a:rPr lang="en-US" sz="1000" dirty="0" smtClean="0">
                          <a:effectLst/>
                          <a:latin typeface="Arial" panose="020B0604020202020204" pitchFamily="34" charset="0"/>
                          <a:ea typeface="Times New Roman"/>
                          <a:cs typeface="Arial" panose="020B0604020202020204" pitchFamily="34" charset="0"/>
                        </a:rPr>
                        <a:t>(D)</a:t>
                      </a:r>
                      <a:endParaRPr lang="en-US" sz="1000" dirty="0">
                        <a:effectLst/>
                        <a:latin typeface="Arial" panose="020B0604020202020204" pitchFamily="34" charset="0"/>
                        <a:ea typeface="Times New Roman"/>
                        <a:cs typeface="Arial" panose="020B0604020202020204" pitchFamily="34" charset="0"/>
                      </a:endParaRPr>
                    </a:p>
                  </a:txBody>
                  <a:tcPr marL="64725" marR="647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182880">
                <a:tc>
                  <a:txBody>
                    <a:bodyPr/>
                    <a:lstStyle/>
                    <a:p>
                      <a:pPr marL="0" marR="0"/>
                      <a:r>
                        <a:rPr lang="en-US" sz="1000" b="0" kern="1200" dirty="0">
                          <a:solidFill>
                            <a:srgbClr val="000000"/>
                          </a:solidFill>
                          <a:effectLst/>
                          <a:latin typeface="Arial"/>
                          <a:ea typeface="+mn-ea"/>
                        </a:rPr>
                        <a:t>Soybeans</a:t>
                      </a:r>
                      <a:endParaRPr lang="en-US" sz="1000" b="0" dirty="0">
                        <a:effectLst/>
                        <a:latin typeface="Calibri"/>
                        <a:ea typeface="Times New Roman"/>
                      </a:endParaRPr>
                    </a:p>
                  </a:txBody>
                  <a:tcPr marL="64725" marR="647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r"/>
                      <a:r>
                        <a:rPr lang="en-US" sz="1000" dirty="0" smtClean="0">
                          <a:effectLst/>
                          <a:latin typeface="Arial" panose="020B0604020202020204" pitchFamily="34" charset="0"/>
                          <a:ea typeface="Times New Roman"/>
                          <a:cs typeface="Arial" panose="020B0604020202020204" pitchFamily="34" charset="0"/>
                        </a:rPr>
                        <a:t>5,843</a:t>
                      </a:r>
                      <a:endParaRPr lang="en-US" sz="1000" dirty="0">
                        <a:effectLst/>
                        <a:latin typeface="Arial" panose="020B0604020202020204" pitchFamily="34" charset="0"/>
                        <a:ea typeface="Times New Roman"/>
                        <a:cs typeface="Arial" panose="020B0604020202020204" pitchFamily="34" charset="0"/>
                      </a:endParaRPr>
                    </a:p>
                  </a:txBody>
                  <a:tcPr marL="64725" marR="647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12"/>
                  </a:ext>
                </a:extLst>
              </a:tr>
              <a:tr h="182880">
                <a:tc>
                  <a:txBody>
                    <a:bodyPr/>
                    <a:lstStyle/>
                    <a:p>
                      <a:pPr marL="0" marR="0"/>
                      <a:r>
                        <a:rPr lang="en-US" sz="1000" b="0" kern="1200" dirty="0">
                          <a:solidFill>
                            <a:srgbClr val="000000"/>
                          </a:solidFill>
                          <a:effectLst/>
                          <a:latin typeface="Arial"/>
                          <a:ea typeface="+mn-ea"/>
                        </a:rPr>
                        <a:t>Sweet Corn</a:t>
                      </a:r>
                      <a:endParaRPr lang="en-US" sz="1000" b="0" dirty="0">
                        <a:effectLst/>
                        <a:latin typeface="Calibri"/>
                        <a:ea typeface="Times New Roman"/>
                      </a:endParaRPr>
                    </a:p>
                  </a:txBody>
                  <a:tcPr marL="64725" marR="647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r>
                        <a:rPr lang="en-US" sz="1000" dirty="0" smtClean="0">
                          <a:effectLst/>
                          <a:latin typeface="Arial" panose="020B0604020202020204" pitchFamily="34" charset="0"/>
                          <a:ea typeface="Times New Roman"/>
                          <a:cs typeface="Arial" panose="020B0604020202020204" pitchFamily="34" charset="0"/>
                        </a:rPr>
                        <a:t>(D)</a:t>
                      </a:r>
                      <a:endParaRPr lang="en-US" sz="1000" dirty="0">
                        <a:effectLst/>
                        <a:latin typeface="Arial" panose="020B0604020202020204" pitchFamily="34" charset="0"/>
                        <a:ea typeface="Times New Roman"/>
                        <a:cs typeface="Arial" panose="020B0604020202020204" pitchFamily="34" charset="0"/>
                      </a:endParaRPr>
                    </a:p>
                  </a:txBody>
                  <a:tcPr marL="64725" marR="647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182880">
                <a:tc>
                  <a:txBody>
                    <a:bodyPr/>
                    <a:lstStyle/>
                    <a:p>
                      <a:pPr marL="0" marR="0"/>
                      <a:r>
                        <a:rPr lang="en-US" sz="1000" b="0" kern="1200" dirty="0">
                          <a:solidFill>
                            <a:srgbClr val="000000"/>
                          </a:solidFill>
                          <a:effectLst/>
                          <a:latin typeface="Arial"/>
                          <a:ea typeface="+mn-ea"/>
                        </a:rPr>
                        <a:t>Tobacco</a:t>
                      </a:r>
                      <a:endParaRPr lang="en-US" sz="1000" b="0" dirty="0">
                        <a:effectLst/>
                        <a:latin typeface="Calibri"/>
                        <a:ea typeface="Times New Roman"/>
                      </a:endParaRPr>
                    </a:p>
                  </a:txBody>
                  <a:tcPr marL="64725" marR="647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r>
                        <a:rPr lang="en-US" sz="1000" dirty="0" smtClean="0">
                          <a:effectLst/>
                          <a:latin typeface="Arial" panose="020B0604020202020204" pitchFamily="34" charset="0"/>
                          <a:ea typeface="Times New Roman"/>
                          <a:cs typeface="Arial" panose="020B0604020202020204" pitchFamily="34" charset="0"/>
                        </a:rPr>
                        <a:t>0</a:t>
                      </a:r>
                      <a:endParaRPr lang="en-US" sz="1000" dirty="0">
                        <a:effectLst/>
                        <a:latin typeface="Arial" panose="020B0604020202020204" pitchFamily="34" charset="0"/>
                        <a:ea typeface="Times New Roman"/>
                        <a:cs typeface="Arial" panose="020B0604020202020204" pitchFamily="34" charset="0"/>
                      </a:endParaRPr>
                    </a:p>
                  </a:txBody>
                  <a:tcPr marL="64725" marR="647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182880">
                <a:tc>
                  <a:txBody>
                    <a:bodyPr/>
                    <a:lstStyle/>
                    <a:p>
                      <a:pPr marL="0" marR="0"/>
                      <a:r>
                        <a:rPr lang="en-US" sz="1000" b="0" kern="1200" dirty="0">
                          <a:solidFill>
                            <a:srgbClr val="000000"/>
                          </a:solidFill>
                          <a:effectLst/>
                          <a:latin typeface="Arial"/>
                          <a:ea typeface="+mn-ea"/>
                        </a:rPr>
                        <a:t>Tomatoes</a:t>
                      </a:r>
                      <a:endParaRPr lang="en-US" sz="1000" b="0" dirty="0">
                        <a:effectLst/>
                        <a:latin typeface="Calibri"/>
                        <a:ea typeface="Times New Roman"/>
                      </a:endParaRPr>
                    </a:p>
                  </a:txBody>
                  <a:tcPr marL="64725" marR="647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r>
                        <a:rPr lang="en-US" sz="1000" dirty="0" smtClean="0">
                          <a:effectLst/>
                          <a:latin typeface="Arial" panose="020B0604020202020204" pitchFamily="34" charset="0"/>
                          <a:ea typeface="Times New Roman"/>
                          <a:cs typeface="Arial" panose="020B0604020202020204" pitchFamily="34" charset="0"/>
                        </a:rPr>
                        <a:t>(D)</a:t>
                      </a:r>
                      <a:endParaRPr lang="en-US" sz="1000" dirty="0">
                        <a:effectLst/>
                        <a:latin typeface="Arial" panose="020B0604020202020204" pitchFamily="34" charset="0"/>
                        <a:ea typeface="Times New Roman"/>
                        <a:cs typeface="Arial" panose="020B0604020202020204" pitchFamily="34" charset="0"/>
                      </a:endParaRPr>
                    </a:p>
                  </a:txBody>
                  <a:tcPr marL="64725" marR="647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5"/>
                  </a:ext>
                </a:extLst>
              </a:tr>
              <a:tr h="182880">
                <a:tc>
                  <a:txBody>
                    <a:bodyPr/>
                    <a:lstStyle/>
                    <a:p>
                      <a:pPr marL="0" marR="0"/>
                      <a:r>
                        <a:rPr lang="en-US" sz="1000" b="0" kern="1200" dirty="0">
                          <a:solidFill>
                            <a:srgbClr val="000000"/>
                          </a:solidFill>
                          <a:effectLst/>
                          <a:latin typeface="Arial"/>
                          <a:ea typeface="+mn-ea"/>
                        </a:rPr>
                        <a:t>Watermelons</a:t>
                      </a:r>
                      <a:endParaRPr lang="en-US" sz="1000" b="0" dirty="0">
                        <a:effectLst/>
                        <a:latin typeface="Calibri"/>
                        <a:ea typeface="Times New Roman"/>
                      </a:endParaRPr>
                    </a:p>
                  </a:txBody>
                  <a:tcPr marL="64725" marR="647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r>
                        <a:rPr lang="en-US" sz="1000" dirty="0" smtClean="0">
                          <a:effectLst/>
                          <a:latin typeface="Arial" panose="020B0604020202020204" pitchFamily="34" charset="0"/>
                          <a:ea typeface="Times New Roman"/>
                          <a:cs typeface="Arial" panose="020B0604020202020204" pitchFamily="34" charset="0"/>
                        </a:rPr>
                        <a:t>23</a:t>
                      </a:r>
                      <a:endParaRPr lang="en-US" sz="1000" dirty="0">
                        <a:effectLst/>
                        <a:latin typeface="Arial" panose="020B0604020202020204" pitchFamily="34" charset="0"/>
                        <a:ea typeface="Times New Roman"/>
                        <a:cs typeface="Arial" panose="020B0604020202020204" pitchFamily="34" charset="0"/>
                      </a:endParaRPr>
                    </a:p>
                  </a:txBody>
                  <a:tcPr marL="64725" marR="647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6"/>
                  </a:ext>
                </a:extLst>
              </a:tr>
              <a:tr h="182880">
                <a:tc>
                  <a:txBody>
                    <a:bodyPr/>
                    <a:lstStyle/>
                    <a:p>
                      <a:pPr marL="0" marR="0"/>
                      <a:r>
                        <a:rPr lang="en-US" sz="1000" b="0" kern="1200" dirty="0">
                          <a:solidFill>
                            <a:srgbClr val="000000"/>
                          </a:solidFill>
                          <a:effectLst/>
                          <a:latin typeface="Arial"/>
                          <a:ea typeface="+mn-ea"/>
                        </a:rPr>
                        <a:t>Wheat</a:t>
                      </a:r>
                      <a:endParaRPr lang="en-US" sz="1000" b="0" dirty="0">
                        <a:effectLst/>
                        <a:latin typeface="Calibri"/>
                        <a:ea typeface="Times New Roman"/>
                      </a:endParaRPr>
                    </a:p>
                  </a:txBody>
                  <a:tcPr marL="64725" marR="647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r"/>
                      <a:r>
                        <a:rPr lang="en-US" sz="1000" dirty="0" smtClean="0">
                          <a:effectLst/>
                          <a:latin typeface="Arial" panose="020B0604020202020204" pitchFamily="34" charset="0"/>
                          <a:ea typeface="Times New Roman"/>
                          <a:cs typeface="Arial" panose="020B0604020202020204" pitchFamily="34" charset="0"/>
                        </a:rPr>
                        <a:t>3,183</a:t>
                      </a:r>
                      <a:endParaRPr lang="en-US" sz="1000" dirty="0">
                        <a:effectLst/>
                        <a:latin typeface="Arial" panose="020B0604020202020204" pitchFamily="34" charset="0"/>
                        <a:ea typeface="Times New Roman"/>
                        <a:cs typeface="Arial" panose="020B0604020202020204" pitchFamily="34" charset="0"/>
                      </a:endParaRPr>
                    </a:p>
                  </a:txBody>
                  <a:tcPr marL="64725" marR="647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17"/>
                  </a:ext>
                </a:extLst>
              </a:tr>
              <a:tr h="182880">
                <a:tc>
                  <a:txBody>
                    <a:bodyPr/>
                    <a:lstStyle/>
                    <a:p>
                      <a:pPr marL="0" marR="0"/>
                      <a:r>
                        <a:rPr lang="en-US" sz="1000" b="1" kern="1200" dirty="0" smtClean="0">
                          <a:solidFill>
                            <a:srgbClr val="000000"/>
                          </a:solidFill>
                          <a:effectLst/>
                          <a:latin typeface="Arial"/>
                          <a:ea typeface="+mn-ea"/>
                        </a:rPr>
                        <a:t>Double-cropped</a:t>
                      </a:r>
                      <a:endParaRPr lang="en-US" sz="1000" dirty="0">
                        <a:effectLst/>
                        <a:latin typeface="Calibri"/>
                        <a:ea typeface="Times New Roman"/>
                      </a:endParaRPr>
                    </a:p>
                  </a:txBody>
                  <a:tcPr marL="64725" marR="647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r>
                        <a:rPr lang="en-US" sz="1000" b="1" i="0" u="none" dirty="0" smtClean="0">
                          <a:effectLst/>
                          <a:latin typeface="Arial" panose="020B0604020202020204" pitchFamily="34" charset="0"/>
                          <a:ea typeface="Times New Roman"/>
                          <a:cs typeface="Arial" panose="020B0604020202020204" pitchFamily="34" charset="0"/>
                        </a:rPr>
                        <a:t>(-) 3,183 </a:t>
                      </a:r>
                      <a:endParaRPr lang="en-US" sz="1000" b="1" i="0" u="none" dirty="0">
                        <a:effectLst/>
                        <a:latin typeface="Arial" panose="020B0604020202020204" pitchFamily="34" charset="0"/>
                        <a:ea typeface="Times New Roman"/>
                        <a:cs typeface="Arial" panose="020B0604020202020204" pitchFamily="34" charset="0"/>
                      </a:endParaRPr>
                    </a:p>
                  </a:txBody>
                  <a:tcPr marL="64725" marR="647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8"/>
                  </a:ext>
                </a:extLst>
              </a:tr>
              <a:tr h="396240">
                <a:tc>
                  <a:txBody>
                    <a:bodyPr/>
                    <a:lstStyle/>
                    <a:p>
                      <a:pPr marL="0" marR="0"/>
                      <a:r>
                        <a:rPr lang="en-US" sz="1000" b="1" kern="1200" dirty="0">
                          <a:solidFill>
                            <a:srgbClr val="000000"/>
                          </a:solidFill>
                          <a:effectLst/>
                          <a:latin typeface="Arial"/>
                          <a:ea typeface="+mn-ea"/>
                        </a:rPr>
                        <a:t>Total Cropland Harvested</a:t>
                      </a:r>
                      <a:endParaRPr lang="en-US" sz="1000" dirty="0">
                        <a:effectLst/>
                        <a:latin typeface="Calibri"/>
                        <a:ea typeface="Times New Roman"/>
                      </a:endParaRPr>
                    </a:p>
                  </a:txBody>
                  <a:tcPr marL="64725" marR="647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r>
                        <a:rPr lang="en-US" sz="1000" dirty="0" smtClean="0">
                          <a:effectLst/>
                          <a:latin typeface="Arial" panose="020B0604020202020204" pitchFamily="34" charset="0"/>
                          <a:ea typeface="Times New Roman"/>
                          <a:cs typeface="Arial" panose="020B0604020202020204" pitchFamily="34" charset="0"/>
                        </a:rPr>
                        <a:t>12,502</a:t>
                      </a:r>
                      <a:endParaRPr lang="en-US" sz="1000" dirty="0">
                        <a:effectLst/>
                        <a:latin typeface="Arial" panose="020B0604020202020204" pitchFamily="34" charset="0"/>
                        <a:ea typeface="Times New Roman"/>
                        <a:cs typeface="Arial" panose="020B0604020202020204" pitchFamily="34" charset="0"/>
                      </a:endParaRPr>
                    </a:p>
                  </a:txBody>
                  <a:tcPr marL="64725" marR="647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9"/>
                  </a:ext>
                </a:extLst>
              </a:tr>
              <a:tr h="193576">
                <a:tc gridSpan="2">
                  <a:txBody>
                    <a:bodyPr/>
                    <a:lstStyle/>
                    <a:p>
                      <a:pPr marL="0" marR="0"/>
                      <a:endParaRPr lang="en-US" sz="1000" dirty="0">
                        <a:effectLst/>
                        <a:latin typeface="Calibri"/>
                        <a:ea typeface="Times New Roman"/>
                      </a:endParaRPr>
                    </a:p>
                  </a:txBody>
                  <a:tcPr marL="64725" marR="64725" marT="0" marB="0" anchor="ctr">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extLst>
                  <a:ext uri="{0D108BD9-81ED-4DB2-BD59-A6C34878D82A}">
                    <a16:rowId xmlns:a16="http://schemas.microsoft.com/office/drawing/2014/main" val="10020"/>
                  </a:ext>
                </a:extLst>
              </a:tr>
              <a:tr h="209757">
                <a:tc gridSpan="2">
                  <a:txBody>
                    <a:bodyPr/>
                    <a:lstStyle/>
                    <a:p>
                      <a:pPr marL="0" marR="0"/>
                      <a:endParaRPr lang="en-US" sz="1000" dirty="0">
                        <a:effectLst/>
                        <a:latin typeface="Calibri"/>
                        <a:ea typeface="Times New Roman"/>
                      </a:endParaRPr>
                    </a:p>
                  </a:txBody>
                  <a:tcPr marL="64725" marR="64725" marT="0" marB="0" anchor="ctr">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10021"/>
                  </a:ext>
                </a:extLst>
              </a:tr>
              <a:tr h="306845">
                <a:tc gridSpan="2">
                  <a:txBody>
                    <a:bodyPr/>
                    <a:lstStyle/>
                    <a:p>
                      <a:pPr marL="0" marR="0"/>
                      <a:endParaRPr lang="en-US" sz="1000" dirty="0">
                        <a:effectLst/>
                        <a:latin typeface="Calibri"/>
                        <a:ea typeface="Times New Roman"/>
                      </a:endParaRPr>
                    </a:p>
                  </a:txBody>
                  <a:tcPr marL="64725" marR="64725" marT="0" marB="0" anchor="ctr">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10022"/>
                  </a:ext>
                </a:extLst>
              </a:tr>
            </a:tbl>
          </a:graphicData>
        </a:graphic>
      </p:graphicFrame>
      <p:sp>
        <p:nvSpPr>
          <p:cNvPr id="7" name="Rectangle 6"/>
          <p:cNvSpPr/>
          <p:nvPr/>
        </p:nvSpPr>
        <p:spPr>
          <a:xfrm>
            <a:off x="2962274" y="3248186"/>
            <a:ext cx="5142969" cy="646331"/>
          </a:xfrm>
          <a:prstGeom prst="rect">
            <a:avLst/>
          </a:prstGeom>
          <a:solidFill>
            <a:schemeClr val="bg1">
              <a:lumMod val="85000"/>
            </a:schemeClr>
          </a:solidFill>
        </p:spPr>
        <p:txBody>
          <a:bodyPr wrap="square">
            <a:spAutoFit/>
          </a:bodyPr>
          <a:lstStyle/>
          <a:p>
            <a:r>
              <a:rPr lang="en-US" dirty="0" smtClean="0">
                <a:solidFill>
                  <a:prstClr val="black"/>
                </a:solidFill>
              </a:rPr>
              <a:t>Example for Corn = 4,637 ac / 73 farms = 64 acres of corn in the Composite Farm (CF)  </a:t>
            </a:r>
            <a:endParaRPr lang="en-US" dirty="0">
              <a:solidFill>
                <a:prstClr val="black"/>
              </a:solidFill>
            </a:endParaRPr>
          </a:p>
        </p:txBody>
      </p:sp>
    </p:spTree>
    <p:extLst>
      <p:ext uri="{BB962C8B-B14F-4D97-AF65-F5344CB8AC3E}">
        <p14:creationId xmlns:p14="http://schemas.microsoft.com/office/powerpoint/2010/main" val="611522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Group 18"/>
          <p:cNvGrpSpPr/>
          <p:nvPr/>
        </p:nvGrpSpPr>
        <p:grpSpPr>
          <a:xfrm>
            <a:off x="204845" y="269559"/>
            <a:ext cx="2362201" cy="6315877"/>
            <a:chOff x="204845" y="269559"/>
            <a:chExt cx="2362201" cy="6315877"/>
          </a:xfrm>
        </p:grpSpPr>
        <p:sp>
          <p:nvSpPr>
            <p:cNvPr id="20" name="Flowchart: Alternate Process 19"/>
            <p:cNvSpPr/>
            <p:nvPr/>
          </p:nvSpPr>
          <p:spPr>
            <a:xfrm>
              <a:off x="789894" y="4916314"/>
              <a:ext cx="1215635" cy="676671"/>
            </a:xfrm>
            <a:prstGeom prst="flowChartAlternateProcess">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Soil Index</a:t>
              </a:r>
            </a:p>
            <a:p>
              <a:pPr algn="ctr"/>
              <a:r>
                <a:rPr lang="en-US" sz="1200" dirty="0" smtClean="0">
                  <a:solidFill>
                    <a:schemeClr val="tx1"/>
                  </a:solidFill>
                </a:rPr>
                <a:t>Middlesex</a:t>
              </a:r>
            </a:p>
          </p:txBody>
        </p:sp>
        <p:sp>
          <p:nvSpPr>
            <p:cNvPr id="21" name="Flowchart: Alternate Process 20"/>
            <p:cNvSpPr/>
            <p:nvPr/>
          </p:nvSpPr>
          <p:spPr>
            <a:xfrm>
              <a:off x="767125" y="1028700"/>
              <a:ext cx="1215635" cy="641979"/>
            </a:xfrm>
            <a:prstGeom prst="flowChartAlternateProcess">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Ag Census</a:t>
              </a:r>
            </a:p>
            <a:p>
              <a:pPr algn="ctr"/>
              <a:r>
                <a:rPr lang="en-US" sz="1200" dirty="0" smtClean="0">
                  <a:solidFill>
                    <a:schemeClr val="tx1"/>
                  </a:solidFill>
                </a:rPr>
                <a:t>Middlesex</a:t>
              </a:r>
              <a:endParaRPr lang="en-US" sz="1200" dirty="0"/>
            </a:p>
          </p:txBody>
        </p:sp>
        <p:sp>
          <p:nvSpPr>
            <p:cNvPr id="22" name="Flowchart: Alternate Process 21"/>
            <p:cNvSpPr/>
            <p:nvPr/>
          </p:nvSpPr>
          <p:spPr>
            <a:xfrm>
              <a:off x="767126" y="1876212"/>
              <a:ext cx="1215635" cy="756279"/>
            </a:xfrm>
            <a:prstGeom prst="flowChartAlternateProcess">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Composite Farm</a:t>
              </a:r>
            </a:p>
            <a:p>
              <a:pPr algn="ctr"/>
              <a:r>
                <a:rPr lang="en-US" sz="1200" dirty="0" smtClean="0">
                  <a:solidFill>
                    <a:schemeClr val="tx1"/>
                  </a:solidFill>
                </a:rPr>
                <a:t>Middlesex</a:t>
              </a:r>
              <a:endParaRPr lang="en-US" sz="1200" dirty="0"/>
            </a:p>
          </p:txBody>
        </p:sp>
        <p:sp>
          <p:nvSpPr>
            <p:cNvPr id="23" name="Flowchart: Alternate Process 22"/>
            <p:cNvSpPr/>
            <p:nvPr/>
          </p:nvSpPr>
          <p:spPr>
            <a:xfrm>
              <a:off x="753116" y="3893562"/>
              <a:ext cx="1304283" cy="756279"/>
            </a:xfrm>
            <a:prstGeom prst="flowChartAlternateProcess">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Capitalization Rate</a:t>
              </a:r>
            </a:p>
            <a:p>
              <a:pPr algn="ctr"/>
              <a:r>
                <a:rPr lang="en-US" sz="1200" dirty="0" smtClean="0">
                  <a:solidFill>
                    <a:schemeClr val="tx1"/>
                  </a:solidFill>
                </a:rPr>
                <a:t>Middlesex</a:t>
              </a:r>
              <a:endParaRPr lang="en-US" sz="1200" dirty="0"/>
            </a:p>
          </p:txBody>
        </p:sp>
        <p:sp>
          <p:nvSpPr>
            <p:cNvPr id="25" name="Flowchart: Alternate Process 24"/>
            <p:cNvSpPr/>
            <p:nvPr/>
          </p:nvSpPr>
          <p:spPr>
            <a:xfrm>
              <a:off x="789893" y="5829157"/>
              <a:ext cx="1215635" cy="756279"/>
            </a:xfrm>
            <a:prstGeom prst="flowChartAlternateProcess">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Use-value Estimates</a:t>
              </a:r>
            </a:p>
            <a:p>
              <a:pPr algn="ctr"/>
              <a:r>
                <a:rPr lang="en-US" sz="1200" dirty="0" smtClean="0">
                  <a:solidFill>
                    <a:schemeClr val="tx1"/>
                  </a:solidFill>
                </a:rPr>
                <a:t>Middlesex</a:t>
              </a:r>
              <a:endParaRPr lang="en-US" sz="1200" dirty="0"/>
            </a:p>
          </p:txBody>
        </p:sp>
        <p:sp>
          <p:nvSpPr>
            <p:cNvPr id="31" name="Flowchart: Alternate Process 30"/>
            <p:cNvSpPr/>
            <p:nvPr/>
          </p:nvSpPr>
          <p:spPr>
            <a:xfrm>
              <a:off x="204845" y="2891218"/>
              <a:ext cx="1170098" cy="716475"/>
            </a:xfrm>
            <a:prstGeom prst="flowChartAlternateProcess">
              <a:avLst/>
            </a:prstGeom>
            <a:solidFill>
              <a:schemeClr val="bg1">
                <a:lumMod val="85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Crop Budgets</a:t>
              </a:r>
            </a:p>
            <a:p>
              <a:pPr algn="ctr"/>
              <a:r>
                <a:rPr lang="en-US" sz="1200" dirty="0" smtClean="0">
                  <a:solidFill>
                    <a:schemeClr val="tx1"/>
                  </a:solidFill>
                </a:rPr>
                <a:t>Middlesex</a:t>
              </a:r>
            </a:p>
          </p:txBody>
        </p:sp>
        <p:sp>
          <p:nvSpPr>
            <p:cNvPr id="33" name="Flowchart: Alternate Process 32"/>
            <p:cNvSpPr/>
            <p:nvPr/>
          </p:nvSpPr>
          <p:spPr>
            <a:xfrm>
              <a:off x="1374944" y="2891218"/>
              <a:ext cx="1192102" cy="716475"/>
            </a:xfrm>
            <a:prstGeom prst="flowChartAlternateProcess">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Federal Payments</a:t>
              </a:r>
            </a:p>
            <a:p>
              <a:pPr algn="ctr"/>
              <a:r>
                <a:rPr lang="en-US" sz="1200" dirty="0" smtClean="0">
                  <a:solidFill>
                    <a:schemeClr val="tx1"/>
                  </a:solidFill>
                </a:rPr>
                <a:t>Middlesex</a:t>
              </a:r>
            </a:p>
          </p:txBody>
        </p:sp>
        <p:cxnSp>
          <p:nvCxnSpPr>
            <p:cNvPr id="34" name="Straight Arrow Connector 33"/>
            <p:cNvCxnSpPr/>
            <p:nvPr/>
          </p:nvCxnSpPr>
          <p:spPr>
            <a:xfrm>
              <a:off x="1374943" y="1676400"/>
              <a:ext cx="1" cy="205533"/>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stCxn id="22" idx="2"/>
              <a:endCxn id="31" idx="0"/>
            </p:cNvCxnSpPr>
            <p:nvPr/>
          </p:nvCxnSpPr>
          <p:spPr>
            <a:xfrm flipH="1">
              <a:off x="789894" y="2632491"/>
              <a:ext cx="585050" cy="258727"/>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a:stCxn id="22" idx="2"/>
              <a:endCxn id="33" idx="0"/>
            </p:cNvCxnSpPr>
            <p:nvPr/>
          </p:nvCxnSpPr>
          <p:spPr>
            <a:xfrm>
              <a:off x="1374944" y="2632491"/>
              <a:ext cx="596051" cy="258727"/>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a:stCxn id="31" idx="2"/>
              <a:endCxn id="23" idx="0"/>
            </p:cNvCxnSpPr>
            <p:nvPr/>
          </p:nvCxnSpPr>
          <p:spPr>
            <a:xfrm>
              <a:off x="789894" y="3607693"/>
              <a:ext cx="615364" cy="285869"/>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stCxn id="33" idx="2"/>
              <a:endCxn id="23" idx="0"/>
            </p:cNvCxnSpPr>
            <p:nvPr/>
          </p:nvCxnSpPr>
          <p:spPr>
            <a:xfrm flipH="1">
              <a:off x="1405258" y="3607693"/>
              <a:ext cx="565737" cy="285869"/>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a:stCxn id="23" idx="2"/>
              <a:endCxn id="20" idx="0"/>
            </p:cNvCxnSpPr>
            <p:nvPr/>
          </p:nvCxnSpPr>
          <p:spPr>
            <a:xfrm flipH="1">
              <a:off x="1397712" y="4649841"/>
              <a:ext cx="7546" cy="266473"/>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a:stCxn id="20" idx="2"/>
              <a:endCxn id="25" idx="0"/>
            </p:cNvCxnSpPr>
            <p:nvPr/>
          </p:nvCxnSpPr>
          <p:spPr>
            <a:xfrm flipH="1">
              <a:off x="1397711" y="5592985"/>
              <a:ext cx="1" cy="236172"/>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47" name="Flowchart: Alternate Process 46"/>
            <p:cNvSpPr/>
            <p:nvPr/>
          </p:nvSpPr>
          <p:spPr>
            <a:xfrm>
              <a:off x="789894" y="269559"/>
              <a:ext cx="1215635" cy="527679"/>
            </a:xfrm>
            <a:prstGeom prst="flowChartAlternateProcess">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Income Approach</a:t>
              </a:r>
              <a:endParaRPr lang="en-US" sz="1200" dirty="0"/>
            </a:p>
          </p:txBody>
        </p:sp>
        <p:cxnSp>
          <p:nvCxnSpPr>
            <p:cNvPr id="49" name="Straight Arrow Connector 48"/>
            <p:cNvCxnSpPr/>
            <p:nvPr/>
          </p:nvCxnSpPr>
          <p:spPr>
            <a:xfrm>
              <a:off x="1367937" y="823167"/>
              <a:ext cx="1" cy="205533"/>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grpSp>
      <p:sp>
        <p:nvSpPr>
          <p:cNvPr id="4" name="Title 3"/>
          <p:cNvSpPr>
            <a:spLocks noGrp="1"/>
          </p:cNvSpPr>
          <p:nvPr>
            <p:ph type="title"/>
          </p:nvPr>
        </p:nvSpPr>
        <p:spPr>
          <a:xfrm>
            <a:off x="2438400" y="269559"/>
            <a:ext cx="6248400" cy="868362"/>
          </a:xfrm>
        </p:spPr>
        <p:txBody>
          <a:bodyPr>
            <a:normAutofit/>
          </a:bodyPr>
          <a:lstStyle/>
          <a:p>
            <a:r>
              <a:rPr lang="en-US" dirty="0" smtClean="0"/>
              <a:t>Crop Budgets</a:t>
            </a:r>
            <a:endParaRPr lang="en-US" dirty="0"/>
          </a:p>
        </p:txBody>
      </p:sp>
      <p:sp>
        <p:nvSpPr>
          <p:cNvPr id="26" name="Flowchart: Alternate Process 25"/>
          <p:cNvSpPr/>
          <p:nvPr/>
        </p:nvSpPr>
        <p:spPr>
          <a:xfrm>
            <a:off x="2124607" y="533400"/>
            <a:ext cx="5715000" cy="990600"/>
          </a:xfrm>
          <a:prstGeom prst="flowChartAlternateProcess">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smtClean="0">
              <a:solidFill>
                <a:schemeClr val="tx1"/>
              </a:solidFill>
            </a:endParaRPr>
          </a:p>
          <a:p>
            <a:pPr marL="182880" indent="-182880">
              <a:buFont typeface="Arial" panose="020B0604020202020204" pitchFamily="34" charset="0"/>
              <a:buChar char="•"/>
              <a:tabLst>
                <a:tab pos="182880" algn="l"/>
              </a:tabLst>
            </a:pPr>
            <a:endParaRPr lang="en-US" sz="1200" dirty="0"/>
          </a:p>
        </p:txBody>
      </p:sp>
      <p:sp>
        <p:nvSpPr>
          <p:cNvPr id="32" name="Content Placeholder 7"/>
          <p:cNvSpPr>
            <a:spLocks noGrp="1"/>
          </p:cNvSpPr>
          <p:nvPr>
            <p:ph sz="quarter" idx="4"/>
          </p:nvPr>
        </p:nvSpPr>
        <p:spPr>
          <a:xfrm>
            <a:off x="2743200" y="1219200"/>
            <a:ext cx="6095999" cy="5257800"/>
          </a:xfrm>
        </p:spPr>
        <p:txBody>
          <a:bodyPr>
            <a:normAutofit/>
          </a:bodyPr>
          <a:lstStyle/>
          <a:p>
            <a:r>
              <a:rPr lang="en-US" sz="2800" dirty="0" smtClean="0"/>
              <a:t>Created for all CF crops</a:t>
            </a:r>
          </a:p>
          <a:p>
            <a:r>
              <a:rPr lang="en-US" sz="2800" dirty="0" smtClean="0"/>
              <a:t>Based on VCE enterprise budget format</a:t>
            </a:r>
          </a:p>
          <a:p>
            <a:r>
              <a:rPr lang="en-US" sz="2800" dirty="0" smtClean="0"/>
              <a:t>Yields and Prices -&gt; NASS</a:t>
            </a:r>
          </a:p>
          <a:p>
            <a:r>
              <a:rPr lang="en-US" sz="2800" dirty="0" smtClean="0"/>
              <a:t>Seeding and lime rates –&gt; VCE recommendation </a:t>
            </a:r>
          </a:p>
          <a:p>
            <a:r>
              <a:rPr lang="en-US" sz="2800" dirty="0"/>
              <a:t>N,P, &amp; K inputs are based on yield-driven nutrient removal rates </a:t>
            </a:r>
            <a:r>
              <a:rPr lang="en-US" sz="2800" dirty="0" smtClean="0"/>
              <a:t>(International </a:t>
            </a:r>
            <a:r>
              <a:rPr lang="en-US" sz="2800" dirty="0"/>
              <a:t>Plant Nutrition </a:t>
            </a:r>
            <a:r>
              <a:rPr lang="en-US" sz="2800" dirty="0" smtClean="0"/>
              <a:t>Institute) </a:t>
            </a:r>
          </a:p>
          <a:p>
            <a:r>
              <a:rPr lang="en-US" sz="2800" dirty="0" err="1" smtClean="0"/>
              <a:t>AgFrist</a:t>
            </a:r>
            <a:r>
              <a:rPr lang="en-US" sz="2800" dirty="0" smtClean="0"/>
              <a:t> -&gt; short-term interest </a:t>
            </a:r>
            <a:endParaRPr lang="en-US" dirty="0" smtClean="0"/>
          </a:p>
        </p:txBody>
      </p:sp>
    </p:spTree>
    <p:extLst>
      <p:ext uri="{BB962C8B-B14F-4D97-AF65-F5344CB8AC3E}">
        <p14:creationId xmlns:p14="http://schemas.microsoft.com/office/powerpoint/2010/main" val="931304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Group 18"/>
          <p:cNvGrpSpPr/>
          <p:nvPr/>
        </p:nvGrpSpPr>
        <p:grpSpPr>
          <a:xfrm>
            <a:off x="204845" y="269559"/>
            <a:ext cx="2362201" cy="6283640"/>
            <a:chOff x="204845" y="269559"/>
            <a:chExt cx="2362201" cy="6283640"/>
          </a:xfrm>
        </p:grpSpPr>
        <p:sp>
          <p:nvSpPr>
            <p:cNvPr id="20" name="Flowchart: Alternate Process 19"/>
            <p:cNvSpPr/>
            <p:nvPr/>
          </p:nvSpPr>
          <p:spPr>
            <a:xfrm>
              <a:off x="797439" y="4885045"/>
              <a:ext cx="1215635" cy="676671"/>
            </a:xfrm>
            <a:prstGeom prst="flowChartAlternateProcess">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Soil Index</a:t>
              </a:r>
            </a:p>
            <a:p>
              <a:pPr algn="ctr"/>
              <a:r>
                <a:rPr lang="en-US" sz="1200" dirty="0" smtClean="0">
                  <a:solidFill>
                    <a:schemeClr val="tx1"/>
                  </a:solidFill>
                </a:rPr>
                <a:t>Middlesex</a:t>
              </a:r>
            </a:p>
          </p:txBody>
        </p:sp>
        <p:sp>
          <p:nvSpPr>
            <p:cNvPr id="21" name="Flowchart: Alternate Process 20"/>
            <p:cNvSpPr/>
            <p:nvPr/>
          </p:nvSpPr>
          <p:spPr>
            <a:xfrm>
              <a:off x="767125" y="1028700"/>
              <a:ext cx="1215635" cy="641979"/>
            </a:xfrm>
            <a:prstGeom prst="flowChartAlternateProcess">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Ag Census</a:t>
              </a:r>
            </a:p>
            <a:p>
              <a:pPr algn="ctr"/>
              <a:r>
                <a:rPr lang="en-US" sz="1200" dirty="0" smtClean="0">
                  <a:solidFill>
                    <a:schemeClr val="tx1"/>
                  </a:solidFill>
                </a:rPr>
                <a:t>Middlesex</a:t>
              </a:r>
              <a:endParaRPr lang="en-US" sz="1200" dirty="0"/>
            </a:p>
          </p:txBody>
        </p:sp>
        <p:sp>
          <p:nvSpPr>
            <p:cNvPr id="22" name="Flowchart: Alternate Process 21"/>
            <p:cNvSpPr/>
            <p:nvPr/>
          </p:nvSpPr>
          <p:spPr>
            <a:xfrm>
              <a:off x="767126" y="1876212"/>
              <a:ext cx="1215635" cy="756279"/>
            </a:xfrm>
            <a:prstGeom prst="flowChartAlternateProcess">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Composite Farm</a:t>
              </a:r>
            </a:p>
            <a:p>
              <a:pPr algn="ctr"/>
              <a:r>
                <a:rPr lang="en-US" sz="1200" dirty="0" smtClean="0">
                  <a:solidFill>
                    <a:schemeClr val="tx1"/>
                  </a:solidFill>
                </a:rPr>
                <a:t>Middlesex</a:t>
              </a:r>
              <a:endParaRPr lang="en-US" sz="1200" dirty="0"/>
            </a:p>
          </p:txBody>
        </p:sp>
        <p:sp>
          <p:nvSpPr>
            <p:cNvPr id="23" name="Flowchart: Alternate Process 22"/>
            <p:cNvSpPr/>
            <p:nvPr/>
          </p:nvSpPr>
          <p:spPr>
            <a:xfrm>
              <a:off x="753116" y="3893562"/>
              <a:ext cx="1304283" cy="756279"/>
            </a:xfrm>
            <a:prstGeom prst="flowChartAlternateProcess">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Capitalization Rate</a:t>
              </a:r>
            </a:p>
            <a:p>
              <a:pPr algn="ctr"/>
              <a:r>
                <a:rPr lang="en-US" sz="1200" dirty="0" smtClean="0">
                  <a:solidFill>
                    <a:schemeClr val="tx1"/>
                  </a:solidFill>
                </a:rPr>
                <a:t>Middlesex</a:t>
              </a:r>
              <a:endParaRPr lang="en-US" sz="1200" dirty="0"/>
            </a:p>
          </p:txBody>
        </p:sp>
        <p:sp>
          <p:nvSpPr>
            <p:cNvPr id="25" name="Flowchart: Alternate Process 24"/>
            <p:cNvSpPr/>
            <p:nvPr/>
          </p:nvSpPr>
          <p:spPr>
            <a:xfrm>
              <a:off x="797438" y="5796920"/>
              <a:ext cx="1215635" cy="756279"/>
            </a:xfrm>
            <a:prstGeom prst="flowChartAlternateProcess">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Use-value Estimates</a:t>
              </a:r>
            </a:p>
            <a:p>
              <a:pPr algn="ctr"/>
              <a:r>
                <a:rPr lang="en-US" sz="1200" dirty="0" smtClean="0">
                  <a:solidFill>
                    <a:schemeClr val="tx1"/>
                  </a:solidFill>
                </a:rPr>
                <a:t>Middlesex</a:t>
              </a:r>
              <a:endParaRPr lang="en-US" sz="1200" dirty="0"/>
            </a:p>
          </p:txBody>
        </p:sp>
        <p:sp>
          <p:nvSpPr>
            <p:cNvPr id="31" name="Flowchart: Alternate Process 30"/>
            <p:cNvSpPr/>
            <p:nvPr/>
          </p:nvSpPr>
          <p:spPr>
            <a:xfrm>
              <a:off x="204845" y="2891218"/>
              <a:ext cx="1170098" cy="716475"/>
            </a:xfrm>
            <a:prstGeom prst="flowChartAlternateProcess">
              <a:avLst/>
            </a:prstGeom>
            <a:solidFill>
              <a:schemeClr val="bg1">
                <a:lumMod val="85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Crop Budgets</a:t>
              </a:r>
            </a:p>
            <a:p>
              <a:pPr algn="ctr"/>
              <a:r>
                <a:rPr lang="en-US" sz="1200" dirty="0" smtClean="0">
                  <a:solidFill>
                    <a:schemeClr val="tx1"/>
                  </a:solidFill>
                </a:rPr>
                <a:t>Middlesex</a:t>
              </a:r>
            </a:p>
          </p:txBody>
        </p:sp>
        <p:sp>
          <p:nvSpPr>
            <p:cNvPr id="33" name="Flowchart: Alternate Process 32"/>
            <p:cNvSpPr/>
            <p:nvPr/>
          </p:nvSpPr>
          <p:spPr>
            <a:xfrm>
              <a:off x="1374944" y="2891218"/>
              <a:ext cx="1192102" cy="716475"/>
            </a:xfrm>
            <a:prstGeom prst="flowChartAlternateProcess">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Federal Payments</a:t>
              </a:r>
            </a:p>
            <a:p>
              <a:pPr algn="ctr"/>
              <a:r>
                <a:rPr lang="en-US" sz="1200" dirty="0" smtClean="0">
                  <a:solidFill>
                    <a:schemeClr val="tx1"/>
                  </a:solidFill>
                </a:rPr>
                <a:t>Middlesex</a:t>
              </a:r>
            </a:p>
          </p:txBody>
        </p:sp>
        <p:cxnSp>
          <p:nvCxnSpPr>
            <p:cNvPr id="34" name="Straight Arrow Connector 33"/>
            <p:cNvCxnSpPr/>
            <p:nvPr/>
          </p:nvCxnSpPr>
          <p:spPr>
            <a:xfrm>
              <a:off x="1374943" y="1676400"/>
              <a:ext cx="1" cy="205533"/>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stCxn id="22" idx="2"/>
              <a:endCxn id="31" idx="0"/>
            </p:cNvCxnSpPr>
            <p:nvPr/>
          </p:nvCxnSpPr>
          <p:spPr>
            <a:xfrm flipH="1">
              <a:off x="789894" y="2632491"/>
              <a:ext cx="585050" cy="258727"/>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a:stCxn id="22" idx="2"/>
              <a:endCxn id="33" idx="0"/>
            </p:cNvCxnSpPr>
            <p:nvPr/>
          </p:nvCxnSpPr>
          <p:spPr>
            <a:xfrm>
              <a:off x="1374944" y="2632491"/>
              <a:ext cx="596051" cy="258727"/>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a:stCxn id="31" idx="2"/>
              <a:endCxn id="23" idx="0"/>
            </p:cNvCxnSpPr>
            <p:nvPr/>
          </p:nvCxnSpPr>
          <p:spPr>
            <a:xfrm>
              <a:off x="789894" y="3607693"/>
              <a:ext cx="615364" cy="285869"/>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stCxn id="33" idx="2"/>
              <a:endCxn id="23" idx="0"/>
            </p:cNvCxnSpPr>
            <p:nvPr/>
          </p:nvCxnSpPr>
          <p:spPr>
            <a:xfrm flipH="1">
              <a:off x="1405258" y="3607693"/>
              <a:ext cx="565737" cy="285869"/>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a:stCxn id="23" idx="2"/>
              <a:endCxn id="20" idx="0"/>
            </p:cNvCxnSpPr>
            <p:nvPr/>
          </p:nvCxnSpPr>
          <p:spPr>
            <a:xfrm flipH="1">
              <a:off x="1405257" y="4649841"/>
              <a:ext cx="1" cy="235204"/>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a:stCxn id="20" idx="2"/>
              <a:endCxn id="25" idx="0"/>
            </p:cNvCxnSpPr>
            <p:nvPr/>
          </p:nvCxnSpPr>
          <p:spPr>
            <a:xfrm flipH="1">
              <a:off x="1405256" y="5561716"/>
              <a:ext cx="1" cy="235204"/>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47" name="Flowchart: Alternate Process 46"/>
            <p:cNvSpPr/>
            <p:nvPr/>
          </p:nvSpPr>
          <p:spPr>
            <a:xfrm>
              <a:off x="789894" y="269559"/>
              <a:ext cx="1215635" cy="527679"/>
            </a:xfrm>
            <a:prstGeom prst="flowChartAlternateProcess">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Income Approach</a:t>
              </a:r>
              <a:endParaRPr lang="en-US" sz="1200" dirty="0"/>
            </a:p>
          </p:txBody>
        </p:sp>
        <p:cxnSp>
          <p:nvCxnSpPr>
            <p:cNvPr id="49" name="Straight Arrow Connector 48"/>
            <p:cNvCxnSpPr/>
            <p:nvPr/>
          </p:nvCxnSpPr>
          <p:spPr>
            <a:xfrm>
              <a:off x="1367937" y="823167"/>
              <a:ext cx="1" cy="205533"/>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grpSp>
      <p:sp>
        <p:nvSpPr>
          <p:cNvPr id="4" name="Title 3"/>
          <p:cNvSpPr>
            <a:spLocks noGrp="1"/>
          </p:cNvSpPr>
          <p:nvPr>
            <p:ph type="title"/>
          </p:nvPr>
        </p:nvSpPr>
        <p:spPr>
          <a:xfrm>
            <a:off x="2438400" y="269559"/>
            <a:ext cx="6248400" cy="868362"/>
          </a:xfrm>
        </p:spPr>
        <p:txBody>
          <a:bodyPr>
            <a:normAutofit/>
          </a:bodyPr>
          <a:lstStyle/>
          <a:p>
            <a:r>
              <a:rPr lang="en-US" dirty="0" smtClean="0"/>
              <a:t>Crop Budgets</a:t>
            </a:r>
            <a:endParaRPr lang="en-US" dirty="0"/>
          </a:p>
        </p:txBody>
      </p:sp>
      <p:sp>
        <p:nvSpPr>
          <p:cNvPr id="26" name="Flowchart: Alternate Process 25"/>
          <p:cNvSpPr/>
          <p:nvPr/>
        </p:nvSpPr>
        <p:spPr>
          <a:xfrm>
            <a:off x="2124607" y="533400"/>
            <a:ext cx="5715000" cy="990600"/>
          </a:xfrm>
          <a:prstGeom prst="flowChartAlternateProcess">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smtClean="0">
              <a:solidFill>
                <a:schemeClr val="tx1"/>
              </a:solidFill>
            </a:endParaRPr>
          </a:p>
          <a:p>
            <a:pPr marL="182880" indent="-182880">
              <a:buFont typeface="Arial" panose="020B0604020202020204" pitchFamily="34" charset="0"/>
              <a:buChar char="•"/>
              <a:tabLst>
                <a:tab pos="182880" algn="l"/>
              </a:tabLst>
            </a:pPr>
            <a:endParaRPr lang="en-US" sz="1200" dirty="0"/>
          </a:p>
        </p:txBody>
      </p:sp>
      <p:sp>
        <p:nvSpPr>
          <p:cNvPr id="32" name="Content Placeholder 7"/>
          <p:cNvSpPr>
            <a:spLocks noGrp="1"/>
          </p:cNvSpPr>
          <p:nvPr>
            <p:ph sz="quarter" idx="4"/>
          </p:nvPr>
        </p:nvSpPr>
        <p:spPr>
          <a:xfrm>
            <a:off x="2743200" y="1169412"/>
            <a:ext cx="6095999" cy="5448300"/>
          </a:xfrm>
        </p:spPr>
        <p:txBody>
          <a:bodyPr>
            <a:normAutofit fontScale="92500"/>
          </a:bodyPr>
          <a:lstStyle/>
          <a:p>
            <a:r>
              <a:rPr lang="en-US" sz="2800" dirty="0" smtClean="0"/>
              <a:t>Pesticides -&gt; Pest Management Guidelines (PMG)</a:t>
            </a:r>
          </a:p>
          <a:p>
            <a:r>
              <a:rPr lang="en-US" sz="2800" dirty="0" smtClean="0"/>
              <a:t>Application costs –&gt; custom rates</a:t>
            </a:r>
          </a:p>
          <a:p>
            <a:r>
              <a:rPr lang="en-US" sz="2800" dirty="0"/>
              <a:t>Machinery </a:t>
            </a:r>
            <a:r>
              <a:rPr lang="en-US" sz="2800" dirty="0" smtClean="0"/>
              <a:t>usage and costs -&gt; A. </a:t>
            </a:r>
            <a:r>
              <a:rPr lang="en-US" sz="2800" dirty="0"/>
              <a:t>Society of </a:t>
            </a:r>
            <a:r>
              <a:rPr lang="en-US" sz="2800" dirty="0" smtClean="0"/>
              <a:t>Ag </a:t>
            </a:r>
            <a:r>
              <a:rPr lang="en-US" sz="2800" dirty="0"/>
              <a:t>and Biological </a:t>
            </a:r>
            <a:r>
              <a:rPr lang="en-US" sz="2800" dirty="0" smtClean="0"/>
              <a:t>Engineers’ equations </a:t>
            </a:r>
          </a:p>
          <a:p>
            <a:r>
              <a:rPr lang="en-US" sz="2800" dirty="0" smtClean="0"/>
              <a:t>Fuel prices -&gt; U.S. </a:t>
            </a:r>
            <a:r>
              <a:rPr lang="en-US" sz="2800" dirty="0" err="1" smtClean="0"/>
              <a:t>Dept</a:t>
            </a:r>
            <a:r>
              <a:rPr lang="en-US" sz="2800" dirty="0" smtClean="0"/>
              <a:t> of Energy</a:t>
            </a:r>
          </a:p>
          <a:p>
            <a:r>
              <a:rPr lang="en-US" sz="2800" dirty="0" smtClean="0"/>
              <a:t>Crop insurance -&gt; USDA-RMA</a:t>
            </a:r>
          </a:p>
          <a:p>
            <a:r>
              <a:rPr lang="en-US" sz="2800" dirty="0" smtClean="0"/>
              <a:t>Labor hours function of machinery hours</a:t>
            </a:r>
          </a:p>
          <a:p>
            <a:r>
              <a:rPr lang="en-US" sz="2800" dirty="0" smtClean="0"/>
              <a:t>Labor rate -&gt; NASS</a:t>
            </a:r>
          </a:p>
          <a:p>
            <a:r>
              <a:rPr lang="en-US" sz="2800" b="1" dirty="0" smtClean="0">
                <a:solidFill>
                  <a:prstClr val="black"/>
                </a:solidFill>
              </a:rPr>
              <a:t>Note</a:t>
            </a:r>
            <a:r>
              <a:rPr lang="en-US" sz="2800" dirty="0" smtClean="0">
                <a:solidFill>
                  <a:prstClr val="black"/>
                </a:solidFill>
              </a:rPr>
              <a:t>: Budgeted Net Returns </a:t>
            </a:r>
            <a:r>
              <a:rPr lang="en-US" sz="2800" b="1" dirty="0" smtClean="0">
                <a:solidFill>
                  <a:prstClr val="black"/>
                </a:solidFill>
              </a:rPr>
              <a:t>lag </a:t>
            </a:r>
            <a:r>
              <a:rPr lang="en-US" sz="2800" b="1" dirty="0">
                <a:solidFill>
                  <a:prstClr val="black"/>
                </a:solidFill>
              </a:rPr>
              <a:t>2 years</a:t>
            </a:r>
            <a:r>
              <a:rPr lang="en-US" sz="2800" dirty="0">
                <a:solidFill>
                  <a:prstClr val="black"/>
                </a:solidFill>
              </a:rPr>
              <a:t>, e.g., Tax Year </a:t>
            </a:r>
            <a:r>
              <a:rPr lang="en-US" sz="2800" dirty="0" smtClean="0">
                <a:solidFill>
                  <a:prstClr val="black"/>
                </a:solidFill>
              </a:rPr>
              <a:t>2018 </a:t>
            </a:r>
            <a:r>
              <a:rPr lang="en-US" sz="2800" dirty="0">
                <a:solidFill>
                  <a:prstClr val="black"/>
                </a:solidFill>
              </a:rPr>
              <a:t>reflects </a:t>
            </a:r>
            <a:r>
              <a:rPr lang="en-US" sz="2800" dirty="0" smtClean="0">
                <a:solidFill>
                  <a:prstClr val="black"/>
                </a:solidFill>
              </a:rPr>
              <a:t>2016 data</a:t>
            </a:r>
            <a:endParaRPr lang="en-US" dirty="0" smtClean="0"/>
          </a:p>
        </p:txBody>
      </p:sp>
    </p:spTree>
    <p:extLst>
      <p:ext uri="{BB962C8B-B14F-4D97-AF65-F5344CB8AC3E}">
        <p14:creationId xmlns:p14="http://schemas.microsoft.com/office/powerpoint/2010/main" val="3333968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Group 18"/>
          <p:cNvGrpSpPr/>
          <p:nvPr/>
        </p:nvGrpSpPr>
        <p:grpSpPr>
          <a:xfrm>
            <a:off x="204845" y="269559"/>
            <a:ext cx="2362201" cy="6314566"/>
            <a:chOff x="204845" y="269559"/>
            <a:chExt cx="2362201" cy="6314566"/>
          </a:xfrm>
        </p:grpSpPr>
        <p:sp>
          <p:nvSpPr>
            <p:cNvPr id="20" name="Flowchart: Alternate Process 19"/>
            <p:cNvSpPr/>
            <p:nvPr/>
          </p:nvSpPr>
          <p:spPr>
            <a:xfrm>
              <a:off x="797439" y="4935710"/>
              <a:ext cx="1215635" cy="676671"/>
            </a:xfrm>
            <a:prstGeom prst="flowChartAlternateProcess">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Soil Index</a:t>
              </a:r>
            </a:p>
            <a:p>
              <a:pPr algn="ctr"/>
              <a:r>
                <a:rPr lang="en-US" sz="1200" dirty="0" smtClean="0">
                  <a:solidFill>
                    <a:schemeClr val="tx1"/>
                  </a:solidFill>
                </a:rPr>
                <a:t>Middlesex</a:t>
              </a:r>
            </a:p>
          </p:txBody>
        </p:sp>
        <p:sp>
          <p:nvSpPr>
            <p:cNvPr id="21" name="Flowchart: Alternate Process 20"/>
            <p:cNvSpPr/>
            <p:nvPr/>
          </p:nvSpPr>
          <p:spPr>
            <a:xfrm>
              <a:off x="767125" y="1028700"/>
              <a:ext cx="1215635" cy="641979"/>
            </a:xfrm>
            <a:prstGeom prst="flowChartAlternateProcess">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Ag Census</a:t>
              </a:r>
            </a:p>
            <a:p>
              <a:pPr algn="ctr"/>
              <a:r>
                <a:rPr lang="en-US" sz="1200" dirty="0" smtClean="0">
                  <a:solidFill>
                    <a:schemeClr val="tx1"/>
                  </a:solidFill>
                </a:rPr>
                <a:t>Middlesex</a:t>
              </a:r>
              <a:endParaRPr lang="en-US" sz="1200" dirty="0"/>
            </a:p>
          </p:txBody>
        </p:sp>
        <p:sp>
          <p:nvSpPr>
            <p:cNvPr id="22" name="Flowchart: Alternate Process 21"/>
            <p:cNvSpPr/>
            <p:nvPr/>
          </p:nvSpPr>
          <p:spPr>
            <a:xfrm>
              <a:off x="767126" y="1876212"/>
              <a:ext cx="1215635" cy="756279"/>
            </a:xfrm>
            <a:prstGeom prst="flowChartAlternateProcess">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Composite Farm</a:t>
              </a:r>
            </a:p>
            <a:p>
              <a:pPr algn="ctr"/>
              <a:r>
                <a:rPr lang="en-US" sz="1200" dirty="0" smtClean="0">
                  <a:solidFill>
                    <a:schemeClr val="tx1"/>
                  </a:solidFill>
                </a:rPr>
                <a:t>Middlesex</a:t>
              </a:r>
              <a:endParaRPr lang="en-US" sz="1200" dirty="0"/>
            </a:p>
          </p:txBody>
        </p:sp>
        <p:sp>
          <p:nvSpPr>
            <p:cNvPr id="23" name="Flowchart: Alternate Process 22"/>
            <p:cNvSpPr/>
            <p:nvPr/>
          </p:nvSpPr>
          <p:spPr>
            <a:xfrm>
              <a:off x="753116" y="3893562"/>
              <a:ext cx="1304283" cy="756279"/>
            </a:xfrm>
            <a:prstGeom prst="flowChartAlternateProcess">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Capitalization Rate</a:t>
              </a:r>
            </a:p>
            <a:p>
              <a:pPr algn="ctr"/>
              <a:r>
                <a:rPr lang="en-US" sz="1200" dirty="0" smtClean="0">
                  <a:solidFill>
                    <a:schemeClr val="tx1"/>
                  </a:solidFill>
                </a:rPr>
                <a:t>Middlesex</a:t>
              </a:r>
              <a:endParaRPr lang="en-US" sz="1200" dirty="0"/>
            </a:p>
          </p:txBody>
        </p:sp>
        <p:sp>
          <p:nvSpPr>
            <p:cNvPr id="25" name="Flowchart: Alternate Process 24"/>
            <p:cNvSpPr/>
            <p:nvPr/>
          </p:nvSpPr>
          <p:spPr>
            <a:xfrm>
              <a:off x="797439" y="5827846"/>
              <a:ext cx="1215635" cy="756279"/>
            </a:xfrm>
            <a:prstGeom prst="flowChartAlternateProcess">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Use-value Estimates</a:t>
              </a:r>
            </a:p>
            <a:p>
              <a:pPr algn="ctr"/>
              <a:r>
                <a:rPr lang="en-US" sz="1200" dirty="0" smtClean="0">
                  <a:solidFill>
                    <a:schemeClr val="tx1"/>
                  </a:solidFill>
                </a:rPr>
                <a:t>Middlesex</a:t>
              </a:r>
              <a:endParaRPr lang="en-US" sz="1200" dirty="0"/>
            </a:p>
          </p:txBody>
        </p:sp>
        <p:sp>
          <p:nvSpPr>
            <p:cNvPr id="31" name="Flowchart: Alternate Process 30"/>
            <p:cNvSpPr/>
            <p:nvPr/>
          </p:nvSpPr>
          <p:spPr>
            <a:xfrm>
              <a:off x="204845" y="2891218"/>
              <a:ext cx="1170098" cy="716475"/>
            </a:xfrm>
            <a:prstGeom prst="flowChartAlternateProcess">
              <a:avLst/>
            </a:prstGeom>
            <a:solidFill>
              <a:schemeClr val="bg1">
                <a:lumMod val="85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Crop Budgets</a:t>
              </a:r>
            </a:p>
            <a:p>
              <a:pPr algn="ctr"/>
              <a:r>
                <a:rPr lang="en-US" sz="1200" dirty="0" smtClean="0">
                  <a:solidFill>
                    <a:schemeClr val="tx1"/>
                  </a:solidFill>
                </a:rPr>
                <a:t>Middlesex</a:t>
              </a:r>
            </a:p>
          </p:txBody>
        </p:sp>
        <p:sp>
          <p:nvSpPr>
            <p:cNvPr id="33" name="Flowchart: Alternate Process 32"/>
            <p:cNvSpPr/>
            <p:nvPr/>
          </p:nvSpPr>
          <p:spPr>
            <a:xfrm>
              <a:off x="1374944" y="2891218"/>
              <a:ext cx="1192102" cy="716475"/>
            </a:xfrm>
            <a:prstGeom prst="flowChartAlternateProcess">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Federal Payments</a:t>
              </a:r>
            </a:p>
            <a:p>
              <a:pPr algn="ctr"/>
              <a:r>
                <a:rPr lang="en-US" sz="1200" dirty="0" smtClean="0">
                  <a:solidFill>
                    <a:schemeClr val="tx1"/>
                  </a:solidFill>
                </a:rPr>
                <a:t>Middlesex</a:t>
              </a:r>
            </a:p>
          </p:txBody>
        </p:sp>
        <p:cxnSp>
          <p:nvCxnSpPr>
            <p:cNvPr id="34" name="Straight Arrow Connector 33"/>
            <p:cNvCxnSpPr/>
            <p:nvPr/>
          </p:nvCxnSpPr>
          <p:spPr>
            <a:xfrm>
              <a:off x="1374943" y="1676400"/>
              <a:ext cx="1" cy="205533"/>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stCxn id="22" idx="2"/>
              <a:endCxn id="31" idx="0"/>
            </p:cNvCxnSpPr>
            <p:nvPr/>
          </p:nvCxnSpPr>
          <p:spPr>
            <a:xfrm flipH="1">
              <a:off x="789894" y="2632491"/>
              <a:ext cx="585050" cy="258727"/>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a:stCxn id="22" idx="2"/>
              <a:endCxn id="33" idx="0"/>
            </p:cNvCxnSpPr>
            <p:nvPr/>
          </p:nvCxnSpPr>
          <p:spPr>
            <a:xfrm>
              <a:off x="1374944" y="2632491"/>
              <a:ext cx="596051" cy="258727"/>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a:stCxn id="31" idx="2"/>
              <a:endCxn id="23" idx="0"/>
            </p:cNvCxnSpPr>
            <p:nvPr/>
          </p:nvCxnSpPr>
          <p:spPr>
            <a:xfrm>
              <a:off x="789894" y="3607693"/>
              <a:ext cx="615364" cy="285869"/>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stCxn id="33" idx="2"/>
              <a:endCxn id="23" idx="0"/>
            </p:cNvCxnSpPr>
            <p:nvPr/>
          </p:nvCxnSpPr>
          <p:spPr>
            <a:xfrm flipH="1">
              <a:off x="1405258" y="3607693"/>
              <a:ext cx="565737" cy="285869"/>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a:stCxn id="23" idx="2"/>
              <a:endCxn id="20" idx="0"/>
            </p:cNvCxnSpPr>
            <p:nvPr/>
          </p:nvCxnSpPr>
          <p:spPr>
            <a:xfrm flipH="1">
              <a:off x="1405257" y="4649841"/>
              <a:ext cx="1" cy="285869"/>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a:stCxn id="20" idx="2"/>
              <a:endCxn id="25" idx="0"/>
            </p:cNvCxnSpPr>
            <p:nvPr/>
          </p:nvCxnSpPr>
          <p:spPr>
            <a:xfrm>
              <a:off x="1405257" y="5612381"/>
              <a:ext cx="0" cy="215465"/>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47" name="Flowchart: Alternate Process 46"/>
            <p:cNvSpPr/>
            <p:nvPr/>
          </p:nvSpPr>
          <p:spPr>
            <a:xfrm>
              <a:off x="789894" y="269559"/>
              <a:ext cx="1215635" cy="527679"/>
            </a:xfrm>
            <a:prstGeom prst="flowChartAlternateProcess">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Income Approach</a:t>
              </a:r>
              <a:endParaRPr lang="en-US" sz="1200" dirty="0"/>
            </a:p>
          </p:txBody>
        </p:sp>
        <p:cxnSp>
          <p:nvCxnSpPr>
            <p:cNvPr id="49" name="Straight Arrow Connector 48"/>
            <p:cNvCxnSpPr/>
            <p:nvPr/>
          </p:nvCxnSpPr>
          <p:spPr>
            <a:xfrm>
              <a:off x="1367937" y="823167"/>
              <a:ext cx="1" cy="205533"/>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grpSp>
      <p:sp>
        <p:nvSpPr>
          <p:cNvPr id="4" name="Title 3"/>
          <p:cNvSpPr>
            <a:spLocks noGrp="1"/>
          </p:cNvSpPr>
          <p:nvPr>
            <p:ph type="title"/>
          </p:nvPr>
        </p:nvSpPr>
        <p:spPr>
          <a:xfrm>
            <a:off x="2438400" y="269558"/>
            <a:ext cx="6248400" cy="1025841"/>
          </a:xfrm>
        </p:spPr>
        <p:txBody>
          <a:bodyPr>
            <a:normAutofit fontScale="90000"/>
          </a:bodyPr>
          <a:lstStyle/>
          <a:p>
            <a:pPr marL="0" indent="0"/>
            <a:r>
              <a:rPr lang="en-US" sz="4000" b="1" dirty="0" smtClean="0"/>
              <a:t>Example Budget</a:t>
            </a:r>
            <a:r>
              <a:rPr lang="en-US" sz="4000" dirty="0" smtClean="0"/>
              <a:t> </a:t>
            </a:r>
            <a:r>
              <a:rPr lang="en-US" dirty="0" smtClean="0"/>
              <a:t/>
            </a:r>
            <a:br>
              <a:rPr lang="en-US" dirty="0" smtClean="0"/>
            </a:br>
            <a:r>
              <a:rPr lang="en-US" dirty="0" smtClean="0"/>
              <a:t>Middlesex</a:t>
            </a:r>
            <a:r>
              <a:rPr lang="en-US" sz="3600" dirty="0" smtClean="0"/>
              <a:t> Corn Grain no-till TY2018</a:t>
            </a:r>
            <a:endParaRPr lang="en-US" sz="3600" dirty="0"/>
          </a:p>
        </p:txBody>
      </p:sp>
      <p:sp>
        <p:nvSpPr>
          <p:cNvPr id="26" name="Flowchart: Alternate Process 25"/>
          <p:cNvSpPr/>
          <p:nvPr/>
        </p:nvSpPr>
        <p:spPr>
          <a:xfrm>
            <a:off x="2124607" y="533400"/>
            <a:ext cx="5715000" cy="990600"/>
          </a:xfrm>
          <a:prstGeom prst="flowChartAlternateProcess">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smtClean="0">
              <a:solidFill>
                <a:schemeClr val="tx1"/>
              </a:solidFill>
            </a:endParaRPr>
          </a:p>
          <a:p>
            <a:pPr marL="182880" indent="-182880">
              <a:buFont typeface="Arial" panose="020B0604020202020204" pitchFamily="34" charset="0"/>
              <a:buChar char="•"/>
              <a:tabLst>
                <a:tab pos="182880" algn="l"/>
              </a:tabLst>
            </a:pPr>
            <a:endParaRPr lang="en-US" sz="1200" dirty="0"/>
          </a:p>
        </p:txBody>
      </p:sp>
      <p:sp>
        <p:nvSpPr>
          <p:cNvPr id="2" name="Rectangle 1"/>
          <p:cNvSpPr/>
          <p:nvPr/>
        </p:nvSpPr>
        <p:spPr>
          <a:xfrm>
            <a:off x="2971800" y="2895888"/>
            <a:ext cx="5692969" cy="646331"/>
          </a:xfrm>
          <a:prstGeom prst="rect">
            <a:avLst/>
          </a:prstGeom>
        </p:spPr>
        <p:txBody>
          <a:bodyPr wrap="none">
            <a:spAutoFit/>
          </a:bodyPr>
          <a:lstStyle/>
          <a:p>
            <a:r>
              <a:rPr lang="en-US" sz="3600" b="1" dirty="0"/>
              <a:t>Net </a:t>
            </a:r>
            <a:r>
              <a:rPr lang="en-US" sz="3600" b="1" dirty="0" smtClean="0"/>
              <a:t>Returns = </a:t>
            </a:r>
            <a:r>
              <a:rPr lang="en-US" sz="3600" b="1" dirty="0"/>
              <a:t>Income - Costs</a:t>
            </a:r>
          </a:p>
        </p:txBody>
      </p:sp>
      <p:sp>
        <p:nvSpPr>
          <p:cNvPr id="3" name="Rectangular Callout 2"/>
          <p:cNvSpPr/>
          <p:nvPr/>
        </p:nvSpPr>
        <p:spPr>
          <a:xfrm>
            <a:off x="3048000" y="1580935"/>
            <a:ext cx="5583077" cy="1009865"/>
          </a:xfrm>
          <a:prstGeom prst="wedgeRectCallout">
            <a:avLst>
              <a:gd name="adj1" fmla="val 16314"/>
              <a:gd name="adj2" fmla="val 10063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dirty="0" smtClean="0">
                <a:solidFill>
                  <a:schemeClr val="tx1"/>
                </a:solidFill>
              </a:rPr>
              <a:t>Corn:  Yield = 147.5 </a:t>
            </a:r>
            <a:r>
              <a:rPr lang="en-US" dirty="0" err="1" smtClean="0">
                <a:solidFill>
                  <a:schemeClr val="tx1"/>
                </a:solidFill>
              </a:rPr>
              <a:t>bu</a:t>
            </a:r>
            <a:r>
              <a:rPr lang="en-US" dirty="0" smtClean="0">
                <a:solidFill>
                  <a:schemeClr val="tx1"/>
                </a:solidFill>
              </a:rPr>
              <a:t>/ac * Price = $3.75/</a:t>
            </a:r>
            <a:r>
              <a:rPr lang="en-US" dirty="0" err="1" smtClean="0">
                <a:solidFill>
                  <a:schemeClr val="tx1"/>
                </a:solidFill>
              </a:rPr>
              <a:t>bu</a:t>
            </a:r>
            <a:r>
              <a:rPr lang="en-US" dirty="0" smtClean="0">
                <a:solidFill>
                  <a:schemeClr val="tx1"/>
                </a:solidFill>
              </a:rPr>
              <a:t> = $553.13</a:t>
            </a:r>
            <a:endParaRPr lang="en-US" dirty="0">
              <a:solidFill>
                <a:schemeClr val="tx1"/>
              </a:solidFill>
            </a:endParaRPr>
          </a:p>
          <a:p>
            <a:r>
              <a:rPr lang="en-US" dirty="0" smtClean="0">
                <a:solidFill>
                  <a:schemeClr val="tx1"/>
                </a:solidFill>
              </a:rPr>
              <a:t>Net Crop Insurance = $44.74</a:t>
            </a:r>
          </a:p>
          <a:p>
            <a:endParaRPr lang="en-US" sz="800" dirty="0" smtClean="0">
              <a:solidFill>
                <a:schemeClr val="tx1"/>
              </a:solidFill>
            </a:endParaRPr>
          </a:p>
          <a:p>
            <a:r>
              <a:rPr lang="en-US" b="1" dirty="0" smtClean="0">
                <a:solidFill>
                  <a:schemeClr val="tx1"/>
                </a:solidFill>
              </a:rPr>
              <a:t>Total Income </a:t>
            </a:r>
            <a:r>
              <a:rPr lang="en-US" dirty="0">
                <a:solidFill>
                  <a:schemeClr val="tx1"/>
                </a:solidFill>
              </a:rPr>
              <a:t>= </a:t>
            </a:r>
            <a:r>
              <a:rPr lang="en-US" dirty="0" smtClean="0">
                <a:solidFill>
                  <a:schemeClr val="tx1"/>
                </a:solidFill>
              </a:rPr>
              <a:t>$597.87</a:t>
            </a:r>
            <a:endParaRPr lang="en-US" dirty="0">
              <a:solidFill>
                <a:schemeClr val="tx1"/>
              </a:solidFill>
            </a:endParaRPr>
          </a:p>
          <a:p>
            <a:endParaRPr lang="en-US" dirty="0">
              <a:solidFill>
                <a:schemeClr val="tx1"/>
              </a:solidFill>
            </a:endParaRPr>
          </a:p>
        </p:txBody>
      </p:sp>
      <p:sp>
        <p:nvSpPr>
          <p:cNvPr id="27" name="Rectangular Callout 26"/>
          <p:cNvSpPr/>
          <p:nvPr/>
        </p:nvSpPr>
        <p:spPr>
          <a:xfrm>
            <a:off x="5715000" y="3570794"/>
            <a:ext cx="3124200" cy="637033"/>
          </a:xfrm>
          <a:prstGeom prst="wedgeRectCallout">
            <a:avLst>
              <a:gd name="adj1" fmla="val 21141"/>
              <a:gd name="adj2" fmla="val -65198"/>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b="1" dirty="0" smtClean="0">
                <a:solidFill>
                  <a:schemeClr val="tx1"/>
                </a:solidFill>
              </a:rPr>
              <a:t>Pre-Harvest Costs: </a:t>
            </a:r>
            <a:r>
              <a:rPr lang="en-US" dirty="0" smtClean="0">
                <a:solidFill>
                  <a:schemeClr val="tx1"/>
                </a:solidFill>
              </a:rPr>
              <a:t>N 144 </a:t>
            </a:r>
            <a:r>
              <a:rPr lang="en-US" dirty="0" err="1" smtClean="0">
                <a:solidFill>
                  <a:schemeClr val="tx1"/>
                </a:solidFill>
              </a:rPr>
              <a:t>Lb</a:t>
            </a:r>
            <a:endParaRPr lang="en-US" dirty="0" smtClean="0">
              <a:solidFill>
                <a:schemeClr val="tx1"/>
              </a:solidFill>
            </a:endParaRPr>
          </a:p>
          <a:p>
            <a:r>
              <a:rPr lang="en-US" dirty="0" smtClean="0">
                <a:solidFill>
                  <a:schemeClr val="tx1"/>
                </a:solidFill>
              </a:rPr>
              <a:t>Price = $0.44/</a:t>
            </a:r>
            <a:r>
              <a:rPr lang="en-US" dirty="0" err="1" smtClean="0">
                <a:solidFill>
                  <a:schemeClr val="tx1"/>
                </a:solidFill>
              </a:rPr>
              <a:t>lbs</a:t>
            </a:r>
            <a:r>
              <a:rPr lang="en-US" dirty="0" smtClean="0">
                <a:solidFill>
                  <a:schemeClr val="tx1"/>
                </a:solidFill>
              </a:rPr>
              <a:t> = $63.28/ac</a:t>
            </a:r>
            <a:endParaRPr lang="en-US" dirty="0">
              <a:solidFill>
                <a:schemeClr val="tx1"/>
              </a:solidFill>
            </a:endParaRPr>
          </a:p>
        </p:txBody>
      </p:sp>
      <p:sp>
        <p:nvSpPr>
          <p:cNvPr id="28" name="Rectangular Callout 27"/>
          <p:cNvSpPr/>
          <p:nvPr/>
        </p:nvSpPr>
        <p:spPr>
          <a:xfrm>
            <a:off x="5715000" y="4398517"/>
            <a:ext cx="3124200" cy="630684"/>
          </a:xfrm>
          <a:prstGeom prst="wedgeRectCallout">
            <a:avLst>
              <a:gd name="adj1" fmla="val 23048"/>
              <a:gd name="adj2" fmla="val -6734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b="1" dirty="0" smtClean="0">
                <a:solidFill>
                  <a:schemeClr val="tx1"/>
                </a:solidFill>
              </a:rPr>
              <a:t>Harvest Costs:  </a:t>
            </a:r>
            <a:r>
              <a:rPr lang="en-US" dirty="0" smtClean="0">
                <a:solidFill>
                  <a:schemeClr val="tx1"/>
                </a:solidFill>
              </a:rPr>
              <a:t>Labor, fuel &amp; oil, drying, hauling = $77/ac</a:t>
            </a:r>
          </a:p>
        </p:txBody>
      </p:sp>
      <p:sp>
        <p:nvSpPr>
          <p:cNvPr id="29" name="Rectangular Callout 28"/>
          <p:cNvSpPr/>
          <p:nvPr/>
        </p:nvSpPr>
        <p:spPr>
          <a:xfrm>
            <a:off x="5715000" y="5230296"/>
            <a:ext cx="3124200" cy="621088"/>
          </a:xfrm>
          <a:prstGeom prst="wedgeRectCallout">
            <a:avLst>
              <a:gd name="adj1" fmla="val 23480"/>
              <a:gd name="adj2" fmla="val -69568"/>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b="1" dirty="0" smtClean="0">
                <a:solidFill>
                  <a:schemeClr val="tx1"/>
                </a:solidFill>
              </a:rPr>
              <a:t>Fixed Costs: </a:t>
            </a:r>
            <a:r>
              <a:rPr lang="en-US" dirty="0" smtClean="0">
                <a:solidFill>
                  <a:schemeClr val="tx1"/>
                </a:solidFill>
              </a:rPr>
              <a:t>Machinery and Overhead = $83/ac</a:t>
            </a:r>
          </a:p>
          <a:p>
            <a:endParaRPr lang="en-US" dirty="0" smtClean="0">
              <a:solidFill>
                <a:schemeClr val="tx1"/>
              </a:solidFill>
            </a:endParaRPr>
          </a:p>
        </p:txBody>
      </p:sp>
      <p:sp>
        <p:nvSpPr>
          <p:cNvPr id="36" name="Rectangular Callout 35"/>
          <p:cNvSpPr/>
          <p:nvPr/>
        </p:nvSpPr>
        <p:spPr>
          <a:xfrm>
            <a:off x="5724524" y="6011172"/>
            <a:ext cx="3114676" cy="389628"/>
          </a:xfrm>
          <a:prstGeom prst="wedgeRectCallout">
            <a:avLst>
              <a:gd name="adj1" fmla="val 23480"/>
              <a:gd name="adj2" fmla="val -69568"/>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b="1" dirty="0" smtClean="0">
                <a:solidFill>
                  <a:schemeClr val="tx1"/>
                </a:solidFill>
              </a:rPr>
              <a:t>Total Costs </a:t>
            </a:r>
            <a:r>
              <a:rPr lang="en-US" dirty="0" smtClean="0">
                <a:solidFill>
                  <a:schemeClr val="tx1"/>
                </a:solidFill>
              </a:rPr>
              <a:t>= $535/ac</a:t>
            </a:r>
          </a:p>
          <a:p>
            <a:endParaRPr lang="en-US" dirty="0" smtClean="0">
              <a:solidFill>
                <a:schemeClr val="tx1"/>
              </a:solidFill>
            </a:endParaRPr>
          </a:p>
        </p:txBody>
      </p:sp>
      <p:sp>
        <p:nvSpPr>
          <p:cNvPr id="38" name="Rectangular Callout 37"/>
          <p:cNvSpPr/>
          <p:nvPr/>
        </p:nvSpPr>
        <p:spPr>
          <a:xfrm>
            <a:off x="2362201" y="4399414"/>
            <a:ext cx="3048000" cy="496938"/>
          </a:xfrm>
          <a:prstGeom prst="wedgeRectCallout">
            <a:avLst>
              <a:gd name="adj1" fmla="val 11293"/>
              <a:gd name="adj2" fmla="val -245002"/>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dirty="0" smtClean="0">
                <a:solidFill>
                  <a:schemeClr val="tx1"/>
                </a:solidFill>
              </a:rPr>
              <a:t>NR = $598 - $535 = </a:t>
            </a:r>
            <a:r>
              <a:rPr lang="en-US" sz="2000" b="1" dirty="0" smtClean="0">
                <a:solidFill>
                  <a:schemeClr val="tx1"/>
                </a:solidFill>
              </a:rPr>
              <a:t> $63/ac</a:t>
            </a:r>
          </a:p>
          <a:p>
            <a:endParaRPr lang="en-US" dirty="0" smtClean="0">
              <a:solidFill>
                <a:schemeClr val="tx1"/>
              </a:solidFill>
            </a:endParaRPr>
          </a:p>
        </p:txBody>
      </p:sp>
    </p:spTree>
    <p:extLst>
      <p:ext uri="{BB962C8B-B14F-4D97-AF65-F5344CB8AC3E}">
        <p14:creationId xmlns:p14="http://schemas.microsoft.com/office/powerpoint/2010/main" val="1585279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27" grpId="0" animBg="1"/>
      <p:bldP spid="28" grpId="0" animBg="1"/>
      <p:bldP spid="29" grpId="0" animBg="1"/>
      <p:bldP spid="36" grpId="0" animBg="1"/>
      <p:bldP spid="3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lowchart: Alternate Process 12"/>
          <p:cNvSpPr/>
          <p:nvPr/>
        </p:nvSpPr>
        <p:spPr>
          <a:xfrm>
            <a:off x="2743200" y="342900"/>
            <a:ext cx="5124716" cy="685800"/>
          </a:xfrm>
          <a:prstGeom prst="flowChartAlternateProcess">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400" dirty="0">
                <a:solidFill>
                  <a:schemeClr val="tx1"/>
                </a:solidFill>
              </a:rPr>
              <a:t>Olympic Averaging </a:t>
            </a:r>
          </a:p>
        </p:txBody>
      </p:sp>
      <p:grpSp>
        <p:nvGrpSpPr>
          <p:cNvPr id="22" name="Group 21"/>
          <p:cNvGrpSpPr/>
          <p:nvPr/>
        </p:nvGrpSpPr>
        <p:grpSpPr>
          <a:xfrm>
            <a:off x="204845" y="269559"/>
            <a:ext cx="2362201" cy="6330040"/>
            <a:chOff x="204845" y="269559"/>
            <a:chExt cx="2362201" cy="6330040"/>
          </a:xfrm>
        </p:grpSpPr>
        <p:sp>
          <p:nvSpPr>
            <p:cNvPr id="23" name="Flowchart: Alternate Process 22"/>
            <p:cNvSpPr/>
            <p:nvPr/>
          </p:nvSpPr>
          <p:spPr>
            <a:xfrm>
              <a:off x="805448" y="4927552"/>
              <a:ext cx="1215635" cy="676671"/>
            </a:xfrm>
            <a:prstGeom prst="flowChartAlternateProcess">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Soil Index</a:t>
              </a:r>
            </a:p>
            <a:p>
              <a:pPr algn="ctr"/>
              <a:r>
                <a:rPr lang="en-US" sz="1200" dirty="0" smtClean="0">
                  <a:solidFill>
                    <a:schemeClr val="tx1"/>
                  </a:solidFill>
                </a:rPr>
                <a:t>Middlesex</a:t>
              </a:r>
            </a:p>
          </p:txBody>
        </p:sp>
        <p:sp>
          <p:nvSpPr>
            <p:cNvPr id="25" name="Flowchart: Alternate Process 24"/>
            <p:cNvSpPr/>
            <p:nvPr/>
          </p:nvSpPr>
          <p:spPr>
            <a:xfrm>
              <a:off x="767125" y="1028700"/>
              <a:ext cx="1215635" cy="641979"/>
            </a:xfrm>
            <a:prstGeom prst="flowChartAlternateProcess">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Ag Census</a:t>
              </a:r>
            </a:p>
            <a:p>
              <a:pPr algn="ctr"/>
              <a:r>
                <a:rPr lang="en-US" sz="1200" dirty="0" smtClean="0">
                  <a:solidFill>
                    <a:schemeClr val="tx1"/>
                  </a:solidFill>
                </a:rPr>
                <a:t>Middlesex</a:t>
              </a:r>
              <a:endParaRPr lang="en-US" sz="1200" dirty="0"/>
            </a:p>
          </p:txBody>
        </p:sp>
        <p:sp>
          <p:nvSpPr>
            <p:cNvPr id="31" name="Flowchart: Alternate Process 30"/>
            <p:cNvSpPr/>
            <p:nvPr/>
          </p:nvSpPr>
          <p:spPr>
            <a:xfrm>
              <a:off x="767126" y="1876212"/>
              <a:ext cx="1215635" cy="756279"/>
            </a:xfrm>
            <a:prstGeom prst="flowChartAlternateProcess">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Composite Farm</a:t>
              </a:r>
            </a:p>
            <a:p>
              <a:pPr algn="ctr"/>
              <a:r>
                <a:rPr lang="en-US" sz="1200" dirty="0" smtClean="0">
                  <a:solidFill>
                    <a:schemeClr val="tx1"/>
                  </a:solidFill>
                </a:rPr>
                <a:t>Middlesex</a:t>
              </a:r>
              <a:endParaRPr lang="en-US" sz="1200" dirty="0"/>
            </a:p>
          </p:txBody>
        </p:sp>
        <p:sp>
          <p:nvSpPr>
            <p:cNvPr id="33" name="Flowchart: Alternate Process 32"/>
            <p:cNvSpPr/>
            <p:nvPr/>
          </p:nvSpPr>
          <p:spPr>
            <a:xfrm>
              <a:off x="753116" y="3893562"/>
              <a:ext cx="1304283" cy="756279"/>
            </a:xfrm>
            <a:prstGeom prst="flowChartAlternateProcess">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Capitalization Rate</a:t>
              </a:r>
            </a:p>
            <a:p>
              <a:pPr algn="ctr"/>
              <a:r>
                <a:rPr lang="en-US" sz="1200" dirty="0" smtClean="0">
                  <a:solidFill>
                    <a:schemeClr val="tx1"/>
                  </a:solidFill>
                </a:rPr>
                <a:t>Middlesex</a:t>
              </a:r>
              <a:endParaRPr lang="en-US" sz="1200" dirty="0"/>
            </a:p>
          </p:txBody>
        </p:sp>
        <p:sp>
          <p:nvSpPr>
            <p:cNvPr id="34" name="Flowchart: Alternate Process 33"/>
            <p:cNvSpPr/>
            <p:nvPr/>
          </p:nvSpPr>
          <p:spPr>
            <a:xfrm>
              <a:off x="805448" y="5843320"/>
              <a:ext cx="1215635" cy="756279"/>
            </a:xfrm>
            <a:prstGeom prst="flowChartAlternateProcess">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Use-value Estimates</a:t>
              </a:r>
            </a:p>
            <a:p>
              <a:pPr algn="ctr"/>
              <a:r>
                <a:rPr lang="en-US" sz="1200" dirty="0" smtClean="0">
                  <a:solidFill>
                    <a:schemeClr val="tx1"/>
                  </a:solidFill>
                </a:rPr>
                <a:t>Middlesex</a:t>
              </a:r>
              <a:endParaRPr lang="en-US" sz="1200" dirty="0"/>
            </a:p>
          </p:txBody>
        </p:sp>
        <p:sp>
          <p:nvSpPr>
            <p:cNvPr id="35" name="Flowchart: Alternate Process 34"/>
            <p:cNvSpPr/>
            <p:nvPr/>
          </p:nvSpPr>
          <p:spPr>
            <a:xfrm>
              <a:off x="204845" y="2891218"/>
              <a:ext cx="1170098" cy="716475"/>
            </a:xfrm>
            <a:prstGeom prst="flowChartAlternateProcess">
              <a:avLst/>
            </a:prstGeom>
            <a:solidFill>
              <a:schemeClr val="bg1">
                <a:lumMod val="85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Crop Budgets</a:t>
              </a:r>
            </a:p>
            <a:p>
              <a:pPr algn="ctr"/>
              <a:r>
                <a:rPr lang="en-US" sz="1200" dirty="0" smtClean="0">
                  <a:solidFill>
                    <a:schemeClr val="tx1"/>
                  </a:solidFill>
                </a:rPr>
                <a:t>Middlesex</a:t>
              </a:r>
            </a:p>
          </p:txBody>
        </p:sp>
        <p:sp>
          <p:nvSpPr>
            <p:cNvPr id="37" name="Flowchart: Alternate Process 36"/>
            <p:cNvSpPr/>
            <p:nvPr/>
          </p:nvSpPr>
          <p:spPr>
            <a:xfrm>
              <a:off x="1374944" y="2891218"/>
              <a:ext cx="1192102" cy="716475"/>
            </a:xfrm>
            <a:prstGeom prst="flowChartAlternateProcess">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Federal Payments</a:t>
              </a:r>
            </a:p>
            <a:p>
              <a:pPr algn="ctr"/>
              <a:r>
                <a:rPr lang="en-US" sz="1200" dirty="0" smtClean="0">
                  <a:solidFill>
                    <a:schemeClr val="tx1"/>
                  </a:solidFill>
                </a:rPr>
                <a:t>Middlesex</a:t>
              </a:r>
            </a:p>
          </p:txBody>
        </p:sp>
        <p:cxnSp>
          <p:nvCxnSpPr>
            <p:cNvPr id="39" name="Straight Arrow Connector 38"/>
            <p:cNvCxnSpPr/>
            <p:nvPr/>
          </p:nvCxnSpPr>
          <p:spPr>
            <a:xfrm>
              <a:off x="1374943" y="1676400"/>
              <a:ext cx="1" cy="205533"/>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stCxn id="31" idx="2"/>
              <a:endCxn id="35" idx="0"/>
            </p:cNvCxnSpPr>
            <p:nvPr/>
          </p:nvCxnSpPr>
          <p:spPr>
            <a:xfrm flipH="1">
              <a:off x="789894" y="2632491"/>
              <a:ext cx="585050" cy="258727"/>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a:stCxn id="31" idx="2"/>
              <a:endCxn id="37" idx="0"/>
            </p:cNvCxnSpPr>
            <p:nvPr/>
          </p:nvCxnSpPr>
          <p:spPr>
            <a:xfrm>
              <a:off x="1374944" y="2632491"/>
              <a:ext cx="596051" cy="258727"/>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a:stCxn id="35" idx="2"/>
              <a:endCxn id="33" idx="0"/>
            </p:cNvCxnSpPr>
            <p:nvPr/>
          </p:nvCxnSpPr>
          <p:spPr>
            <a:xfrm>
              <a:off x="789894" y="3607693"/>
              <a:ext cx="615364" cy="285869"/>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a:stCxn id="37" idx="2"/>
              <a:endCxn id="33" idx="0"/>
            </p:cNvCxnSpPr>
            <p:nvPr/>
          </p:nvCxnSpPr>
          <p:spPr>
            <a:xfrm flipH="1">
              <a:off x="1405258" y="3607693"/>
              <a:ext cx="565737" cy="285869"/>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a:stCxn id="33" idx="2"/>
              <a:endCxn id="23" idx="0"/>
            </p:cNvCxnSpPr>
            <p:nvPr/>
          </p:nvCxnSpPr>
          <p:spPr>
            <a:xfrm>
              <a:off x="1405258" y="4649841"/>
              <a:ext cx="8008" cy="277711"/>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a:stCxn id="23" idx="2"/>
              <a:endCxn id="34" idx="0"/>
            </p:cNvCxnSpPr>
            <p:nvPr/>
          </p:nvCxnSpPr>
          <p:spPr>
            <a:xfrm>
              <a:off x="1413266" y="5604223"/>
              <a:ext cx="0" cy="239097"/>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51" name="Flowchart: Alternate Process 50"/>
            <p:cNvSpPr/>
            <p:nvPr/>
          </p:nvSpPr>
          <p:spPr>
            <a:xfrm>
              <a:off x="789894" y="269559"/>
              <a:ext cx="1215635" cy="527679"/>
            </a:xfrm>
            <a:prstGeom prst="flowChartAlternateProcess">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Income Approach</a:t>
              </a:r>
              <a:endParaRPr lang="en-US" sz="1200" dirty="0"/>
            </a:p>
          </p:txBody>
        </p:sp>
        <p:cxnSp>
          <p:nvCxnSpPr>
            <p:cNvPr id="52" name="Straight Arrow Connector 51"/>
            <p:cNvCxnSpPr/>
            <p:nvPr/>
          </p:nvCxnSpPr>
          <p:spPr>
            <a:xfrm>
              <a:off x="1367937" y="823167"/>
              <a:ext cx="1" cy="205533"/>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grpSp>
      <p:sp>
        <p:nvSpPr>
          <p:cNvPr id="53" name="Content Placeholder 7"/>
          <p:cNvSpPr txBox="1">
            <a:spLocks/>
          </p:cNvSpPr>
          <p:nvPr/>
        </p:nvSpPr>
        <p:spPr>
          <a:xfrm>
            <a:off x="2743200" y="1169412"/>
            <a:ext cx="6095999" cy="2792988"/>
          </a:xfrm>
          <a:prstGeom prst="rect">
            <a:avLst/>
          </a:prstGeom>
        </p:spPr>
        <p:txBody>
          <a:bodyPr>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600" dirty="0" smtClean="0">
                <a:solidFill>
                  <a:prstClr val="black"/>
                </a:solidFill>
              </a:rPr>
              <a:t>The Net Return for each CF crop requires 7 - years of crop budgets</a:t>
            </a:r>
          </a:p>
          <a:p>
            <a:r>
              <a:rPr lang="en-US" sz="2600" dirty="0"/>
              <a:t>7-year Olympic Averaging drops the highest and lowest </a:t>
            </a:r>
            <a:r>
              <a:rPr lang="en-US" sz="2600" dirty="0" smtClean="0"/>
              <a:t>values and then straight averages the remaining 5 values</a:t>
            </a:r>
          </a:p>
          <a:p>
            <a:r>
              <a:rPr lang="en-US" sz="2600" dirty="0" smtClean="0"/>
              <a:t>Middlesex Corn Grain example 2012-2018 </a:t>
            </a:r>
            <a:endParaRPr lang="en-US" sz="2600" dirty="0"/>
          </a:p>
          <a:p>
            <a:pPr marL="0" indent="0">
              <a:buNone/>
            </a:pPr>
            <a:endParaRPr lang="en-US" dirty="0" smtClean="0"/>
          </a:p>
        </p:txBody>
      </p:sp>
      <p:graphicFrame>
        <p:nvGraphicFramePr>
          <p:cNvPr id="54" name="Table 53"/>
          <p:cNvGraphicFramePr>
            <a:graphicFrameLocks noGrp="1"/>
          </p:cNvGraphicFramePr>
          <p:nvPr>
            <p:extLst>
              <p:ext uri="{D42A27DB-BD31-4B8C-83A1-F6EECF244321}">
                <p14:modId xmlns:p14="http://schemas.microsoft.com/office/powerpoint/2010/main" val="420013601"/>
              </p:ext>
            </p:extLst>
          </p:nvPr>
        </p:nvGraphicFramePr>
        <p:xfrm>
          <a:off x="3124201" y="3962403"/>
          <a:ext cx="2971801" cy="2440012"/>
        </p:xfrm>
        <a:graphic>
          <a:graphicData uri="http://schemas.openxmlformats.org/drawingml/2006/table">
            <a:tbl>
              <a:tblPr firstRow="1" firstCol="1" bandRow="1"/>
              <a:tblGrid>
                <a:gridCol w="1482635">
                  <a:extLst>
                    <a:ext uri="{9D8B030D-6E8A-4147-A177-3AD203B41FA5}">
                      <a16:colId xmlns:a16="http://schemas.microsoft.com/office/drawing/2014/main" val="20000"/>
                    </a:ext>
                  </a:extLst>
                </a:gridCol>
                <a:gridCol w="1489166">
                  <a:extLst>
                    <a:ext uri="{9D8B030D-6E8A-4147-A177-3AD203B41FA5}">
                      <a16:colId xmlns:a16="http://schemas.microsoft.com/office/drawing/2014/main" val="20001"/>
                    </a:ext>
                  </a:extLst>
                </a:gridCol>
              </a:tblGrid>
              <a:tr h="564796">
                <a:tc>
                  <a:txBody>
                    <a:bodyPr/>
                    <a:lstStyle/>
                    <a:p>
                      <a:pPr marL="0" marR="0" algn="ctr">
                        <a:lnSpc>
                          <a:spcPct val="115000"/>
                        </a:lnSpc>
                        <a:spcBef>
                          <a:spcPts val="0"/>
                        </a:spcBef>
                        <a:spcAft>
                          <a:spcPts val="0"/>
                        </a:spcAft>
                      </a:pPr>
                      <a:r>
                        <a:rPr lang="en-US" sz="1600" b="1" dirty="0" smtClean="0">
                          <a:effectLst/>
                          <a:latin typeface="Arial"/>
                          <a:ea typeface="Calibri"/>
                          <a:cs typeface="Times New Roman"/>
                        </a:rPr>
                        <a:t>Corn</a:t>
                      </a:r>
                      <a:endParaRPr lang="en-US" sz="12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effectLst/>
                          <a:latin typeface="Arial"/>
                          <a:ea typeface="Calibri"/>
                          <a:cs typeface="Times New Roman"/>
                        </a:rPr>
                        <a:t>Crop Budget</a:t>
                      </a:r>
                      <a:endParaRPr lang="en-US" sz="16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30215">
                <a:tc>
                  <a:txBody>
                    <a:bodyPr/>
                    <a:lstStyle/>
                    <a:p>
                      <a:pPr marL="0" marR="0">
                        <a:lnSpc>
                          <a:spcPct val="115000"/>
                        </a:lnSpc>
                        <a:spcBef>
                          <a:spcPts val="0"/>
                        </a:spcBef>
                        <a:spcAft>
                          <a:spcPts val="0"/>
                        </a:spcAft>
                      </a:pPr>
                      <a:r>
                        <a:rPr lang="en-US" sz="1200" dirty="0" smtClean="0">
                          <a:effectLst/>
                          <a:latin typeface="Arial"/>
                          <a:ea typeface="Calibri"/>
                          <a:cs typeface="Times New Roman"/>
                        </a:rPr>
                        <a:t>TY2012</a:t>
                      </a:r>
                      <a:endParaRPr lang="en-US" sz="12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200" dirty="0" smtClean="0">
                          <a:effectLst/>
                          <a:latin typeface="Arial"/>
                          <a:ea typeface="Calibri"/>
                          <a:cs typeface="Times New Roman"/>
                        </a:rPr>
                        <a:t>$86.76</a:t>
                      </a:r>
                      <a:endParaRPr lang="en-US" sz="12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30215">
                <a:tc>
                  <a:txBody>
                    <a:bodyPr/>
                    <a:lstStyle/>
                    <a:p>
                      <a:pPr marL="0" marR="0">
                        <a:lnSpc>
                          <a:spcPct val="115000"/>
                        </a:lnSpc>
                        <a:spcBef>
                          <a:spcPts val="0"/>
                        </a:spcBef>
                        <a:spcAft>
                          <a:spcPts val="0"/>
                        </a:spcAft>
                      </a:pPr>
                      <a:r>
                        <a:rPr lang="en-US" sz="1200" dirty="0" smtClean="0">
                          <a:effectLst/>
                          <a:latin typeface="Arial"/>
                          <a:ea typeface="Calibri"/>
                          <a:cs typeface="Times New Roman"/>
                        </a:rPr>
                        <a:t>TY2013</a:t>
                      </a:r>
                      <a:endParaRPr lang="en-US" sz="12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200" dirty="0" smtClean="0">
                          <a:effectLst/>
                          <a:latin typeface="Arial"/>
                          <a:ea typeface="Calibri"/>
                          <a:cs typeface="Times New Roman"/>
                        </a:rPr>
                        <a:t>$339.57</a:t>
                      </a:r>
                      <a:endParaRPr lang="en-US" sz="12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2"/>
                  </a:ext>
                </a:extLst>
              </a:tr>
              <a:tr h="230215">
                <a:tc>
                  <a:txBody>
                    <a:bodyPr/>
                    <a:lstStyle/>
                    <a:p>
                      <a:pPr marL="0" marR="0">
                        <a:lnSpc>
                          <a:spcPct val="115000"/>
                        </a:lnSpc>
                        <a:spcBef>
                          <a:spcPts val="0"/>
                        </a:spcBef>
                        <a:spcAft>
                          <a:spcPts val="0"/>
                        </a:spcAft>
                      </a:pPr>
                      <a:r>
                        <a:rPr lang="en-US" sz="1200" dirty="0" smtClean="0">
                          <a:effectLst/>
                          <a:latin typeface="Arial"/>
                          <a:ea typeface="Calibri"/>
                          <a:cs typeface="Times New Roman"/>
                        </a:rPr>
                        <a:t>TY2014</a:t>
                      </a:r>
                      <a:endParaRPr lang="en-US" sz="12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200" dirty="0" smtClean="0">
                          <a:effectLst/>
                          <a:latin typeface="Arial"/>
                          <a:ea typeface="Calibri"/>
                          <a:cs typeface="Times New Roman"/>
                        </a:rPr>
                        <a:t>$303.19</a:t>
                      </a:r>
                      <a:endParaRPr lang="en-US" sz="12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30215">
                <a:tc>
                  <a:txBody>
                    <a:bodyPr/>
                    <a:lstStyle/>
                    <a:p>
                      <a:pPr marL="0" marR="0">
                        <a:lnSpc>
                          <a:spcPct val="115000"/>
                        </a:lnSpc>
                        <a:spcBef>
                          <a:spcPts val="0"/>
                        </a:spcBef>
                        <a:spcAft>
                          <a:spcPts val="0"/>
                        </a:spcAft>
                      </a:pPr>
                      <a:r>
                        <a:rPr lang="en-US" sz="1200" dirty="0" smtClean="0">
                          <a:effectLst/>
                          <a:latin typeface="Arial"/>
                          <a:ea typeface="Calibri"/>
                          <a:cs typeface="Times New Roman"/>
                        </a:rPr>
                        <a:t>TY2015</a:t>
                      </a:r>
                      <a:endParaRPr lang="en-US" sz="12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200" dirty="0" smtClean="0">
                          <a:effectLst/>
                          <a:latin typeface="Arial"/>
                          <a:ea typeface="Calibri"/>
                          <a:cs typeface="Times New Roman"/>
                        </a:rPr>
                        <a:t>$134.23</a:t>
                      </a:r>
                      <a:endParaRPr lang="en-US" sz="12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30215">
                <a:tc>
                  <a:txBody>
                    <a:bodyPr/>
                    <a:lstStyle/>
                    <a:p>
                      <a:pPr marL="0" marR="0">
                        <a:lnSpc>
                          <a:spcPct val="115000"/>
                        </a:lnSpc>
                        <a:spcBef>
                          <a:spcPts val="0"/>
                        </a:spcBef>
                        <a:spcAft>
                          <a:spcPts val="0"/>
                        </a:spcAft>
                      </a:pPr>
                      <a:r>
                        <a:rPr lang="en-US" sz="1200" dirty="0" smtClean="0">
                          <a:effectLst/>
                          <a:latin typeface="Arial"/>
                          <a:ea typeface="Calibri"/>
                          <a:cs typeface="Times New Roman"/>
                        </a:rPr>
                        <a:t>TY2016</a:t>
                      </a:r>
                      <a:endParaRPr lang="en-US" sz="12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200" dirty="0" smtClean="0">
                          <a:effectLst/>
                          <a:latin typeface="Arial"/>
                          <a:ea typeface="Calibri"/>
                          <a:cs typeface="Times New Roman"/>
                        </a:rPr>
                        <a:t>$18.91</a:t>
                      </a:r>
                      <a:endParaRPr lang="en-US" sz="12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5"/>
                  </a:ext>
                </a:extLst>
              </a:tr>
              <a:tr h="230215">
                <a:tc>
                  <a:txBody>
                    <a:bodyPr/>
                    <a:lstStyle/>
                    <a:p>
                      <a:pPr marL="0" marR="0">
                        <a:lnSpc>
                          <a:spcPct val="115000"/>
                        </a:lnSpc>
                        <a:spcBef>
                          <a:spcPts val="0"/>
                        </a:spcBef>
                        <a:spcAft>
                          <a:spcPts val="0"/>
                        </a:spcAft>
                      </a:pPr>
                      <a:r>
                        <a:rPr lang="en-US" sz="1200" dirty="0" smtClean="0">
                          <a:effectLst/>
                          <a:latin typeface="Arial"/>
                          <a:ea typeface="Calibri"/>
                          <a:cs typeface="Times New Roman"/>
                        </a:rPr>
                        <a:t>TY2017</a:t>
                      </a:r>
                      <a:endParaRPr lang="en-US" sz="12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200" dirty="0" smtClean="0">
                          <a:effectLst/>
                          <a:latin typeface="Arial"/>
                          <a:ea typeface="Calibri"/>
                          <a:cs typeface="Times New Roman"/>
                        </a:rPr>
                        <a:t>$114.43</a:t>
                      </a:r>
                      <a:endParaRPr lang="en-US" sz="12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63711">
                <a:tc>
                  <a:txBody>
                    <a:bodyPr/>
                    <a:lstStyle/>
                    <a:p>
                      <a:pPr marL="0" marR="0">
                        <a:lnSpc>
                          <a:spcPct val="115000"/>
                        </a:lnSpc>
                        <a:spcBef>
                          <a:spcPts val="0"/>
                        </a:spcBef>
                        <a:spcAft>
                          <a:spcPts val="0"/>
                        </a:spcAft>
                      </a:pPr>
                      <a:r>
                        <a:rPr lang="en-US" sz="1200" dirty="0" smtClean="0">
                          <a:effectLst/>
                          <a:latin typeface="Arial"/>
                          <a:ea typeface="Calibri"/>
                          <a:cs typeface="Times New Roman"/>
                        </a:rPr>
                        <a:t>TY2018</a:t>
                      </a:r>
                      <a:endParaRPr lang="en-US" sz="12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200" dirty="0" smtClean="0">
                          <a:effectLst/>
                          <a:latin typeface="Arial"/>
                          <a:ea typeface="Calibri"/>
                          <a:cs typeface="Times New Roman"/>
                        </a:rPr>
                        <a:t>$62.52</a:t>
                      </a:r>
                      <a:endParaRPr lang="en-US" sz="12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30215">
                <a:tc>
                  <a:txBody>
                    <a:bodyPr/>
                    <a:lstStyle/>
                    <a:p>
                      <a:pPr marL="0" marR="0">
                        <a:lnSpc>
                          <a:spcPct val="115000"/>
                        </a:lnSpc>
                        <a:spcBef>
                          <a:spcPts val="0"/>
                        </a:spcBef>
                        <a:spcAft>
                          <a:spcPts val="0"/>
                        </a:spcAft>
                      </a:pPr>
                      <a:r>
                        <a:rPr lang="en-US" sz="1200" b="1">
                          <a:effectLst/>
                          <a:latin typeface="Arial"/>
                          <a:ea typeface="Calibri"/>
                          <a:cs typeface="Times New Roman"/>
                        </a:rPr>
                        <a:t>Olympic AVG</a:t>
                      </a:r>
                      <a:endParaRPr lang="en-US" sz="12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200" b="1" dirty="0">
                          <a:effectLst/>
                          <a:latin typeface="Arial"/>
                          <a:ea typeface="Calibri"/>
                          <a:cs typeface="Times New Roman"/>
                        </a:rPr>
                        <a:t>$</a:t>
                      </a:r>
                      <a:r>
                        <a:rPr lang="en-US" sz="1200" b="1" dirty="0" smtClean="0">
                          <a:effectLst/>
                          <a:latin typeface="Arial"/>
                          <a:ea typeface="Calibri"/>
                          <a:cs typeface="Times New Roman"/>
                        </a:rPr>
                        <a:t>157.89</a:t>
                      </a:r>
                      <a:endParaRPr lang="en-US" sz="12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
        <p:nvSpPr>
          <p:cNvPr id="55" name="Rectangular Callout 54"/>
          <p:cNvSpPr/>
          <p:nvPr/>
        </p:nvSpPr>
        <p:spPr>
          <a:xfrm>
            <a:off x="6960995" y="5084272"/>
            <a:ext cx="990600" cy="353813"/>
          </a:xfrm>
          <a:prstGeom prst="wedgeRectCallout">
            <a:avLst>
              <a:gd name="adj1" fmla="val -128568"/>
              <a:gd name="adj2" fmla="val 8804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dirty="0" smtClean="0">
                <a:solidFill>
                  <a:schemeClr val="tx1"/>
                </a:solidFill>
              </a:rPr>
              <a:t>Lowest </a:t>
            </a:r>
            <a:endParaRPr lang="en-US" sz="2000" b="1" dirty="0" smtClean="0">
              <a:solidFill>
                <a:schemeClr val="tx1"/>
              </a:solidFill>
            </a:endParaRPr>
          </a:p>
          <a:p>
            <a:endParaRPr lang="en-US" dirty="0" smtClean="0">
              <a:solidFill>
                <a:schemeClr val="tx1"/>
              </a:solidFill>
            </a:endParaRPr>
          </a:p>
        </p:txBody>
      </p:sp>
      <p:sp>
        <p:nvSpPr>
          <p:cNvPr id="56" name="Rectangular Callout 55"/>
          <p:cNvSpPr/>
          <p:nvPr/>
        </p:nvSpPr>
        <p:spPr>
          <a:xfrm>
            <a:off x="6962775" y="4434883"/>
            <a:ext cx="990600" cy="353813"/>
          </a:xfrm>
          <a:prstGeom prst="wedgeRectCallout">
            <a:avLst>
              <a:gd name="adj1" fmla="val -128568"/>
              <a:gd name="adj2" fmla="val 8804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dirty="0" smtClean="0">
                <a:solidFill>
                  <a:schemeClr val="tx1"/>
                </a:solidFill>
              </a:rPr>
              <a:t>Highest</a:t>
            </a:r>
            <a:endParaRPr lang="en-US" sz="2000" b="1" dirty="0" smtClean="0">
              <a:solidFill>
                <a:schemeClr val="tx1"/>
              </a:solidFill>
            </a:endParaRPr>
          </a:p>
          <a:p>
            <a:endParaRPr lang="en-US" dirty="0" smtClean="0">
              <a:solidFill>
                <a:schemeClr val="tx1"/>
              </a:solidFill>
            </a:endParaRPr>
          </a:p>
        </p:txBody>
      </p:sp>
    </p:spTree>
    <p:extLst>
      <p:ext uri="{BB962C8B-B14F-4D97-AF65-F5344CB8AC3E}">
        <p14:creationId xmlns:p14="http://schemas.microsoft.com/office/powerpoint/2010/main" val="1445450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animBg="1"/>
      <p:bldP spid="5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2514600" y="457200"/>
            <a:ext cx="4648200" cy="838200"/>
          </a:xfrm>
        </p:spPr>
        <p:txBody>
          <a:bodyPr/>
          <a:lstStyle/>
          <a:p>
            <a:r>
              <a:rPr lang="en-US" dirty="0" smtClean="0"/>
              <a:t>Outline</a:t>
            </a:r>
          </a:p>
        </p:txBody>
      </p:sp>
      <p:sp>
        <p:nvSpPr>
          <p:cNvPr id="3075" name="Subtitle 2"/>
          <p:cNvSpPr>
            <a:spLocks noGrp="1"/>
          </p:cNvSpPr>
          <p:nvPr>
            <p:ph type="subTitle" idx="1"/>
          </p:nvPr>
        </p:nvSpPr>
        <p:spPr>
          <a:xfrm>
            <a:off x="381000" y="1524000"/>
            <a:ext cx="8305800" cy="4572001"/>
          </a:xfrm>
        </p:spPr>
        <p:txBody>
          <a:bodyPr>
            <a:noAutofit/>
          </a:bodyPr>
          <a:lstStyle/>
          <a:p>
            <a:pPr lvl="1" algn="l">
              <a:spcBef>
                <a:spcPts val="600"/>
              </a:spcBef>
              <a:buFont typeface="Arial" pitchFamily="34" charset="0"/>
              <a:buChar char="•"/>
            </a:pPr>
            <a:r>
              <a:rPr lang="en-US" sz="3600" dirty="0" smtClean="0">
                <a:solidFill>
                  <a:schemeClr val="tx1"/>
                </a:solidFill>
              </a:rPr>
              <a:t>	Brief History</a:t>
            </a:r>
          </a:p>
          <a:p>
            <a:pPr lvl="1" algn="l">
              <a:spcBef>
                <a:spcPts val="600"/>
              </a:spcBef>
              <a:buFont typeface="Arial" pitchFamily="34" charset="0"/>
              <a:buChar char="•"/>
            </a:pPr>
            <a:r>
              <a:rPr lang="en-US" sz="3600" dirty="0" smtClean="0">
                <a:solidFill>
                  <a:schemeClr val="tx1"/>
                </a:solidFill>
              </a:rPr>
              <a:t> </a:t>
            </a:r>
            <a:r>
              <a:rPr lang="en-US" sz="3600" dirty="0">
                <a:solidFill>
                  <a:schemeClr val="tx1"/>
                </a:solidFill>
              </a:rPr>
              <a:t>  </a:t>
            </a:r>
            <a:r>
              <a:rPr lang="en-US" sz="3600" dirty="0" smtClean="0">
                <a:solidFill>
                  <a:schemeClr val="tx1"/>
                </a:solidFill>
              </a:rPr>
              <a:t>Why Use-value Assessment? </a:t>
            </a:r>
          </a:p>
          <a:p>
            <a:pPr lvl="1" algn="l">
              <a:spcBef>
                <a:spcPts val="600"/>
              </a:spcBef>
              <a:buFont typeface="Arial" pitchFamily="34" charset="0"/>
              <a:buChar char="•"/>
            </a:pPr>
            <a:r>
              <a:rPr lang="en-US" sz="3600" dirty="0" smtClean="0">
                <a:solidFill>
                  <a:schemeClr val="tx1"/>
                </a:solidFill>
              </a:rPr>
              <a:t> 	Approaches to estimating land values</a:t>
            </a:r>
          </a:p>
          <a:p>
            <a:pPr lvl="2" algn="l">
              <a:spcBef>
                <a:spcPts val="600"/>
              </a:spcBef>
              <a:buFont typeface="Arial" pitchFamily="34" charset="0"/>
              <a:buChar char="•"/>
            </a:pPr>
            <a:r>
              <a:rPr lang="en-US" sz="2800" dirty="0" smtClean="0">
                <a:solidFill>
                  <a:schemeClr val="tx1"/>
                </a:solidFill>
              </a:rPr>
              <a:t> Income approach</a:t>
            </a:r>
          </a:p>
          <a:p>
            <a:pPr lvl="2" algn="l">
              <a:spcBef>
                <a:spcPts val="600"/>
              </a:spcBef>
              <a:buFont typeface="Arial" pitchFamily="34" charset="0"/>
              <a:buChar char="•"/>
            </a:pPr>
            <a:r>
              <a:rPr lang="en-US" sz="2800" dirty="0">
                <a:solidFill>
                  <a:schemeClr val="tx1"/>
                </a:solidFill>
              </a:rPr>
              <a:t> </a:t>
            </a:r>
            <a:r>
              <a:rPr lang="en-US" sz="2800" dirty="0" smtClean="0">
                <a:solidFill>
                  <a:schemeClr val="tx1"/>
                </a:solidFill>
              </a:rPr>
              <a:t>Rental rate approach</a:t>
            </a:r>
          </a:p>
          <a:p>
            <a:pPr lvl="1" algn="l">
              <a:spcBef>
                <a:spcPts val="600"/>
              </a:spcBef>
              <a:buFont typeface="Arial" pitchFamily="34" charset="0"/>
              <a:buChar char="•"/>
            </a:pPr>
            <a:r>
              <a:rPr lang="en-US" sz="3200" dirty="0">
                <a:solidFill>
                  <a:schemeClr val="tx1"/>
                </a:solidFill>
              </a:rPr>
              <a:t> </a:t>
            </a:r>
            <a:r>
              <a:rPr lang="en-US" sz="3200" dirty="0" smtClean="0">
                <a:solidFill>
                  <a:schemeClr val="tx1"/>
                </a:solidFill>
              </a:rPr>
              <a:t>	</a:t>
            </a:r>
            <a:r>
              <a:rPr lang="en-US" sz="3600" dirty="0" smtClean="0">
                <a:solidFill>
                  <a:schemeClr val="tx1"/>
                </a:solidFill>
              </a:rPr>
              <a:t>Discussion </a:t>
            </a:r>
          </a:p>
        </p:txBody>
      </p:sp>
    </p:spTree>
    <p:extLst>
      <p:ext uri="{BB962C8B-B14F-4D97-AF65-F5344CB8AC3E}">
        <p14:creationId xmlns:p14="http://schemas.microsoft.com/office/powerpoint/2010/main" val="13224830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lowchart: Alternate Process 12"/>
          <p:cNvSpPr/>
          <p:nvPr/>
        </p:nvSpPr>
        <p:spPr>
          <a:xfrm>
            <a:off x="2743200" y="342900"/>
            <a:ext cx="5124716" cy="685800"/>
          </a:xfrm>
          <a:prstGeom prst="flowChartAlternateProcess">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400" dirty="0" smtClean="0">
                <a:solidFill>
                  <a:schemeClr val="tx1"/>
                </a:solidFill>
              </a:rPr>
              <a:t>Federal Payments </a:t>
            </a:r>
            <a:endParaRPr lang="en-US" sz="4400" dirty="0">
              <a:solidFill>
                <a:schemeClr val="tx1"/>
              </a:solidFill>
            </a:endParaRPr>
          </a:p>
        </p:txBody>
      </p:sp>
      <p:grpSp>
        <p:nvGrpSpPr>
          <p:cNvPr id="22" name="Group 21"/>
          <p:cNvGrpSpPr/>
          <p:nvPr/>
        </p:nvGrpSpPr>
        <p:grpSpPr>
          <a:xfrm>
            <a:off x="204845" y="269559"/>
            <a:ext cx="2362201" cy="6277920"/>
            <a:chOff x="204845" y="269559"/>
            <a:chExt cx="2362201" cy="6277920"/>
          </a:xfrm>
        </p:grpSpPr>
        <p:sp>
          <p:nvSpPr>
            <p:cNvPr id="23" name="Flowchart: Alternate Process 22"/>
            <p:cNvSpPr/>
            <p:nvPr/>
          </p:nvSpPr>
          <p:spPr>
            <a:xfrm>
              <a:off x="797439" y="4935710"/>
              <a:ext cx="1215635" cy="676671"/>
            </a:xfrm>
            <a:prstGeom prst="flowChartAlternateProcess">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Soil Index</a:t>
              </a:r>
            </a:p>
            <a:p>
              <a:pPr algn="ctr"/>
              <a:r>
                <a:rPr lang="en-US" sz="1200" dirty="0" smtClean="0">
                  <a:solidFill>
                    <a:schemeClr val="tx1"/>
                  </a:solidFill>
                </a:rPr>
                <a:t>Middlesex</a:t>
              </a:r>
            </a:p>
          </p:txBody>
        </p:sp>
        <p:sp>
          <p:nvSpPr>
            <p:cNvPr id="25" name="Flowchart: Alternate Process 24"/>
            <p:cNvSpPr/>
            <p:nvPr/>
          </p:nvSpPr>
          <p:spPr>
            <a:xfrm>
              <a:off x="767125" y="1028700"/>
              <a:ext cx="1215635" cy="641979"/>
            </a:xfrm>
            <a:prstGeom prst="flowChartAlternateProcess">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Ag Census</a:t>
              </a:r>
            </a:p>
            <a:p>
              <a:pPr algn="ctr"/>
              <a:r>
                <a:rPr lang="en-US" sz="1200" dirty="0" smtClean="0">
                  <a:solidFill>
                    <a:schemeClr val="tx1"/>
                  </a:solidFill>
                </a:rPr>
                <a:t>Middlesex</a:t>
              </a:r>
              <a:endParaRPr lang="en-US" sz="1200" dirty="0"/>
            </a:p>
          </p:txBody>
        </p:sp>
        <p:sp>
          <p:nvSpPr>
            <p:cNvPr id="31" name="Flowchart: Alternate Process 30"/>
            <p:cNvSpPr/>
            <p:nvPr/>
          </p:nvSpPr>
          <p:spPr>
            <a:xfrm>
              <a:off x="767126" y="1876212"/>
              <a:ext cx="1215635" cy="756279"/>
            </a:xfrm>
            <a:prstGeom prst="flowChartAlternateProcess">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Composite Farm</a:t>
              </a:r>
            </a:p>
            <a:p>
              <a:pPr algn="ctr"/>
              <a:r>
                <a:rPr lang="en-US" sz="1200" dirty="0" smtClean="0">
                  <a:solidFill>
                    <a:schemeClr val="tx1"/>
                  </a:solidFill>
                </a:rPr>
                <a:t>Middlesex</a:t>
              </a:r>
              <a:endParaRPr lang="en-US" sz="1200" dirty="0"/>
            </a:p>
          </p:txBody>
        </p:sp>
        <p:sp>
          <p:nvSpPr>
            <p:cNvPr id="33" name="Flowchart: Alternate Process 32"/>
            <p:cNvSpPr/>
            <p:nvPr/>
          </p:nvSpPr>
          <p:spPr>
            <a:xfrm>
              <a:off x="753116" y="3893562"/>
              <a:ext cx="1304283" cy="756279"/>
            </a:xfrm>
            <a:prstGeom prst="flowChartAlternateProcess">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Capitalization Rate</a:t>
              </a:r>
            </a:p>
            <a:p>
              <a:pPr algn="ctr"/>
              <a:r>
                <a:rPr lang="en-US" sz="1200" dirty="0" smtClean="0">
                  <a:solidFill>
                    <a:schemeClr val="tx1"/>
                  </a:solidFill>
                </a:rPr>
                <a:t>Middlesex</a:t>
              </a:r>
              <a:endParaRPr lang="en-US" sz="1200" dirty="0"/>
            </a:p>
          </p:txBody>
        </p:sp>
        <p:sp>
          <p:nvSpPr>
            <p:cNvPr id="34" name="Flowchart: Alternate Process 33"/>
            <p:cNvSpPr/>
            <p:nvPr/>
          </p:nvSpPr>
          <p:spPr>
            <a:xfrm>
              <a:off x="797438" y="5791200"/>
              <a:ext cx="1215635" cy="756279"/>
            </a:xfrm>
            <a:prstGeom prst="flowChartAlternateProcess">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Use-value Estimates</a:t>
              </a:r>
            </a:p>
            <a:p>
              <a:pPr algn="ctr"/>
              <a:r>
                <a:rPr lang="en-US" sz="1200" dirty="0" smtClean="0">
                  <a:solidFill>
                    <a:schemeClr val="tx1"/>
                  </a:solidFill>
                </a:rPr>
                <a:t>Middlesex</a:t>
              </a:r>
              <a:endParaRPr lang="en-US" sz="1200" dirty="0"/>
            </a:p>
          </p:txBody>
        </p:sp>
        <p:sp>
          <p:nvSpPr>
            <p:cNvPr id="35" name="Flowchart: Alternate Process 34"/>
            <p:cNvSpPr/>
            <p:nvPr/>
          </p:nvSpPr>
          <p:spPr>
            <a:xfrm>
              <a:off x="204845" y="2891218"/>
              <a:ext cx="1170098" cy="716475"/>
            </a:xfrm>
            <a:prstGeom prst="flowChartAlternateProcess">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Crop Budgets</a:t>
              </a:r>
            </a:p>
            <a:p>
              <a:pPr algn="ctr"/>
              <a:r>
                <a:rPr lang="en-US" sz="1200" dirty="0" smtClean="0">
                  <a:solidFill>
                    <a:schemeClr val="tx1"/>
                  </a:solidFill>
                </a:rPr>
                <a:t>Middlesex</a:t>
              </a:r>
            </a:p>
          </p:txBody>
        </p:sp>
        <p:sp>
          <p:nvSpPr>
            <p:cNvPr id="37" name="Flowchart: Alternate Process 36"/>
            <p:cNvSpPr/>
            <p:nvPr/>
          </p:nvSpPr>
          <p:spPr>
            <a:xfrm>
              <a:off x="1374944" y="2891218"/>
              <a:ext cx="1192102" cy="716475"/>
            </a:xfrm>
            <a:prstGeom prst="flowChartAlternateProcess">
              <a:avLst/>
            </a:prstGeom>
            <a:solidFill>
              <a:schemeClr val="bg1">
                <a:lumMod val="85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Federal Payments</a:t>
              </a:r>
            </a:p>
            <a:p>
              <a:pPr algn="ctr"/>
              <a:r>
                <a:rPr lang="en-US" sz="1200" dirty="0" smtClean="0">
                  <a:solidFill>
                    <a:schemeClr val="tx1"/>
                  </a:solidFill>
                </a:rPr>
                <a:t>Middlesex</a:t>
              </a:r>
            </a:p>
          </p:txBody>
        </p:sp>
        <p:cxnSp>
          <p:nvCxnSpPr>
            <p:cNvPr id="39" name="Straight Arrow Connector 38"/>
            <p:cNvCxnSpPr/>
            <p:nvPr/>
          </p:nvCxnSpPr>
          <p:spPr>
            <a:xfrm>
              <a:off x="1374943" y="1676400"/>
              <a:ext cx="1" cy="205533"/>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stCxn id="31" idx="2"/>
              <a:endCxn id="35" idx="0"/>
            </p:cNvCxnSpPr>
            <p:nvPr/>
          </p:nvCxnSpPr>
          <p:spPr>
            <a:xfrm flipH="1">
              <a:off x="789894" y="2632491"/>
              <a:ext cx="585050" cy="258727"/>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a:stCxn id="31" idx="2"/>
              <a:endCxn id="37" idx="0"/>
            </p:cNvCxnSpPr>
            <p:nvPr/>
          </p:nvCxnSpPr>
          <p:spPr>
            <a:xfrm>
              <a:off x="1374944" y="2632491"/>
              <a:ext cx="596051" cy="258727"/>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a:stCxn id="35" idx="2"/>
              <a:endCxn id="33" idx="0"/>
            </p:cNvCxnSpPr>
            <p:nvPr/>
          </p:nvCxnSpPr>
          <p:spPr>
            <a:xfrm>
              <a:off x="789894" y="3607693"/>
              <a:ext cx="615364" cy="285869"/>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a:stCxn id="37" idx="2"/>
              <a:endCxn id="33" idx="0"/>
            </p:cNvCxnSpPr>
            <p:nvPr/>
          </p:nvCxnSpPr>
          <p:spPr>
            <a:xfrm flipH="1">
              <a:off x="1405258" y="3607693"/>
              <a:ext cx="565737" cy="285869"/>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a:stCxn id="33" idx="2"/>
              <a:endCxn id="23" idx="0"/>
            </p:cNvCxnSpPr>
            <p:nvPr/>
          </p:nvCxnSpPr>
          <p:spPr>
            <a:xfrm flipH="1">
              <a:off x="1405257" y="4649841"/>
              <a:ext cx="1" cy="285869"/>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a:stCxn id="23" idx="2"/>
              <a:endCxn id="34" idx="0"/>
            </p:cNvCxnSpPr>
            <p:nvPr/>
          </p:nvCxnSpPr>
          <p:spPr>
            <a:xfrm flipH="1">
              <a:off x="1405256" y="5612381"/>
              <a:ext cx="1" cy="178819"/>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51" name="Flowchart: Alternate Process 50"/>
            <p:cNvSpPr/>
            <p:nvPr/>
          </p:nvSpPr>
          <p:spPr>
            <a:xfrm>
              <a:off x="789894" y="269559"/>
              <a:ext cx="1215635" cy="527679"/>
            </a:xfrm>
            <a:prstGeom prst="flowChartAlternateProcess">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Income Approach</a:t>
              </a:r>
              <a:endParaRPr lang="en-US" sz="1200" dirty="0"/>
            </a:p>
          </p:txBody>
        </p:sp>
        <p:cxnSp>
          <p:nvCxnSpPr>
            <p:cNvPr id="52" name="Straight Arrow Connector 51"/>
            <p:cNvCxnSpPr/>
            <p:nvPr/>
          </p:nvCxnSpPr>
          <p:spPr>
            <a:xfrm>
              <a:off x="1367937" y="823167"/>
              <a:ext cx="1" cy="205533"/>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grpSp>
      <p:sp>
        <p:nvSpPr>
          <p:cNvPr id="53" name="Content Placeholder 7"/>
          <p:cNvSpPr txBox="1">
            <a:spLocks/>
          </p:cNvSpPr>
          <p:nvPr/>
        </p:nvSpPr>
        <p:spPr>
          <a:xfrm>
            <a:off x="2597360" y="1169412"/>
            <a:ext cx="6470440" cy="5459988"/>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285750" lvl="0" indent="-285750"/>
            <a:r>
              <a:rPr lang="en-US" sz="2800" b="1" dirty="0" smtClean="0">
                <a:solidFill>
                  <a:prstClr val="black"/>
                </a:solidFill>
              </a:rPr>
              <a:t>USDA-FSA </a:t>
            </a:r>
            <a:r>
              <a:rPr lang="en-US" sz="2800" dirty="0" smtClean="0">
                <a:solidFill>
                  <a:prstClr val="black"/>
                </a:solidFill>
              </a:rPr>
              <a:t>provides</a:t>
            </a:r>
            <a:r>
              <a:rPr lang="en-US" sz="2800" b="1" dirty="0" smtClean="0">
                <a:solidFill>
                  <a:prstClr val="black"/>
                </a:solidFill>
              </a:rPr>
              <a:t> </a:t>
            </a:r>
            <a:r>
              <a:rPr lang="en-US" sz="2800" dirty="0" smtClean="0">
                <a:solidFill>
                  <a:prstClr val="black"/>
                </a:solidFill>
              </a:rPr>
              <a:t>data</a:t>
            </a:r>
            <a:r>
              <a:rPr lang="en-US" sz="2800" b="1" dirty="0" smtClean="0">
                <a:solidFill>
                  <a:prstClr val="black"/>
                </a:solidFill>
              </a:rPr>
              <a:t> </a:t>
            </a:r>
            <a:r>
              <a:rPr lang="en-US" sz="2800" dirty="0" smtClean="0">
                <a:solidFill>
                  <a:prstClr val="black"/>
                </a:solidFill>
              </a:rPr>
              <a:t>for program crops by county</a:t>
            </a:r>
            <a:endParaRPr lang="en-US" sz="2800" dirty="0">
              <a:solidFill>
                <a:prstClr val="black"/>
              </a:solidFill>
            </a:endParaRPr>
          </a:p>
          <a:p>
            <a:pPr marL="285750" indent="-285750"/>
            <a:r>
              <a:rPr lang="en-US" sz="2800" dirty="0" smtClean="0">
                <a:solidFill>
                  <a:prstClr val="black"/>
                </a:solidFill>
              </a:rPr>
              <a:t>Middlesex receives payments for </a:t>
            </a:r>
            <a:r>
              <a:rPr lang="en-US" sz="2800" b="1" dirty="0" smtClean="0">
                <a:solidFill>
                  <a:prstClr val="black"/>
                </a:solidFill>
              </a:rPr>
              <a:t>corn</a:t>
            </a:r>
            <a:r>
              <a:rPr lang="en-US" sz="2800" b="1" dirty="0">
                <a:solidFill>
                  <a:prstClr val="black"/>
                </a:solidFill>
              </a:rPr>
              <a:t>, </a:t>
            </a:r>
            <a:r>
              <a:rPr lang="en-US" sz="2800" b="1" dirty="0" smtClean="0">
                <a:solidFill>
                  <a:prstClr val="black"/>
                </a:solidFill>
              </a:rPr>
              <a:t> soybeans, and wheat.</a:t>
            </a:r>
            <a:r>
              <a:rPr lang="en-US" sz="2800" dirty="0" smtClean="0">
                <a:solidFill>
                  <a:prstClr val="black"/>
                </a:solidFill>
              </a:rPr>
              <a:t> </a:t>
            </a:r>
          </a:p>
          <a:p>
            <a:pPr marL="285750" lvl="0" indent="-285750"/>
            <a:r>
              <a:rPr lang="en-US" sz="2800" dirty="0">
                <a:solidFill>
                  <a:prstClr val="black"/>
                </a:solidFill>
              </a:rPr>
              <a:t>Annual </a:t>
            </a:r>
            <a:r>
              <a:rPr lang="en-US" sz="2800" dirty="0" smtClean="0">
                <a:solidFill>
                  <a:prstClr val="black"/>
                </a:solidFill>
              </a:rPr>
              <a:t>payments = </a:t>
            </a:r>
            <a:r>
              <a:rPr lang="en-US" sz="2800" dirty="0">
                <a:solidFill>
                  <a:prstClr val="black"/>
                </a:solidFill>
              </a:rPr>
              <a:t>Payment/crop acreage </a:t>
            </a:r>
            <a:endParaRPr lang="en-US" sz="2800" dirty="0" smtClean="0">
              <a:solidFill>
                <a:prstClr val="black"/>
              </a:solidFill>
            </a:endParaRPr>
          </a:p>
          <a:p>
            <a:pPr lvl="0"/>
            <a:r>
              <a:rPr lang="en-US" sz="3000" dirty="0" smtClean="0">
                <a:solidFill>
                  <a:prstClr val="black"/>
                </a:solidFill>
              </a:rPr>
              <a:t>For example in TY2018, Middlesex received </a:t>
            </a:r>
            <a:r>
              <a:rPr lang="en-US" sz="3000" b="1" dirty="0" smtClean="0">
                <a:solidFill>
                  <a:prstClr val="black"/>
                </a:solidFill>
              </a:rPr>
              <a:t>$23,646 </a:t>
            </a:r>
            <a:r>
              <a:rPr lang="en-US" sz="3000" b="1" dirty="0">
                <a:solidFill>
                  <a:prstClr val="black"/>
                </a:solidFill>
              </a:rPr>
              <a:t>in federal payments for corn</a:t>
            </a:r>
            <a:r>
              <a:rPr lang="en-US" sz="3000" b="1" dirty="0" smtClean="0">
                <a:solidFill>
                  <a:prstClr val="black"/>
                </a:solidFill>
              </a:rPr>
              <a:t>.</a:t>
            </a:r>
          </a:p>
          <a:p>
            <a:pPr marL="457200" lvl="1" indent="0">
              <a:buNone/>
            </a:pPr>
            <a:r>
              <a:rPr lang="en-US" sz="2400" b="1" dirty="0" smtClean="0">
                <a:solidFill>
                  <a:prstClr val="black"/>
                </a:solidFill>
              </a:rPr>
              <a:t>TY2017 </a:t>
            </a:r>
            <a:r>
              <a:rPr lang="en-US" sz="2400" dirty="0" smtClean="0">
                <a:solidFill>
                  <a:prstClr val="black"/>
                </a:solidFill>
              </a:rPr>
              <a:t>$163,626.54/8,239 ac </a:t>
            </a:r>
            <a:r>
              <a:rPr lang="en-US" sz="2400" dirty="0">
                <a:solidFill>
                  <a:prstClr val="black"/>
                </a:solidFill>
              </a:rPr>
              <a:t>= </a:t>
            </a:r>
            <a:r>
              <a:rPr lang="en-US" sz="2400" b="1" dirty="0" smtClean="0">
                <a:solidFill>
                  <a:prstClr val="black"/>
                </a:solidFill>
              </a:rPr>
              <a:t>$19.86/ac</a:t>
            </a:r>
          </a:p>
          <a:p>
            <a:pPr marL="400050" lvl="1" indent="0">
              <a:buNone/>
            </a:pPr>
            <a:r>
              <a:rPr lang="en-US" sz="2400" b="1" dirty="0" smtClean="0">
                <a:solidFill>
                  <a:prstClr val="black"/>
                </a:solidFill>
              </a:rPr>
              <a:t> TY2018</a:t>
            </a:r>
            <a:r>
              <a:rPr lang="en-US" sz="2400" dirty="0" smtClean="0">
                <a:solidFill>
                  <a:prstClr val="black"/>
                </a:solidFill>
              </a:rPr>
              <a:t> $23,645.93/8,239 ac = </a:t>
            </a:r>
            <a:r>
              <a:rPr lang="en-US" sz="2400" b="1" dirty="0" smtClean="0">
                <a:solidFill>
                  <a:prstClr val="black"/>
                </a:solidFill>
              </a:rPr>
              <a:t>$2.87/ac</a:t>
            </a:r>
            <a:endParaRPr lang="en-US" sz="2400" b="1" dirty="0">
              <a:solidFill>
                <a:prstClr val="black"/>
              </a:solidFill>
            </a:endParaRPr>
          </a:p>
          <a:p>
            <a:pPr marL="285750" indent="-285750"/>
            <a:endParaRPr lang="en-US" sz="2800" dirty="0">
              <a:solidFill>
                <a:prstClr val="black"/>
              </a:solidFill>
            </a:endParaRPr>
          </a:p>
          <a:p>
            <a:endParaRPr lang="en-US" sz="2600" dirty="0"/>
          </a:p>
          <a:p>
            <a:pPr marL="0" indent="0">
              <a:buNone/>
            </a:pPr>
            <a:endParaRPr lang="en-US" dirty="0" smtClean="0"/>
          </a:p>
        </p:txBody>
      </p:sp>
    </p:spTree>
    <p:extLst>
      <p:ext uri="{BB962C8B-B14F-4D97-AF65-F5344CB8AC3E}">
        <p14:creationId xmlns:p14="http://schemas.microsoft.com/office/powerpoint/2010/main" val="2419135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3">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lowchart: Alternate Process 12"/>
          <p:cNvSpPr/>
          <p:nvPr/>
        </p:nvSpPr>
        <p:spPr>
          <a:xfrm>
            <a:off x="2743200" y="342900"/>
            <a:ext cx="5124716" cy="685800"/>
          </a:xfrm>
          <a:prstGeom prst="flowChartAlternateProcess">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400" dirty="0">
                <a:solidFill>
                  <a:schemeClr val="tx1"/>
                </a:solidFill>
              </a:rPr>
              <a:t>Olympic Averaging </a:t>
            </a:r>
          </a:p>
        </p:txBody>
      </p:sp>
      <p:grpSp>
        <p:nvGrpSpPr>
          <p:cNvPr id="22" name="Group 21"/>
          <p:cNvGrpSpPr/>
          <p:nvPr/>
        </p:nvGrpSpPr>
        <p:grpSpPr>
          <a:xfrm>
            <a:off x="204845" y="269559"/>
            <a:ext cx="2362201" cy="6317200"/>
            <a:chOff x="204845" y="269559"/>
            <a:chExt cx="2362201" cy="6317200"/>
          </a:xfrm>
        </p:grpSpPr>
        <p:sp>
          <p:nvSpPr>
            <p:cNvPr id="23" name="Flowchart: Alternate Process 22"/>
            <p:cNvSpPr/>
            <p:nvPr/>
          </p:nvSpPr>
          <p:spPr>
            <a:xfrm>
              <a:off x="800978" y="4901825"/>
              <a:ext cx="1215635" cy="676671"/>
            </a:xfrm>
            <a:prstGeom prst="flowChartAlternateProcess">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Soil Index</a:t>
              </a:r>
            </a:p>
            <a:p>
              <a:pPr algn="ctr"/>
              <a:r>
                <a:rPr lang="en-US" sz="1200" dirty="0" smtClean="0">
                  <a:solidFill>
                    <a:schemeClr val="tx1"/>
                  </a:solidFill>
                </a:rPr>
                <a:t>Middlesex</a:t>
              </a:r>
            </a:p>
          </p:txBody>
        </p:sp>
        <p:sp>
          <p:nvSpPr>
            <p:cNvPr id="25" name="Flowchart: Alternate Process 24"/>
            <p:cNvSpPr/>
            <p:nvPr/>
          </p:nvSpPr>
          <p:spPr>
            <a:xfrm>
              <a:off x="767125" y="1028700"/>
              <a:ext cx="1215635" cy="641979"/>
            </a:xfrm>
            <a:prstGeom prst="flowChartAlternateProcess">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Ag Census</a:t>
              </a:r>
            </a:p>
            <a:p>
              <a:pPr algn="ctr"/>
              <a:r>
                <a:rPr lang="en-US" sz="1200" dirty="0" smtClean="0">
                  <a:solidFill>
                    <a:schemeClr val="tx1"/>
                  </a:solidFill>
                </a:rPr>
                <a:t>Middlesex</a:t>
              </a:r>
              <a:endParaRPr lang="en-US" sz="1200" dirty="0"/>
            </a:p>
          </p:txBody>
        </p:sp>
        <p:sp>
          <p:nvSpPr>
            <p:cNvPr id="31" name="Flowchart: Alternate Process 30"/>
            <p:cNvSpPr/>
            <p:nvPr/>
          </p:nvSpPr>
          <p:spPr>
            <a:xfrm>
              <a:off x="767126" y="1876212"/>
              <a:ext cx="1215635" cy="756279"/>
            </a:xfrm>
            <a:prstGeom prst="flowChartAlternateProcess">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Composite Farm</a:t>
              </a:r>
            </a:p>
            <a:p>
              <a:pPr algn="ctr"/>
              <a:r>
                <a:rPr lang="en-US" sz="1200" dirty="0" smtClean="0">
                  <a:solidFill>
                    <a:schemeClr val="tx1"/>
                  </a:solidFill>
                </a:rPr>
                <a:t>Middlesex</a:t>
              </a:r>
              <a:endParaRPr lang="en-US" sz="1200" dirty="0"/>
            </a:p>
          </p:txBody>
        </p:sp>
        <p:sp>
          <p:nvSpPr>
            <p:cNvPr id="33" name="Flowchart: Alternate Process 32"/>
            <p:cNvSpPr/>
            <p:nvPr/>
          </p:nvSpPr>
          <p:spPr>
            <a:xfrm>
              <a:off x="753116" y="3893562"/>
              <a:ext cx="1304283" cy="756279"/>
            </a:xfrm>
            <a:prstGeom prst="flowChartAlternateProcess">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Capitalization Rate</a:t>
              </a:r>
            </a:p>
            <a:p>
              <a:pPr algn="ctr"/>
              <a:r>
                <a:rPr lang="en-US" sz="1200" dirty="0" smtClean="0">
                  <a:solidFill>
                    <a:schemeClr val="tx1"/>
                  </a:solidFill>
                </a:rPr>
                <a:t>Middlesex</a:t>
              </a:r>
              <a:endParaRPr lang="en-US" sz="1200" dirty="0"/>
            </a:p>
          </p:txBody>
        </p:sp>
        <p:sp>
          <p:nvSpPr>
            <p:cNvPr id="34" name="Flowchart: Alternate Process 33"/>
            <p:cNvSpPr/>
            <p:nvPr/>
          </p:nvSpPr>
          <p:spPr>
            <a:xfrm>
              <a:off x="800978" y="5830480"/>
              <a:ext cx="1215635" cy="756279"/>
            </a:xfrm>
            <a:prstGeom prst="flowChartAlternateProcess">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Use-value Estimates</a:t>
              </a:r>
            </a:p>
            <a:p>
              <a:pPr algn="ctr"/>
              <a:r>
                <a:rPr lang="en-US" sz="1200" dirty="0" smtClean="0">
                  <a:solidFill>
                    <a:schemeClr val="tx1"/>
                  </a:solidFill>
                </a:rPr>
                <a:t>Middlesex</a:t>
              </a:r>
              <a:endParaRPr lang="en-US" sz="1200" dirty="0"/>
            </a:p>
          </p:txBody>
        </p:sp>
        <p:sp>
          <p:nvSpPr>
            <p:cNvPr id="35" name="Flowchart: Alternate Process 34"/>
            <p:cNvSpPr/>
            <p:nvPr/>
          </p:nvSpPr>
          <p:spPr>
            <a:xfrm>
              <a:off x="204845" y="2891218"/>
              <a:ext cx="1170098" cy="716475"/>
            </a:xfrm>
            <a:prstGeom prst="flowChartAlternateProcess">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Crop Budgets</a:t>
              </a:r>
            </a:p>
            <a:p>
              <a:pPr algn="ctr"/>
              <a:r>
                <a:rPr lang="en-US" sz="1200" dirty="0" smtClean="0">
                  <a:solidFill>
                    <a:schemeClr val="tx1"/>
                  </a:solidFill>
                </a:rPr>
                <a:t>Middlesex</a:t>
              </a:r>
            </a:p>
          </p:txBody>
        </p:sp>
        <p:sp>
          <p:nvSpPr>
            <p:cNvPr id="37" name="Flowchart: Alternate Process 36"/>
            <p:cNvSpPr/>
            <p:nvPr/>
          </p:nvSpPr>
          <p:spPr>
            <a:xfrm>
              <a:off x="1374944" y="2891218"/>
              <a:ext cx="1192102" cy="716475"/>
            </a:xfrm>
            <a:prstGeom prst="flowChartAlternateProcess">
              <a:avLst/>
            </a:prstGeom>
            <a:solidFill>
              <a:schemeClr val="bg1">
                <a:lumMod val="85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Federal Payments</a:t>
              </a:r>
            </a:p>
            <a:p>
              <a:pPr algn="ctr"/>
              <a:r>
                <a:rPr lang="en-US" sz="1200" dirty="0" smtClean="0">
                  <a:solidFill>
                    <a:schemeClr val="tx1"/>
                  </a:solidFill>
                </a:rPr>
                <a:t>Middlesex</a:t>
              </a:r>
            </a:p>
          </p:txBody>
        </p:sp>
        <p:cxnSp>
          <p:nvCxnSpPr>
            <p:cNvPr id="39" name="Straight Arrow Connector 38"/>
            <p:cNvCxnSpPr/>
            <p:nvPr/>
          </p:nvCxnSpPr>
          <p:spPr>
            <a:xfrm>
              <a:off x="1374943" y="1676400"/>
              <a:ext cx="1" cy="205533"/>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stCxn id="31" idx="2"/>
              <a:endCxn id="35" idx="0"/>
            </p:cNvCxnSpPr>
            <p:nvPr/>
          </p:nvCxnSpPr>
          <p:spPr>
            <a:xfrm flipH="1">
              <a:off x="789894" y="2632491"/>
              <a:ext cx="585050" cy="258727"/>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a:stCxn id="31" idx="2"/>
              <a:endCxn id="37" idx="0"/>
            </p:cNvCxnSpPr>
            <p:nvPr/>
          </p:nvCxnSpPr>
          <p:spPr>
            <a:xfrm>
              <a:off x="1374944" y="2632491"/>
              <a:ext cx="596051" cy="258727"/>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a:stCxn id="35" idx="2"/>
              <a:endCxn id="33" idx="0"/>
            </p:cNvCxnSpPr>
            <p:nvPr/>
          </p:nvCxnSpPr>
          <p:spPr>
            <a:xfrm>
              <a:off x="789894" y="3607693"/>
              <a:ext cx="615364" cy="285869"/>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a:stCxn id="37" idx="2"/>
              <a:endCxn id="33" idx="0"/>
            </p:cNvCxnSpPr>
            <p:nvPr/>
          </p:nvCxnSpPr>
          <p:spPr>
            <a:xfrm flipH="1">
              <a:off x="1405258" y="3607693"/>
              <a:ext cx="565737" cy="285869"/>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a:stCxn id="33" idx="2"/>
              <a:endCxn id="23" idx="0"/>
            </p:cNvCxnSpPr>
            <p:nvPr/>
          </p:nvCxnSpPr>
          <p:spPr>
            <a:xfrm>
              <a:off x="1405258" y="4649841"/>
              <a:ext cx="3538" cy="251984"/>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a:stCxn id="23" idx="2"/>
              <a:endCxn id="34" idx="0"/>
            </p:cNvCxnSpPr>
            <p:nvPr/>
          </p:nvCxnSpPr>
          <p:spPr>
            <a:xfrm>
              <a:off x="1408796" y="5578496"/>
              <a:ext cx="0" cy="251984"/>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51" name="Flowchart: Alternate Process 50"/>
            <p:cNvSpPr/>
            <p:nvPr/>
          </p:nvSpPr>
          <p:spPr>
            <a:xfrm>
              <a:off x="789894" y="269559"/>
              <a:ext cx="1215635" cy="527679"/>
            </a:xfrm>
            <a:prstGeom prst="flowChartAlternateProcess">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Income Approach</a:t>
              </a:r>
              <a:endParaRPr lang="en-US" sz="1200" dirty="0"/>
            </a:p>
          </p:txBody>
        </p:sp>
        <p:cxnSp>
          <p:nvCxnSpPr>
            <p:cNvPr id="52" name="Straight Arrow Connector 51"/>
            <p:cNvCxnSpPr/>
            <p:nvPr/>
          </p:nvCxnSpPr>
          <p:spPr>
            <a:xfrm>
              <a:off x="1367937" y="823167"/>
              <a:ext cx="1" cy="205533"/>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grpSp>
      <p:graphicFrame>
        <p:nvGraphicFramePr>
          <p:cNvPr id="21" name="Table 20"/>
          <p:cNvGraphicFramePr>
            <a:graphicFrameLocks noGrp="1"/>
          </p:cNvGraphicFramePr>
          <p:nvPr>
            <p:extLst>
              <p:ext uri="{D42A27DB-BD31-4B8C-83A1-F6EECF244321}">
                <p14:modId xmlns:p14="http://schemas.microsoft.com/office/powerpoint/2010/main" val="764377590"/>
              </p:ext>
            </p:extLst>
          </p:nvPr>
        </p:nvGraphicFramePr>
        <p:xfrm>
          <a:off x="2662155" y="1818400"/>
          <a:ext cx="2793854" cy="2677086"/>
        </p:xfrm>
        <a:graphic>
          <a:graphicData uri="http://schemas.openxmlformats.org/drawingml/2006/table">
            <a:tbl>
              <a:tblPr firstRow="1" firstCol="1" bandRow="1"/>
              <a:tblGrid>
                <a:gridCol w="1605045">
                  <a:extLst>
                    <a:ext uri="{9D8B030D-6E8A-4147-A177-3AD203B41FA5}">
                      <a16:colId xmlns:a16="http://schemas.microsoft.com/office/drawing/2014/main" val="20000"/>
                    </a:ext>
                  </a:extLst>
                </a:gridCol>
                <a:gridCol w="1188809">
                  <a:extLst>
                    <a:ext uri="{9D8B030D-6E8A-4147-A177-3AD203B41FA5}">
                      <a16:colId xmlns:a16="http://schemas.microsoft.com/office/drawing/2014/main" val="20001"/>
                    </a:ext>
                  </a:extLst>
                </a:gridCol>
              </a:tblGrid>
              <a:tr h="637974">
                <a:tc>
                  <a:txBody>
                    <a:bodyPr/>
                    <a:lstStyle/>
                    <a:p>
                      <a:pPr marL="0" marR="0" algn="ctr">
                        <a:lnSpc>
                          <a:spcPct val="115000"/>
                        </a:lnSpc>
                        <a:spcBef>
                          <a:spcPts val="0"/>
                        </a:spcBef>
                        <a:spcAft>
                          <a:spcPts val="0"/>
                        </a:spcAft>
                      </a:pPr>
                      <a:r>
                        <a:rPr lang="en-US" sz="1800" b="1" kern="1200" dirty="0" smtClean="0">
                          <a:solidFill>
                            <a:srgbClr val="000000"/>
                          </a:solidFill>
                          <a:effectLst/>
                          <a:latin typeface="Arial"/>
                          <a:ea typeface="Calibri"/>
                          <a:cs typeface="Times New Roman"/>
                        </a:rPr>
                        <a:t>Corn</a:t>
                      </a:r>
                      <a:endParaRPr lang="en-US" sz="1400" dirty="0">
                        <a:effectLst/>
                        <a:latin typeface="Calibri"/>
                        <a:ea typeface="Calibri"/>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kern="1200" dirty="0">
                          <a:solidFill>
                            <a:srgbClr val="000000"/>
                          </a:solidFill>
                          <a:effectLst/>
                          <a:latin typeface="Arial"/>
                          <a:ea typeface="Calibri"/>
                          <a:cs typeface="Times New Roman"/>
                        </a:rPr>
                        <a:t>Federal Payment</a:t>
                      </a:r>
                      <a:endParaRPr lang="en-US" sz="1600" dirty="0">
                        <a:effectLst/>
                        <a:latin typeface="Calibri"/>
                        <a:ea typeface="Calibri"/>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53899">
                <a:tc>
                  <a:txBody>
                    <a:bodyPr/>
                    <a:lstStyle/>
                    <a:p>
                      <a:pPr marL="0" marR="0">
                        <a:lnSpc>
                          <a:spcPct val="115000"/>
                        </a:lnSpc>
                        <a:spcBef>
                          <a:spcPts val="0"/>
                        </a:spcBef>
                        <a:spcAft>
                          <a:spcPts val="0"/>
                        </a:spcAft>
                      </a:pPr>
                      <a:r>
                        <a:rPr lang="en-US" sz="1400" kern="1200" dirty="0" smtClean="0">
                          <a:solidFill>
                            <a:srgbClr val="000000"/>
                          </a:solidFill>
                          <a:effectLst/>
                          <a:latin typeface="Arial"/>
                          <a:ea typeface="Calibri"/>
                          <a:cs typeface="Times New Roman"/>
                        </a:rPr>
                        <a:t>TY2012</a:t>
                      </a:r>
                      <a:endParaRPr lang="en-US" sz="1400" dirty="0">
                        <a:effectLst/>
                        <a:latin typeface="Calibri"/>
                        <a:ea typeface="Calibri"/>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400" kern="1200" dirty="0" smtClean="0">
                          <a:solidFill>
                            <a:srgbClr val="000000"/>
                          </a:solidFill>
                          <a:effectLst/>
                          <a:latin typeface="Arial"/>
                          <a:ea typeface="Calibri"/>
                          <a:cs typeface="Times New Roman"/>
                        </a:rPr>
                        <a:t>$14.53</a:t>
                      </a:r>
                      <a:endParaRPr lang="en-US" sz="1400" dirty="0">
                        <a:effectLst/>
                        <a:latin typeface="Calibri"/>
                        <a:ea typeface="Calibri"/>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53899">
                <a:tc>
                  <a:txBody>
                    <a:bodyPr/>
                    <a:lstStyle/>
                    <a:p>
                      <a:pPr marL="0" marR="0">
                        <a:lnSpc>
                          <a:spcPct val="115000"/>
                        </a:lnSpc>
                        <a:spcBef>
                          <a:spcPts val="0"/>
                        </a:spcBef>
                        <a:spcAft>
                          <a:spcPts val="0"/>
                        </a:spcAft>
                      </a:pPr>
                      <a:r>
                        <a:rPr lang="en-US" sz="1400" kern="1200" dirty="0" smtClean="0">
                          <a:solidFill>
                            <a:srgbClr val="000000"/>
                          </a:solidFill>
                          <a:effectLst/>
                          <a:latin typeface="Arial"/>
                          <a:ea typeface="Calibri"/>
                          <a:cs typeface="Times New Roman"/>
                        </a:rPr>
                        <a:t>TY2013</a:t>
                      </a:r>
                      <a:endParaRPr lang="en-US" sz="1400" dirty="0">
                        <a:effectLst/>
                        <a:latin typeface="Calibri"/>
                        <a:ea typeface="Calibri"/>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400" kern="1200" dirty="0" smtClean="0">
                          <a:solidFill>
                            <a:srgbClr val="000000"/>
                          </a:solidFill>
                          <a:effectLst/>
                          <a:latin typeface="Arial"/>
                          <a:ea typeface="Calibri"/>
                          <a:cs typeface="Times New Roman"/>
                        </a:rPr>
                        <a:t>$25.40</a:t>
                      </a:r>
                      <a:endParaRPr lang="en-US" sz="1400" dirty="0">
                        <a:effectLst/>
                        <a:latin typeface="Calibri"/>
                        <a:ea typeface="Calibri"/>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53899">
                <a:tc>
                  <a:txBody>
                    <a:bodyPr/>
                    <a:lstStyle/>
                    <a:p>
                      <a:pPr marL="0" marR="0">
                        <a:lnSpc>
                          <a:spcPct val="115000"/>
                        </a:lnSpc>
                        <a:spcBef>
                          <a:spcPts val="0"/>
                        </a:spcBef>
                        <a:spcAft>
                          <a:spcPts val="0"/>
                        </a:spcAft>
                      </a:pPr>
                      <a:r>
                        <a:rPr lang="en-US" sz="1400" kern="1200" dirty="0" smtClean="0">
                          <a:solidFill>
                            <a:srgbClr val="000000"/>
                          </a:solidFill>
                          <a:effectLst/>
                          <a:latin typeface="Arial"/>
                          <a:ea typeface="Calibri"/>
                          <a:cs typeface="Times New Roman"/>
                        </a:rPr>
                        <a:t>TY2014</a:t>
                      </a:r>
                      <a:endParaRPr lang="en-US" sz="1400" dirty="0">
                        <a:effectLst/>
                        <a:latin typeface="Calibri"/>
                        <a:ea typeface="Calibri"/>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400" kern="1200" dirty="0" smtClean="0">
                          <a:solidFill>
                            <a:srgbClr val="000000"/>
                          </a:solidFill>
                          <a:effectLst/>
                          <a:latin typeface="Arial"/>
                          <a:ea typeface="Calibri"/>
                          <a:cs typeface="Times New Roman"/>
                        </a:rPr>
                        <a:t>$25.67</a:t>
                      </a:r>
                      <a:endParaRPr lang="en-US" sz="1400" dirty="0">
                        <a:effectLst/>
                        <a:latin typeface="Calibri"/>
                        <a:ea typeface="Calibri"/>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53899">
                <a:tc>
                  <a:txBody>
                    <a:bodyPr/>
                    <a:lstStyle/>
                    <a:p>
                      <a:pPr marL="0" marR="0">
                        <a:lnSpc>
                          <a:spcPct val="115000"/>
                        </a:lnSpc>
                        <a:spcBef>
                          <a:spcPts val="0"/>
                        </a:spcBef>
                        <a:spcAft>
                          <a:spcPts val="0"/>
                        </a:spcAft>
                      </a:pPr>
                      <a:r>
                        <a:rPr lang="en-US" sz="1400" kern="1200" dirty="0" smtClean="0">
                          <a:solidFill>
                            <a:srgbClr val="000000"/>
                          </a:solidFill>
                          <a:effectLst/>
                          <a:latin typeface="Arial"/>
                          <a:ea typeface="Calibri"/>
                          <a:cs typeface="Times New Roman"/>
                        </a:rPr>
                        <a:t>TY2015</a:t>
                      </a:r>
                      <a:endParaRPr lang="en-US" sz="1400" dirty="0">
                        <a:effectLst/>
                        <a:latin typeface="Calibri"/>
                        <a:ea typeface="Calibri"/>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400" kern="1200" dirty="0" smtClean="0">
                          <a:solidFill>
                            <a:srgbClr val="000000"/>
                          </a:solidFill>
                          <a:effectLst/>
                          <a:latin typeface="Arial"/>
                          <a:ea typeface="Calibri"/>
                          <a:cs typeface="Times New Roman"/>
                        </a:rPr>
                        <a:t>$31.82</a:t>
                      </a:r>
                      <a:endParaRPr lang="en-US" sz="1400" dirty="0">
                        <a:effectLst/>
                        <a:latin typeface="Calibri"/>
                        <a:ea typeface="Calibri"/>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4"/>
                  </a:ext>
                </a:extLst>
              </a:tr>
              <a:tr h="253899">
                <a:tc>
                  <a:txBody>
                    <a:bodyPr/>
                    <a:lstStyle/>
                    <a:p>
                      <a:pPr marL="0" marR="0">
                        <a:lnSpc>
                          <a:spcPct val="115000"/>
                        </a:lnSpc>
                        <a:spcBef>
                          <a:spcPts val="0"/>
                        </a:spcBef>
                        <a:spcAft>
                          <a:spcPts val="0"/>
                        </a:spcAft>
                      </a:pPr>
                      <a:r>
                        <a:rPr lang="en-US" sz="1400" kern="1200" dirty="0" smtClean="0">
                          <a:solidFill>
                            <a:srgbClr val="000000"/>
                          </a:solidFill>
                          <a:effectLst/>
                          <a:latin typeface="Arial"/>
                          <a:ea typeface="Calibri"/>
                          <a:cs typeface="Times New Roman"/>
                        </a:rPr>
                        <a:t>TY2016</a:t>
                      </a:r>
                      <a:endParaRPr lang="en-US" sz="1400" dirty="0">
                        <a:effectLst/>
                        <a:latin typeface="Calibri"/>
                        <a:ea typeface="Calibri"/>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400" kern="1200" dirty="0" smtClean="0">
                          <a:solidFill>
                            <a:srgbClr val="000000"/>
                          </a:solidFill>
                          <a:effectLst/>
                          <a:latin typeface="Arial"/>
                          <a:ea typeface="Calibri"/>
                          <a:cs typeface="Times New Roman"/>
                        </a:rPr>
                        <a:t>$0.00</a:t>
                      </a:r>
                      <a:endParaRPr lang="en-US" sz="1400" dirty="0">
                        <a:effectLst/>
                        <a:latin typeface="Calibri"/>
                        <a:ea typeface="Calibri"/>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5"/>
                  </a:ext>
                </a:extLst>
              </a:tr>
              <a:tr h="253899">
                <a:tc>
                  <a:txBody>
                    <a:bodyPr/>
                    <a:lstStyle/>
                    <a:p>
                      <a:pPr marL="0" marR="0">
                        <a:lnSpc>
                          <a:spcPct val="115000"/>
                        </a:lnSpc>
                        <a:spcBef>
                          <a:spcPts val="0"/>
                        </a:spcBef>
                        <a:spcAft>
                          <a:spcPts val="0"/>
                        </a:spcAft>
                      </a:pPr>
                      <a:r>
                        <a:rPr lang="en-US" sz="1400" kern="1200" dirty="0" smtClean="0">
                          <a:solidFill>
                            <a:srgbClr val="000000"/>
                          </a:solidFill>
                          <a:effectLst/>
                          <a:latin typeface="Arial"/>
                          <a:ea typeface="Calibri"/>
                          <a:cs typeface="Times New Roman"/>
                        </a:rPr>
                        <a:t>TY2017</a:t>
                      </a:r>
                      <a:endParaRPr lang="en-US" sz="1400" dirty="0">
                        <a:effectLst/>
                        <a:latin typeface="Calibri"/>
                        <a:ea typeface="Calibri"/>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400" kern="1200" dirty="0" smtClean="0">
                          <a:solidFill>
                            <a:srgbClr val="000000"/>
                          </a:solidFill>
                          <a:effectLst/>
                          <a:latin typeface="Arial"/>
                          <a:ea typeface="Calibri"/>
                          <a:cs typeface="Times New Roman"/>
                        </a:rPr>
                        <a:t>$19.86</a:t>
                      </a:r>
                      <a:endParaRPr lang="en-US" sz="1400" dirty="0">
                        <a:effectLst/>
                        <a:latin typeface="Calibri"/>
                        <a:ea typeface="Calibri"/>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53899">
                <a:tc>
                  <a:txBody>
                    <a:bodyPr/>
                    <a:lstStyle/>
                    <a:p>
                      <a:pPr marL="0" marR="0">
                        <a:lnSpc>
                          <a:spcPct val="115000"/>
                        </a:lnSpc>
                        <a:spcBef>
                          <a:spcPts val="0"/>
                        </a:spcBef>
                        <a:spcAft>
                          <a:spcPts val="0"/>
                        </a:spcAft>
                      </a:pPr>
                      <a:r>
                        <a:rPr lang="en-US" sz="1400" kern="1200" dirty="0" smtClean="0">
                          <a:solidFill>
                            <a:srgbClr val="000000"/>
                          </a:solidFill>
                          <a:effectLst/>
                          <a:latin typeface="Arial"/>
                          <a:ea typeface="Calibri"/>
                          <a:cs typeface="Times New Roman"/>
                        </a:rPr>
                        <a:t>TY2018</a:t>
                      </a:r>
                      <a:endParaRPr lang="en-US" sz="1400" dirty="0">
                        <a:effectLst/>
                        <a:latin typeface="Calibri"/>
                        <a:ea typeface="Calibri"/>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400" kern="1200" dirty="0" smtClean="0">
                          <a:solidFill>
                            <a:srgbClr val="000000"/>
                          </a:solidFill>
                          <a:effectLst/>
                          <a:latin typeface="Arial"/>
                          <a:ea typeface="Calibri"/>
                          <a:cs typeface="Times New Roman"/>
                        </a:rPr>
                        <a:t>$2.87</a:t>
                      </a:r>
                      <a:endParaRPr lang="en-US" sz="1400" dirty="0">
                        <a:effectLst/>
                        <a:latin typeface="Calibri"/>
                        <a:ea typeface="Calibri"/>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53899">
                <a:tc>
                  <a:txBody>
                    <a:bodyPr/>
                    <a:lstStyle/>
                    <a:p>
                      <a:pPr marL="0" marR="0">
                        <a:lnSpc>
                          <a:spcPct val="115000"/>
                        </a:lnSpc>
                        <a:spcBef>
                          <a:spcPts val="0"/>
                        </a:spcBef>
                        <a:spcAft>
                          <a:spcPts val="0"/>
                        </a:spcAft>
                      </a:pPr>
                      <a:r>
                        <a:rPr lang="en-US" sz="1400" b="1" kern="1200" dirty="0">
                          <a:solidFill>
                            <a:srgbClr val="000000"/>
                          </a:solidFill>
                          <a:effectLst/>
                          <a:latin typeface="Arial"/>
                          <a:ea typeface="Calibri"/>
                          <a:cs typeface="Times New Roman"/>
                        </a:rPr>
                        <a:t>Olympic AVG</a:t>
                      </a:r>
                      <a:endParaRPr lang="en-US" sz="1400" dirty="0">
                        <a:effectLst/>
                        <a:latin typeface="Calibri"/>
                        <a:ea typeface="Calibri"/>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400" b="1" kern="1200" dirty="0" smtClean="0">
                          <a:solidFill>
                            <a:srgbClr val="000000"/>
                          </a:solidFill>
                          <a:effectLst/>
                          <a:latin typeface="Arial"/>
                          <a:ea typeface="Calibri"/>
                          <a:cs typeface="Times New Roman"/>
                        </a:rPr>
                        <a:t>$17.67</a:t>
                      </a:r>
                      <a:endParaRPr lang="en-US" sz="1400" dirty="0">
                        <a:effectLst/>
                        <a:latin typeface="Calibri"/>
                        <a:ea typeface="Calibri"/>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graphicFrame>
        <p:nvGraphicFramePr>
          <p:cNvPr id="24" name="Table 23"/>
          <p:cNvGraphicFramePr>
            <a:graphicFrameLocks noGrp="1"/>
          </p:cNvGraphicFramePr>
          <p:nvPr>
            <p:extLst>
              <p:ext uri="{D42A27DB-BD31-4B8C-83A1-F6EECF244321}">
                <p14:modId xmlns:p14="http://schemas.microsoft.com/office/powerpoint/2010/main" val="1135743770"/>
              </p:ext>
            </p:extLst>
          </p:nvPr>
        </p:nvGraphicFramePr>
        <p:xfrm>
          <a:off x="6743220" y="1829891"/>
          <a:ext cx="1143000" cy="2665909"/>
        </p:xfrm>
        <a:graphic>
          <a:graphicData uri="http://schemas.openxmlformats.org/drawingml/2006/table">
            <a:tbl>
              <a:tblPr firstRow="1" firstCol="1" bandRow="1"/>
              <a:tblGrid>
                <a:gridCol w="1143000">
                  <a:extLst>
                    <a:ext uri="{9D8B030D-6E8A-4147-A177-3AD203B41FA5}">
                      <a16:colId xmlns:a16="http://schemas.microsoft.com/office/drawing/2014/main" val="20000"/>
                    </a:ext>
                  </a:extLst>
                </a:gridCol>
              </a:tblGrid>
              <a:tr h="659234">
                <a:tc>
                  <a:txBody>
                    <a:bodyPr/>
                    <a:lstStyle/>
                    <a:p>
                      <a:pPr marL="0" marR="0" algn="ctr">
                        <a:lnSpc>
                          <a:spcPct val="115000"/>
                        </a:lnSpc>
                        <a:spcBef>
                          <a:spcPts val="0"/>
                        </a:spcBef>
                        <a:spcAft>
                          <a:spcPts val="0"/>
                        </a:spcAft>
                      </a:pPr>
                      <a:r>
                        <a:rPr lang="en-US" sz="1600" b="1" dirty="0" smtClean="0">
                          <a:effectLst/>
                          <a:latin typeface="Arial"/>
                          <a:ea typeface="Calibri"/>
                          <a:cs typeface="Times New Roman"/>
                        </a:rPr>
                        <a:t>Corn Budget</a:t>
                      </a:r>
                      <a:endParaRPr lang="en-US" sz="16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53217">
                <a:tc>
                  <a:txBody>
                    <a:bodyPr/>
                    <a:lstStyle/>
                    <a:p>
                      <a:pPr marL="0" marR="0" algn="r">
                        <a:lnSpc>
                          <a:spcPct val="115000"/>
                        </a:lnSpc>
                        <a:spcBef>
                          <a:spcPts val="0"/>
                        </a:spcBef>
                        <a:spcAft>
                          <a:spcPts val="0"/>
                        </a:spcAft>
                      </a:pPr>
                      <a:r>
                        <a:rPr lang="en-US" sz="1400" dirty="0" smtClean="0">
                          <a:effectLst/>
                          <a:latin typeface="Arial"/>
                          <a:ea typeface="Calibri"/>
                          <a:cs typeface="Times New Roman"/>
                        </a:rPr>
                        <a:t>$86.76</a:t>
                      </a:r>
                      <a:endParaRPr lang="en-US" sz="14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47613">
                <a:tc>
                  <a:txBody>
                    <a:bodyPr/>
                    <a:lstStyle/>
                    <a:p>
                      <a:pPr marL="0" marR="0" algn="r">
                        <a:lnSpc>
                          <a:spcPct val="115000"/>
                        </a:lnSpc>
                        <a:spcBef>
                          <a:spcPts val="0"/>
                        </a:spcBef>
                        <a:spcAft>
                          <a:spcPts val="0"/>
                        </a:spcAft>
                      </a:pPr>
                      <a:r>
                        <a:rPr lang="en-US" sz="1400" dirty="0" smtClean="0">
                          <a:effectLst/>
                          <a:latin typeface="Arial" panose="020B0604020202020204" pitchFamily="34" charset="0"/>
                          <a:ea typeface="Calibri"/>
                          <a:cs typeface="Arial" panose="020B0604020202020204" pitchFamily="34" charset="0"/>
                        </a:rPr>
                        <a:t>$339.57</a:t>
                      </a:r>
                      <a:endParaRPr lang="en-US" sz="1400" dirty="0">
                        <a:effectLst/>
                        <a:latin typeface="Arial" panose="020B0604020202020204" pitchFamily="34" charset="0"/>
                        <a:ea typeface="Calibri"/>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2"/>
                  </a:ext>
                </a:extLst>
              </a:tr>
              <a:tr h="247613">
                <a:tc>
                  <a:txBody>
                    <a:bodyPr/>
                    <a:lstStyle/>
                    <a:p>
                      <a:pPr marL="0" marR="0" algn="r">
                        <a:lnSpc>
                          <a:spcPct val="115000"/>
                        </a:lnSpc>
                        <a:spcBef>
                          <a:spcPts val="0"/>
                        </a:spcBef>
                        <a:spcAft>
                          <a:spcPts val="0"/>
                        </a:spcAft>
                      </a:pPr>
                      <a:r>
                        <a:rPr lang="en-US" sz="1400" dirty="0" smtClean="0">
                          <a:effectLst/>
                          <a:latin typeface="Arial" panose="020B0604020202020204" pitchFamily="34" charset="0"/>
                          <a:ea typeface="Calibri"/>
                          <a:cs typeface="Arial" panose="020B0604020202020204" pitchFamily="34" charset="0"/>
                        </a:rPr>
                        <a:t>$303.19</a:t>
                      </a:r>
                      <a:endParaRPr lang="en-US" sz="1400" dirty="0">
                        <a:effectLst/>
                        <a:latin typeface="Arial" panose="020B0604020202020204" pitchFamily="34" charset="0"/>
                        <a:ea typeface="Calibri"/>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53217">
                <a:tc>
                  <a:txBody>
                    <a:bodyPr/>
                    <a:lstStyle/>
                    <a:p>
                      <a:pPr marL="0" marR="0" algn="r">
                        <a:lnSpc>
                          <a:spcPct val="115000"/>
                        </a:lnSpc>
                        <a:spcBef>
                          <a:spcPts val="0"/>
                        </a:spcBef>
                        <a:spcAft>
                          <a:spcPts val="0"/>
                        </a:spcAft>
                      </a:pPr>
                      <a:r>
                        <a:rPr lang="en-US" sz="1400" dirty="0" smtClean="0">
                          <a:effectLst/>
                          <a:latin typeface="Arial"/>
                          <a:ea typeface="Calibri"/>
                          <a:cs typeface="Times New Roman"/>
                        </a:rPr>
                        <a:t>$134.23</a:t>
                      </a:r>
                      <a:endParaRPr lang="en-US" sz="14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53217">
                <a:tc>
                  <a:txBody>
                    <a:bodyPr/>
                    <a:lstStyle/>
                    <a:p>
                      <a:pPr marL="0" marR="0" algn="r">
                        <a:lnSpc>
                          <a:spcPct val="115000"/>
                        </a:lnSpc>
                        <a:spcBef>
                          <a:spcPts val="0"/>
                        </a:spcBef>
                        <a:spcAft>
                          <a:spcPts val="0"/>
                        </a:spcAft>
                      </a:pPr>
                      <a:r>
                        <a:rPr lang="en-US" sz="1400" dirty="0" smtClean="0">
                          <a:effectLst/>
                          <a:latin typeface="Arial"/>
                          <a:ea typeface="Calibri"/>
                          <a:cs typeface="Times New Roman"/>
                        </a:rPr>
                        <a:t>$18.91</a:t>
                      </a:r>
                      <a:endParaRPr lang="en-US" sz="14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5"/>
                  </a:ext>
                </a:extLst>
              </a:tr>
              <a:tr h="253217">
                <a:tc>
                  <a:txBody>
                    <a:bodyPr/>
                    <a:lstStyle/>
                    <a:p>
                      <a:pPr marL="0" marR="0" algn="r">
                        <a:lnSpc>
                          <a:spcPct val="115000"/>
                        </a:lnSpc>
                        <a:spcBef>
                          <a:spcPts val="0"/>
                        </a:spcBef>
                        <a:spcAft>
                          <a:spcPts val="0"/>
                        </a:spcAft>
                      </a:pPr>
                      <a:r>
                        <a:rPr lang="en-US" sz="1400" dirty="0" smtClean="0">
                          <a:effectLst/>
                          <a:latin typeface="Arial"/>
                          <a:ea typeface="Calibri"/>
                          <a:cs typeface="Times New Roman"/>
                        </a:rPr>
                        <a:t>$114.43</a:t>
                      </a:r>
                      <a:endParaRPr lang="en-US" sz="14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39800">
                <a:tc>
                  <a:txBody>
                    <a:bodyPr/>
                    <a:lstStyle/>
                    <a:p>
                      <a:pPr marL="0" marR="0" algn="r">
                        <a:lnSpc>
                          <a:spcPct val="115000"/>
                        </a:lnSpc>
                        <a:spcBef>
                          <a:spcPts val="0"/>
                        </a:spcBef>
                        <a:spcAft>
                          <a:spcPts val="0"/>
                        </a:spcAft>
                      </a:pPr>
                      <a:r>
                        <a:rPr lang="en-US" sz="1400" dirty="0" smtClean="0">
                          <a:effectLst/>
                          <a:latin typeface="Arial"/>
                          <a:ea typeface="Calibri"/>
                          <a:cs typeface="Times New Roman"/>
                        </a:rPr>
                        <a:t>$62.52</a:t>
                      </a:r>
                      <a:endParaRPr lang="en-US" sz="14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53217">
                <a:tc>
                  <a:txBody>
                    <a:bodyPr/>
                    <a:lstStyle/>
                    <a:p>
                      <a:pPr marL="0" marR="0" algn="r">
                        <a:lnSpc>
                          <a:spcPct val="115000"/>
                        </a:lnSpc>
                        <a:spcBef>
                          <a:spcPts val="0"/>
                        </a:spcBef>
                        <a:spcAft>
                          <a:spcPts val="0"/>
                        </a:spcAft>
                      </a:pPr>
                      <a:r>
                        <a:rPr lang="en-US" sz="1400" b="1" dirty="0">
                          <a:effectLst/>
                          <a:latin typeface="Arial"/>
                          <a:ea typeface="Calibri"/>
                          <a:cs typeface="Times New Roman"/>
                        </a:rPr>
                        <a:t>$</a:t>
                      </a:r>
                      <a:r>
                        <a:rPr lang="en-US" sz="1400" b="1" dirty="0" smtClean="0">
                          <a:effectLst/>
                          <a:latin typeface="Arial"/>
                          <a:ea typeface="Calibri"/>
                          <a:cs typeface="Times New Roman"/>
                        </a:rPr>
                        <a:t>140.23</a:t>
                      </a:r>
                      <a:endParaRPr lang="en-US" sz="14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
        <p:nvSpPr>
          <p:cNvPr id="26" name="Content Placeholder 7"/>
          <p:cNvSpPr txBox="1">
            <a:spLocks/>
          </p:cNvSpPr>
          <p:nvPr/>
        </p:nvSpPr>
        <p:spPr>
          <a:xfrm>
            <a:off x="2743200" y="1169412"/>
            <a:ext cx="6095999" cy="501268"/>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600" dirty="0" smtClean="0"/>
              <a:t>Middlesex Corn Grain example 2012-2018 </a:t>
            </a:r>
          </a:p>
          <a:p>
            <a:pPr marL="0" indent="0">
              <a:buNone/>
            </a:pPr>
            <a:endParaRPr lang="en-US" dirty="0" smtClean="0"/>
          </a:p>
        </p:txBody>
      </p:sp>
      <p:sp>
        <p:nvSpPr>
          <p:cNvPr id="27" name="Rectangular Callout 26"/>
          <p:cNvSpPr/>
          <p:nvPr/>
        </p:nvSpPr>
        <p:spPr>
          <a:xfrm>
            <a:off x="5877139" y="3333837"/>
            <a:ext cx="762000" cy="258727"/>
          </a:xfrm>
          <a:prstGeom prst="wedgeRectCallout">
            <a:avLst>
              <a:gd name="adj1" fmla="val -98568"/>
              <a:gd name="adj2" fmla="val 85468"/>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400" dirty="0" smtClean="0">
                <a:solidFill>
                  <a:schemeClr val="tx1"/>
                </a:solidFill>
              </a:rPr>
              <a:t>Lowest</a:t>
            </a:r>
            <a:endParaRPr lang="en-US" dirty="0" smtClean="0">
              <a:solidFill>
                <a:schemeClr val="tx1"/>
              </a:solidFill>
            </a:endParaRPr>
          </a:p>
        </p:txBody>
      </p:sp>
      <p:sp>
        <p:nvSpPr>
          <p:cNvPr id="28" name="Rectangular Callout 27"/>
          <p:cNvSpPr/>
          <p:nvPr/>
        </p:nvSpPr>
        <p:spPr>
          <a:xfrm>
            <a:off x="5886894" y="2968760"/>
            <a:ext cx="762000" cy="258727"/>
          </a:xfrm>
          <a:prstGeom prst="wedgeRectCallout">
            <a:avLst>
              <a:gd name="adj1" fmla="val -98568"/>
              <a:gd name="adj2" fmla="val 85468"/>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400" dirty="0" smtClean="0">
                <a:solidFill>
                  <a:schemeClr val="tx1"/>
                </a:solidFill>
              </a:rPr>
              <a:t>Highest</a:t>
            </a:r>
            <a:endParaRPr lang="en-US" dirty="0" smtClean="0">
              <a:solidFill>
                <a:schemeClr val="tx1"/>
              </a:solidFill>
            </a:endParaRPr>
          </a:p>
        </p:txBody>
      </p:sp>
      <p:sp>
        <p:nvSpPr>
          <p:cNvPr id="30" name="Content Placeholder 7"/>
          <p:cNvSpPr txBox="1">
            <a:spLocks/>
          </p:cNvSpPr>
          <p:nvPr/>
        </p:nvSpPr>
        <p:spPr>
          <a:xfrm>
            <a:off x="2743200" y="4731514"/>
            <a:ext cx="6095999" cy="1364485"/>
          </a:xfrm>
          <a:prstGeom prst="rect">
            <a:avLst/>
          </a:prstGeom>
        </p:spPr>
        <p:txBody>
          <a:bodyPr>
            <a:normAutofit fontScale="25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0400" dirty="0" smtClean="0"/>
              <a:t>Corn </a:t>
            </a:r>
            <a:r>
              <a:rPr lang="en-US" sz="10400" dirty="0"/>
              <a:t>Net Return </a:t>
            </a:r>
            <a:r>
              <a:rPr lang="en-US" sz="10400" dirty="0" smtClean="0"/>
              <a:t>for TY2018</a:t>
            </a:r>
          </a:p>
          <a:p>
            <a:pPr lvl="1">
              <a:buFont typeface="Wingdings" panose="05000000000000000000" pitchFamily="2" charset="2"/>
              <a:buChar char="§"/>
            </a:pPr>
            <a:r>
              <a:rPr lang="en-US" sz="10400" dirty="0" err="1" smtClean="0"/>
              <a:t>Oly</a:t>
            </a:r>
            <a:r>
              <a:rPr lang="en-US" sz="10400" dirty="0" smtClean="0"/>
              <a:t> </a:t>
            </a:r>
            <a:r>
              <a:rPr lang="en-US" sz="10400" dirty="0"/>
              <a:t>AVG Fed Pay + </a:t>
            </a:r>
            <a:r>
              <a:rPr lang="en-US" sz="10400" dirty="0" err="1"/>
              <a:t>Oly</a:t>
            </a:r>
            <a:r>
              <a:rPr lang="en-US" sz="10400" dirty="0"/>
              <a:t> AVG Budget</a:t>
            </a:r>
          </a:p>
          <a:p>
            <a:pPr lvl="1">
              <a:buFont typeface="Wingdings" panose="05000000000000000000" pitchFamily="2" charset="2"/>
              <a:buChar char="§"/>
            </a:pPr>
            <a:r>
              <a:rPr lang="en-US" sz="10400" dirty="0" smtClean="0"/>
              <a:t>$17.67 </a:t>
            </a:r>
            <a:r>
              <a:rPr lang="en-US" sz="10400" dirty="0"/>
              <a:t>+ $</a:t>
            </a:r>
            <a:r>
              <a:rPr lang="en-US" sz="10400" dirty="0" smtClean="0"/>
              <a:t>140.23  = </a:t>
            </a:r>
            <a:r>
              <a:rPr lang="en-US" sz="10400" b="1" dirty="0"/>
              <a:t>$</a:t>
            </a:r>
            <a:r>
              <a:rPr lang="en-US" sz="10400" b="1" dirty="0" smtClean="0"/>
              <a:t>157.89</a:t>
            </a:r>
            <a:endParaRPr lang="en-US" sz="10400" b="1" dirty="0"/>
          </a:p>
          <a:p>
            <a:r>
              <a:rPr lang="en-US" sz="2600" dirty="0" smtClean="0"/>
              <a:t> </a:t>
            </a:r>
          </a:p>
          <a:p>
            <a:pPr marL="0" indent="0">
              <a:buNone/>
            </a:pPr>
            <a:endParaRPr lang="en-US" dirty="0" smtClean="0"/>
          </a:p>
        </p:txBody>
      </p:sp>
      <p:sp>
        <p:nvSpPr>
          <p:cNvPr id="29" name="Rectangular Callout 28"/>
          <p:cNvSpPr/>
          <p:nvPr/>
        </p:nvSpPr>
        <p:spPr>
          <a:xfrm>
            <a:off x="8297795" y="2550903"/>
            <a:ext cx="762000" cy="258727"/>
          </a:xfrm>
          <a:prstGeom prst="wedgeRectCallout">
            <a:avLst>
              <a:gd name="adj1" fmla="val -98568"/>
              <a:gd name="adj2" fmla="val 85468"/>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400" dirty="0" smtClean="0">
                <a:solidFill>
                  <a:schemeClr val="tx1"/>
                </a:solidFill>
              </a:rPr>
              <a:t>Highest</a:t>
            </a:r>
            <a:endParaRPr lang="en-US" dirty="0" smtClean="0">
              <a:solidFill>
                <a:schemeClr val="tx1"/>
              </a:solidFill>
            </a:endParaRPr>
          </a:p>
        </p:txBody>
      </p:sp>
      <p:sp>
        <p:nvSpPr>
          <p:cNvPr id="32" name="Rectangular Callout 31"/>
          <p:cNvSpPr/>
          <p:nvPr/>
        </p:nvSpPr>
        <p:spPr>
          <a:xfrm>
            <a:off x="8297795" y="3267502"/>
            <a:ext cx="762000" cy="258727"/>
          </a:xfrm>
          <a:prstGeom prst="wedgeRectCallout">
            <a:avLst>
              <a:gd name="adj1" fmla="val -98568"/>
              <a:gd name="adj2" fmla="val 85468"/>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400" dirty="0" smtClean="0">
                <a:solidFill>
                  <a:schemeClr val="tx1"/>
                </a:solidFill>
              </a:rPr>
              <a:t>Lowest</a:t>
            </a:r>
            <a:endParaRPr lang="en-US" dirty="0" smtClean="0">
              <a:solidFill>
                <a:schemeClr val="tx1"/>
              </a:solidFill>
            </a:endParaRPr>
          </a:p>
        </p:txBody>
      </p:sp>
    </p:spTree>
    <p:extLst>
      <p:ext uri="{BB962C8B-B14F-4D97-AF65-F5344CB8AC3E}">
        <p14:creationId xmlns:p14="http://schemas.microsoft.com/office/powerpoint/2010/main" val="1131085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8" grpId="0" animBg="1"/>
      <p:bldP spid="30" grpId="0"/>
      <p:bldP spid="29" grpId="0" animBg="1"/>
      <p:bldP spid="3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Table 20"/>
          <p:cNvGraphicFramePr>
            <a:graphicFrameLocks noGrp="1"/>
          </p:cNvGraphicFramePr>
          <p:nvPr>
            <p:extLst>
              <p:ext uri="{D42A27DB-BD31-4B8C-83A1-F6EECF244321}">
                <p14:modId xmlns:p14="http://schemas.microsoft.com/office/powerpoint/2010/main" val="483522357"/>
              </p:ext>
            </p:extLst>
          </p:nvPr>
        </p:nvGraphicFramePr>
        <p:xfrm>
          <a:off x="2362201" y="1423030"/>
          <a:ext cx="6666079" cy="4921936"/>
        </p:xfrm>
        <a:graphic>
          <a:graphicData uri="http://schemas.openxmlformats.org/drawingml/2006/table">
            <a:tbl>
              <a:tblPr firstRow="1" firstCol="1" bandRow="1"/>
              <a:tblGrid>
                <a:gridCol w="838199">
                  <a:extLst>
                    <a:ext uri="{9D8B030D-6E8A-4147-A177-3AD203B41FA5}">
                      <a16:colId xmlns:a16="http://schemas.microsoft.com/office/drawing/2014/main" val="20000"/>
                    </a:ext>
                  </a:extLst>
                </a:gridCol>
                <a:gridCol w="685800">
                  <a:extLst>
                    <a:ext uri="{9D8B030D-6E8A-4147-A177-3AD203B41FA5}">
                      <a16:colId xmlns:a16="http://schemas.microsoft.com/office/drawing/2014/main" val="20001"/>
                    </a:ext>
                  </a:extLst>
                </a:gridCol>
                <a:gridCol w="762000">
                  <a:extLst>
                    <a:ext uri="{9D8B030D-6E8A-4147-A177-3AD203B41FA5}">
                      <a16:colId xmlns:a16="http://schemas.microsoft.com/office/drawing/2014/main" val="20002"/>
                    </a:ext>
                  </a:extLst>
                </a:gridCol>
                <a:gridCol w="762000">
                  <a:extLst>
                    <a:ext uri="{9D8B030D-6E8A-4147-A177-3AD203B41FA5}">
                      <a16:colId xmlns:a16="http://schemas.microsoft.com/office/drawing/2014/main" val="20003"/>
                    </a:ext>
                  </a:extLst>
                </a:gridCol>
                <a:gridCol w="762000">
                  <a:extLst>
                    <a:ext uri="{9D8B030D-6E8A-4147-A177-3AD203B41FA5}">
                      <a16:colId xmlns:a16="http://schemas.microsoft.com/office/drawing/2014/main" val="20004"/>
                    </a:ext>
                  </a:extLst>
                </a:gridCol>
                <a:gridCol w="762000">
                  <a:extLst>
                    <a:ext uri="{9D8B030D-6E8A-4147-A177-3AD203B41FA5}">
                      <a16:colId xmlns:a16="http://schemas.microsoft.com/office/drawing/2014/main" val="20005"/>
                    </a:ext>
                  </a:extLst>
                </a:gridCol>
                <a:gridCol w="685800">
                  <a:extLst>
                    <a:ext uri="{9D8B030D-6E8A-4147-A177-3AD203B41FA5}">
                      <a16:colId xmlns:a16="http://schemas.microsoft.com/office/drawing/2014/main" val="20006"/>
                    </a:ext>
                  </a:extLst>
                </a:gridCol>
                <a:gridCol w="762000">
                  <a:extLst>
                    <a:ext uri="{9D8B030D-6E8A-4147-A177-3AD203B41FA5}">
                      <a16:colId xmlns:a16="http://schemas.microsoft.com/office/drawing/2014/main" val="20007"/>
                    </a:ext>
                  </a:extLst>
                </a:gridCol>
                <a:gridCol w="646280">
                  <a:extLst>
                    <a:ext uri="{9D8B030D-6E8A-4147-A177-3AD203B41FA5}">
                      <a16:colId xmlns:a16="http://schemas.microsoft.com/office/drawing/2014/main" val="20008"/>
                    </a:ext>
                  </a:extLst>
                </a:gridCol>
              </a:tblGrid>
              <a:tr h="574755">
                <a:tc>
                  <a:txBody>
                    <a:bodyPr/>
                    <a:lstStyle/>
                    <a:p>
                      <a:pPr marL="0" marR="0" algn="ctr">
                        <a:lnSpc>
                          <a:spcPct val="115000"/>
                        </a:lnSpc>
                        <a:spcBef>
                          <a:spcPts val="0"/>
                        </a:spcBef>
                        <a:spcAft>
                          <a:spcPts val="0"/>
                        </a:spcAft>
                      </a:pPr>
                      <a:r>
                        <a:rPr lang="en-US" sz="1200" b="1" kern="1200" dirty="0" smtClean="0">
                          <a:solidFill>
                            <a:srgbClr val="000000"/>
                          </a:solidFill>
                          <a:effectLst/>
                          <a:latin typeface="Arial"/>
                          <a:ea typeface="Calibri"/>
                          <a:cs typeface="Times New Roman"/>
                        </a:rPr>
                        <a:t> </a:t>
                      </a:r>
                      <a:endParaRPr lang="en-US" sz="1200" dirty="0">
                        <a:effectLst/>
                        <a:latin typeface="Calibri"/>
                        <a:ea typeface="Calibri"/>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1400" b="1" dirty="0" smtClean="0">
                          <a:effectLst/>
                          <a:latin typeface="Calibri"/>
                          <a:ea typeface="Calibri"/>
                          <a:cs typeface="Times New Roman"/>
                        </a:rPr>
                        <a:t>2018</a:t>
                      </a:r>
                      <a:endParaRPr lang="en-US" sz="1400" b="1" dirty="0">
                        <a:effectLst/>
                        <a:latin typeface="Calibri"/>
                        <a:ea typeface="Calibri"/>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1400" b="1" dirty="0" smtClean="0">
                          <a:effectLst/>
                          <a:latin typeface="Calibri"/>
                          <a:ea typeface="Calibri"/>
                          <a:cs typeface="Times New Roman"/>
                        </a:rPr>
                        <a:t>2017</a:t>
                      </a:r>
                      <a:endParaRPr lang="en-US" sz="1400" b="1" dirty="0">
                        <a:effectLst/>
                        <a:latin typeface="Calibri"/>
                        <a:ea typeface="Calibri"/>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1400" b="1" dirty="0" smtClean="0">
                          <a:effectLst/>
                          <a:latin typeface="Calibri"/>
                          <a:ea typeface="Calibri"/>
                          <a:cs typeface="Times New Roman"/>
                        </a:rPr>
                        <a:t>2016</a:t>
                      </a:r>
                      <a:endParaRPr lang="en-US" sz="1400" b="1" dirty="0">
                        <a:effectLst/>
                        <a:latin typeface="Calibri"/>
                        <a:ea typeface="Calibri"/>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1400" b="1" dirty="0" smtClean="0">
                          <a:effectLst/>
                          <a:latin typeface="Calibri"/>
                          <a:ea typeface="Calibri"/>
                          <a:cs typeface="Times New Roman"/>
                        </a:rPr>
                        <a:t>2015</a:t>
                      </a:r>
                      <a:endParaRPr lang="en-US" sz="1400" b="1" dirty="0">
                        <a:effectLst/>
                        <a:latin typeface="Calibri"/>
                        <a:ea typeface="Calibri"/>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1400" b="1" dirty="0" smtClean="0">
                          <a:effectLst/>
                          <a:latin typeface="Calibri"/>
                          <a:ea typeface="Calibri"/>
                          <a:cs typeface="Times New Roman"/>
                        </a:rPr>
                        <a:t>2014</a:t>
                      </a:r>
                      <a:endParaRPr lang="en-US" sz="1400" b="1" dirty="0">
                        <a:effectLst/>
                        <a:latin typeface="Calibri"/>
                        <a:ea typeface="Calibri"/>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1400" b="1" dirty="0" smtClean="0">
                          <a:effectLst/>
                          <a:latin typeface="Calibri"/>
                          <a:ea typeface="Calibri"/>
                          <a:cs typeface="Times New Roman"/>
                        </a:rPr>
                        <a:t>2013</a:t>
                      </a:r>
                      <a:endParaRPr lang="en-US" sz="1400" b="1" dirty="0">
                        <a:effectLst/>
                        <a:latin typeface="Calibri"/>
                        <a:ea typeface="Calibri"/>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1400" b="1" dirty="0" smtClean="0">
                          <a:effectLst/>
                          <a:latin typeface="Calibri"/>
                          <a:ea typeface="Calibri"/>
                          <a:cs typeface="Times New Roman"/>
                        </a:rPr>
                        <a:t>2012</a:t>
                      </a:r>
                      <a:endParaRPr lang="en-US" sz="1400" b="1" dirty="0">
                        <a:effectLst/>
                        <a:latin typeface="Calibri"/>
                        <a:ea typeface="Calibri"/>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1400" b="1" dirty="0" smtClean="0">
                          <a:effectLst/>
                          <a:latin typeface="Calibri"/>
                          <a:ea typeface="Calibri"/>
                          <a:cs typeface="Times New Roman"/>
                        </a:rPr>
                        <a:t>OLY</a:t>
                      </a:r>
                    </a:p>
                    <a:p>
                      <a:pPr marL="0" marR="0" algn="ctr">
                        <a:lnSpc>
                          <a:spcPct val="115000"/>
                        </a:lnSpc>
                        <a:spcBef>
                          <a:spcPts val="0"/>
                        </a:spcBef>
                        <a:spcAft>
                          <a:spcPts val="0"/>
                        </a:spcAft>
                      </a:pPr>
                      <a:r>
                        <a:rPr lang="en-US" sz="1400" b="1" dirty="0" smtClean="0">
                          <a:effectLst/>
                          <a:latin typeface="Calibri"/>
                          <a:ea typeface="Calibri"/>
                          <a:cs typeface="Times New Roman"/>
                        </a:rPr>
                        <a:t> AVG</a:t>
                      </a:r>
                      <a:endParaRPr lang="en-US" sz="1400" b="1" dirty="0">
                        <a:effectLst/>
                        <a:latin typeface="Calibri"/>
                        <a:ea typeface="Calibri"/>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322094">
                <a:tc>
                  <a:txBody>
                    <a:bodyPr/>
                    <a:lstStyle/>
                    <a:p>
                      <a:pPr marL="0" marR="0">
                        <a:lnSpc>
                          <a:spcPct val="115000"/>
                        </a:lnSpc>
                        <a:spcBef>
                          <a:spcPts val="0"/>
                        </a:spcBef>
                        <a:spcAft>
                          <a:spcPts val="0"/>
                        </a:spcAft>
                      </a:pPr>
                      <a:r>
                        <a:rPr lang="en-US" sz="1400" b="1" dirty="0" smtClean="0">
                          <a:effectLst/>
                          <a:latin typeface="Calibri"/>
                          <a:ea typeface="Calibri"/>
                          <a:cs typeface="Times New Roman"/>
                        </a:rPr>
                        <a:t>Corn</a:t>
                      </a:r>
                      <a:endParaRPr lang="en-US" sz="1400" b="1" dirty="0">
                        <a:effectLst/>
                        <a:latin typeface="Calibri"/>
                        <a:ea typeface="Calibri"/>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100" dirty="0" smtClean="0">
                          <a:solidFill>
                            <a:schemeClr val="tx1"/>
                          </a:solidFill>
                          <a:effectLst/>
                          <a:latin typeface="+mn-lt"/>
                          <a:ea typeface="Calibri"/>
                          <a:cs typeface="Times New Roman"/>
                        </a:rPr>
                        <a:t>$62.52</a:t>
                      </a:r>
                      <a:endParaRPr lang="en-US" sz="1100" dirty="0">
                        <a:solidFill>
                          <a:schemeClr val="tx1"/>
                        </a:solidFill>
                        <a:effectLst/>
                        <a:latin typeface="+mn-lt"/>
                        <a:ea typeface="Calibri"/>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1100" dirty="0" smtClean="0">
                          <a:solidFill>
                            <a:schemeClr val="tx1"/>
                          </a:solidFill>
                          <a:effectLst/>
                          <a:latin typeface="+mn-lt"/>
                          <a:ea typeface="Calibri"/>
                          <a:cs typeface="Times New Roman"/>
                        </a:rPr>
                        <a:t>$114.43</a:t>
                      </a:r>
                      <a:endParaRPr lang="en-US" sz="1100" dirty="0">
                        <a:solidFill>
                          <a:schemeClr val="tx1"/>
                        </a:solidFill>
                        <a:effectLst/>
                        <a:latin typeface="+mn-lt"/>
                        <a:ea typeface="Calibri"/>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1100" b="0" dirty="0" smtClean="0">
                          <a:solidFill>
                            <a:srgbClr val="FF0000"/>
                          </a:solidFill>
                          <a:effectLst/>
                          <a:latin typeface="+mn-lt"/>
                          <a:ea typeface="Calibri"/>
                          <a:cs typeface="Times New Roman"/>
                        </a:rPr>
                        <a:t>$18.91</a:t>
                      </a:r>
                      <a:endParaRPr lang="en-US" sz="1100" b="0" dirty="0">
                        <a:solidFill>
                          <a:srgbClr val="FF0000"/>
                        </a:solidFill>
                        <a:effectLst/>
                        <a:latin typeface="+mn-lt"/>
                        <a:ea typeface="Calibri"/>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1100" b="0" dirty="0" smtClean="0">
                          <a:solidFill>
                            <a:schemeClr val="tx1"/>
                          </a:solidFill>
                          <a:effectLst/>
                          <a:latin typeface="+mn-lt"/>
                          <a:ea typeface="Calibri"/>
                          <a:cs typeface="Times New Roman"/>
                        </a:rPr>
                        <a:t>$134.23</a:t>
                      </a:r>
                      <a:endParaRPr lang="en-US" sz="1100" b="0" dirty="0">
                        <a:solidFill>
                          <a:schemeClr val="tx1"/>
                        </a:solidFill>
                        <a:effectLst/>
                        <a:latin typeface="+mn-lt"/>
                        <a:ea typeface="Calibri"/>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1100" b="0" dirty="0" smtClean="0">
                          <a:solidFill>
                            <a:schemeClr val="tx1"/>
                          </a:solidFill>
                          <a:effectLst/>
                          <a:latin typeface="+mn-lt"/>
                          <a:ea typeface="Calibri"/>
                          <a:cs typeface="Times New Roman"/>
                        </a:rPr>
                        <a:t>$303.19</a:t>
                      </a:r>
                      <a:endParaRPr lang="en-US" sz="1100" b="0" dirty="0">
                        <a:solidFill>
                          <a:schemeClr val="tx1"/>
                        </a:solidFill>
                        <a:effectLst/>
                        <a:latin typeface="+mn-lt"/>
                        <a:ea typeface="Calibri"/>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1100" dirty="0" smtClean="0">
                          <a:solidFill>
                            <a:srgbClr val="FF0000"/>
                          </a:solidFill>
                          <a:effectLst/>
                          <a:latin typeface="+mn-lt"/>
                          <a:ea typeface="Calibri"/>
                          <a:cs typeface="Times New Roman"/>
                        </a:rPr>
                        <a:t>$339.57 </a:t>
                      </a:r>
                      <a:endParaRPr lang="en-US" sz="1100" dirty="0">
                        <a:solidFill>
                          <a:srgbClr val="FF0000"/>
                        </a:solidFill>
                        <a:effectLst/>
                        <a:latin typeface="+mn-lt"/>
                        <a:ea typeface="Calibri"/>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1100" dirty="0" smtClean="0">
                          <a:solidFill>
                            <a:schemeClr val="tx1"/>
                          </a:solidFill>
                          <a:effectLst/>
                          <a:latin typeface="+mn-lt"/>
                          <a:ea typeface="Calibri"/>
                          <a:cs typeface="Times New Roman"/>
                        </a:rPr>
                        <a:t>$86.76</a:t>
                      </a:r>
                      <a:endParaRPr lang="en-US" sz="1100" dirty="0">
                        <a:solidFill>
                          <a:schemeClr val="tx1"/>
                        </a:solidFill>
                        <a:effectLst/>
                        <a:latin typeface="+mn-lt"/>
                        <a:ea typeface="Calibri"/>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1100" b="0" dirty="0" smtClean="0">
                          <a:effectLst/>
                          <a:latin typeface="+mn-lt"/>
                          <a:ea typeface="Calibri"/>
                          <a:cs typeface="Times New Roman"/>
                        </a:rPr>
                        <a:t>$140.23</a:t>
                      </a:r>
                      <a:endParaRPr lang="en-US" sz="1100" b="0" dirty="0">
                        <a:effectLst/>
                        <a:latin typeface="+mn-lt"/>
                        <a:ea typeface="Calibri"/>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1"/>
                  </a:ext>
                </a:extLst>
              </a:tr>
              <a:tr h="288014">
                <a:tc>
                  <a:txBody>
                    <a:bodyPr/>
                    <a:lstStyle/>
                    <a:p>
                      <a:pPr marL="0" marR="0" algn="r">
                        <a:lnSpc>
                          <a:spcPct val="115000"/>
                        </a:lnSpc>
                        <a:spcBef>
                          <a:spcPts val="0"/>
                        </a:spcBef>
                        <a:spcAft>
                          <a:spcPts val="0"/>
                        </a:spcAft>
                      </a:pPr>
                      <a:r>
                        <a:rPr lang="en-US" sz="1200" i="1" dirty="0" smtClean="0">
                          <a:effectLst/>
                          <a:latin typeface="Calibri"/>
                          <a:ea typeface="Calibri"/>
                          <a:cs typeface="Times New Roman"/>
                        </a:rPr>
                        <a:t>Fed Pay</a:t>
                      </a:r>
                      <a:endParaRPr lang="en-US" sz="1200" i="1" dirty="0">
                        <a:effectLst/>
                        <a:latin typeface="Calibri"/>
                        <a:ea typeface="Calibri"/>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1100" b="0" i="1" u="none" strike="noStrike" dirty="0" smtClean="0">
                          <a:effectLst/>
                          <a:latin typeface="+mn-lt"/>
                        </a:rPr>
                        <a:t>$2.87</a:t>
                      </a:r>
                      <a:endParaRPr lang="en-US" sz="1100" b="0" i="1" u="none" strike="noStrike" dirty="0">
                        <a:effectLst/>
                        <a:latin typeface="+mn-l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1100" b="0" i="1" u="none" strike="noStrike" dirty="0" smtClean="0">
                          <a:effectLst/>
                          <a:latin typeface="+mn-lt"/>
                        </a:rPr>
                        <a:t>$19.86</a:t>
                      </a:r>
                      <a:endParaRPr lang="en-US" sz="1100" b="0" i="1" u="none" strike="noStrike" dirty="0">
                        <a:effectLst/>
                        <a:latin typeface="+mn-l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1100" b="0" i="1" u="none" strike="noStrike" dirty="0" smtClean="0">
                          <a:solidFill>
                            <a:srgbClr val="FF0000"/>
                          </a:solidFill>
                          <a:effectLst/>
                          <a:latin typeface="+mn-lt"/>
                        </a:rPr>
                        <a:t>$0.00</a:t>
                      </a:r>
                      <a:endParaRPr lang="en-US" sz="1100" b="0" i="1" u="none" strike="noStrike" dirty="0">
                        <a:solidFill>
                          <a:srgbClr val="FF0000"/>
                        </a:solidFill>
                        <a:effectLst/>
                        <a:latin typeface="+mn-l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1100" b="0" i="1" u="none" strike="noStrike" dirty="0" smtClean="0">
                          <a:solidFill>
                            <a:srgbClr val="FF0000"/>
                          </a:solidFill>
                          <a:effectLst/>
                          <a:latin typeface="+mn-lt"/>
                        </a:rPr>
                        <a:t>$31.82</a:t>
                      </a:r>
                      <a:endParaRPr lang="en-US" sz="1100" b="0" i="1" u="none" strike="noStrike" dirty="0">
                        <a:solidFill>
                          <a:srgbClr val="FF0000"/>
                        </a:solidFill>
                        <a:effectLst/>
                        <a:latin typeface="+mn-l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1100" b="0" i="1" u="none" strike="noStrike" dirty="0" smtClean="0">
                          <a:effectLst/>
                          <a:latin typeface="+mn-lt"/>
                        </a:rPr>
                        <a:t>$25.67</a:t>
                      </a:r>
                      <a:endParaRPr lang="en-US" sz="1100" b="0" i="1" u="none" strike="noStrike" dirty="0">
                        <a:effectLst/>
                        <a:latin typeface="+mn-l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1100" b="0" i="1" u="none" strike="noStrike" dirty="0" smtClean="0">
                          <a:effectLst/>
                          <a:latin typeface="+mn-lt"/>
                        </a:rPr>
                        <a:t>$25.40</a:t>
                      </a:r>
                      <a:endParaRPr lang="en-US" sz="1100" b="0" i="1" u="none" strike="noStrike" dirty="0">
                        <a:effectLst/>
                        <a:latin typeface="+mn-l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1100" b="0" i="1" u="none" strike="noStrike" dirty="0" smtClean="0">
                          <a:effectLst/>
                          <a:latin typeface="+mn-lt"/>
                        </a:rPr>
                        <a:t>$14.53</a:t>
                      </a:r>
                      <a:endParaRPr lang="en-US" sz="1100" b="0" i="1" u="none" strike="noStrike" dirty="0">
                        <a:effectLst/>
                        <a:latin typeface="+mn-l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t"/>
                      <a:r>
                        <a:rPr lang="en-US" sz="1100" b="0" i="1" u="none" strike="noStrike" dirty="0" smtClean="0">
                          <a:solidFill>
                            <a:schemeClr val="tx1"/>
                          </a:solidFill>
                          <a:effectLst/>
                          <a:latin typeface="+mn-lt"/>
                        </a:rPr>
                        <a:t>$17.67</a:t>
                      </a:r>
                      <a:endParaRPr lang="en-US" sz="1100" b="0" i="1" u="none" strike="noStrike" dirty="0">
                        <a:solidFill>
                          <a:schemeClr val="tx1"/>
                        </a:solidFill>
                        <a:effectLst/>
                        <a:latin typeface="+mn-l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2"/>
                  </a:ext>
                </a:extLst>
              </a:tr>
              <a:tr h="337615">
                <a:tc>
                  <a:txBody>
                    <a:bodyPr/>
                    <a:lstStyle/>
                    <a:p>
                      <a:pPr marL="0" marR="0">
                        <a:lnSpc>
                          <a:spcPct val="115000"/>
                        </a:lnSpc>
                        <a:spcBef>
                          <a:spcPts val="0"/>
                        </a:spcBef>
                        <a:spcAft>
                          <a:spcPts val="0"/>
                        </a:spcAft>
                      </a:pPr>
                      <a:endParaRPr lang="en-US" sz="1200" dirty="0">
                        <a:effectLst/>
                        <a:latin typeface="Calibri"/>
                        <a:ea typeface="Calibri"/>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endParaRPr lang="en-US" sz="1100" dirty="0">
                        <a:solidFill>
                          <a:schemeClr val="tx1"/>
                        </a:solidFill>
                        <a:effectLst/>
                        <a:latin typeface="Calibri"/>
                        <a:ea typeface="Calibri"/>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endParaRPr lang="en-US" sz="1100" dirty="0">
                        <a:solidFill>
                          <a:schemeClr val="tx1"/>
                        </a:solidFill>
                        <a:effectLst/>
                        <a:latin typeface="Calibri"/>
                        <a:ea typeface="Calibri"/>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endParaRPr lang="en-US" sz="1100" dirty="0">
                        <a:solidFill>
                          <a:schemeClr val="tx1"/>
                        </a:solidFill>
                        <a:effectLst/>
                        <a:latin typeface="Calibri"/>
                        <a:ea typeface="Calibri"/>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endParaRPr lang="en-US" sz="1100" dirty="0">
                        <a:solidFill>
                          <a:schemeClr val="tx1"/>
                        </a:solidFill>
                        <a:effectLst/>
                        <a:latin typeface="Calibri"/>
                        <a:ea typeface="Calibri"/>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endParaRPr lang="en-US" sz="1100" dirty="0">
                        <a:solidFill>
                          <a:schemeClr val="tx1"/>
                        </a:solidFill>
                        <a:effectLst/>
                        <a:latin typeface="Calibri"/>
                        <a:ea typeface="Calibri"/>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endParaRPr lang="en-US" sz="1100" dirty="0">
                        <a:solidFill>
                          <a:schemeClr val="tx1"/>
                        </a:solidFill>
                        <a:effectLst/>
                        <a:latin typeface="Calibri"/>
                        <a:ea typeface="Calibri"/>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100" b="1" dirty="0" smtClean="0">
                          <a:solidFill>
                            <a:schemeClr val="tx1"/>
                          </a:solidFill>
                          <a:effectLst/>
                          <a:latin typeface="Calibri"/>
                          <a:ea typeface="Calibri"/>
                          <a:cs typeface="Times New Roman"/>
                        </a:rPr>
                        <a:t>Total</a:t>
                      </a:r>
                      <a:endParaRPr lang="en-US" sz="1100" b="1" dirty="0">
                        <a:solidFill>
                          <a:schemeClr val="tx1"/>
                        </a:solidFill>
                        <a:effectLst/>
                        <a:latin typeface="Calibri"/>
                        <a:ea typeface="Calibri"/>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100" b="1" dirty="0" smtClean="0">
                          <a:effectLst/>
                          <a:latin typeface="Calibri"/>
                          <a:ea typeface="Calibri"/>
                          <a:cs typeface="Times New Roman"/>
                        </a:rPr>
                        <a:t>$157.89</a:t>
                      </a:r>
                      <a:endParaRPr lang="en-US" sz="1100" b="1" dirty="0">
                        <a:effectLst/>
                        <a:latin typeface="Calibri"/>
                        <a:ea typeface="Calibri"/>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3"/>
                  </a:ext>
                </a:extLst>
              </a:tr>
              <a:tr h="292849">
                <a:tc>
                  <a:txBody>
                    <a:bodyPr/>
                    <a:lstStyle/>
                    <a:p>
                      <a:pPr marL="0" marR="0">
                        <a:lnSpc>
                          <a:spcPct val="115000"/>
                        </a:lnSpc>
                        <a:spcBef>
                          <a:spcPts val="0"/>
                        </a:spcBef>
                        <a:spcAft>
                          <a:spcPts val="0"/>
                        </a:spcAft>
                      </a:pPr>
                      <a:r>
                        <a:rPr lang="en-US" sz="1400" b="1" dirty="0" smtClean="0">
                          <a:effectLst/>
                          <a:latin typeface="Calibri"/>
                          <a:ea typeface="Calibri"/>
                          <a:cs typeface="Times New Roman"/>
                        </a:rPr>
                        <a:t>Hay</a:t>
                      </a:r>
                      <a:endParaRPr lang="en-US" sz="1400" b="1" dirty="0">
                        <a:effectLst/>
                        <a:latin typeface="Calibri"/>
                        <a:ea typeface="Calibri"/>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100" dirty="0" smtClean="0">
                          <a:solidFill>
                            <a:schemeClr val="tx1"/>
                          </a:solidFill>
                          <a:effectLst/>
                          <a:latin typeface="Calibri"/>
                          <a:ea typeface="Calibri"/>
                          <a:cs typeface="Times New Roman"/>
                        </a:rPr>
                        <a:t>-$16.92</a:t>
                      </a:r>
                      <a:endParaRPr lang="en-US" sz="1100" dirty="0">
                        <a:solidFill>
                          <a:schemeClr val="tx1"/>
                        </a:solidFill>
                        <a:effectLst/>
                        <a:latin typeface="Calibri"/>
                        <a:ea typeface="Calibri"/>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1100" dirty="0" smtClean="0">
                          <a:solidFill>
                            <a:schemeClr val="tx1"/>
                          </a:solidFill>
                          <a:effectLst/>
                          <a:latin typeface="Calibri"/>
                          <a:ea typeface="Calibri"/>
                          <a:cs typeface="Times New Roman"/>
                        </a:rPr>
                        <a:t>-$34.68</a:t>
                      </a:r>
                      <a:endParaRPr lang="en-US" sz="1100" dirty="0">
                        <a:solidFill>
                          <a:schemeClr val="tx1"/>
                        </a:solidFill>
                        <a:effectLst/>
                        <a:latin typeface="Calibri"/>
                        <a:ea typeface="Calibri"/>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1100" dirty="0" smtClean="0">
                          <a:solidFill>
                            <a:schemeClr val="tx1"/>
                          </a:solidFill>
                          <a:effectLst/>
                          <a:latin typeface="Calibri"/>
                          <a:ea typeface="Calibri"/>
                          <a:cs typeface="Times New Roman"/>
                        </a:rPr>
                        <a:t>-$157.37</a:t>
                      </a:r>
                      <a:endParaRPr lang="en-US" sz="1100" dirty="0">
                        <a:solidFill>
                          <a:schemeClr val="tx1"/>
                        </a:solidFill>
                        <a:effectLst/>
                        <a:latin typeface="Calibri"/>
                        <a:ea typeface="Calibri"/>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1100" dirty="0" smtClean="0">
                          <a:solidFill>
                            <a:srgbClr val="FF0000"/>
                          </a:solidFill>
                          <a:effectLst/>
                          <a:latin typeface="Calibri"/>
                          <a:ea typeface="Calibri"/>
                          <a:cs typeface="Times New Roman"/>
                        </a:rPr>
                        <a:t>-$163.99</a:t>
                      </a:r>
                      <a:endParaRPr lang="en-US" sz="1100" dirty="0">
                        <a:solidFill>
                          <a:srgbClr val="FF0000"/>
                        </a:solidFill>
                        <a:effectLst/>
                        <a:latin typeface="Calibri"/>
                        <a:ea typeface="Calibri"/>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1100" dirty="0" smtClean="0">
                          <a:solidFill>
                            <a:srgbClr val="FF0000"/>
                          </a:solidFill>
                          <a:effectLst/>
                          <a:latin typeface="Calibri"/>
                          <a:ea typeface="Calibri"/>
                          <a:cs typeface="Times New Roman"/>
                        </a:rPr>
                        <a:t>-$12.09</a:t>
                      </a:r>
                      <a:endParaRPr lang="en-US" sz="1100" dirty="0">
                        <a:solidFill>
                          <a:srgbClr val="FF0000"/>
                        </a:solidFill>
                        <a:effectLst/>
                        <a:latin typeface="Calibri"/>
                        <a:ea typeface="Calibri"/>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1100" dirty="0" smtClean="0">
                          <a:solidFill>
                            <a:schemeClr val="tx1"/>
                          </a:solidFill>
                          <a:effectLst/>
                          <a:latin typeface="Calibri"/>
                          <a:ea typeface="Calibri"/>
                          <a:cs typeface="Times New Roman"/>
                        </a:rPr>
                        <a:t>-$23.39</a:t>
                      </a:r>
                      <a:endParaRPr lang="en-US" sz="1100" dirty="0">
                        <a:solidFill>
                          <a:schemeClr val="tx1"/>
                        </a:solidFill>
                        <a:effectLst/>
                        <a:latin typeface="Calibri"/>
                        <a:ea typeface="Calibri"/>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1100" dirty="0" smtClean="0">
                          <a:solidFill>
                            <a:schemeClr val="tx1"/>
                          </a:solidFill>
                          <a:effectLst/>
                          <a:latin typeface="Calibri"/>
                          <a:ea typeface="Calibri"/>
                          <a:cs typeface="Times New Roman"/>
                        </a:rPr>
                        <a:t>-$46.16</a:t>
                      </a:r>
                      <a:endParaRPr lang="en-US" sz="1100" dirty="0">
                        <a:solidFill>
                          <a:schemeClr val="tx1"/>
                        </a:solidFill>
                        <a:effectLst/>
                        <a:latin typeface="Calibri"/>
                        <a:ea typeface="Calibri"/>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1100" b="1" dirty="0" smtClean="0">
                          <a:effectLst/>
                          <a:latin typeface="Calibri"/>
                          <a:ea typeface="Calibri"/>
                          <a:cs typeface="Times New Roman"/>
                        </a:rPr>
                        <a:t>$0.00</a:t>
                      </a:r>
                      <a:endParaRPr lang="en-US" sz="1100" b="1" dirty="0">
                        <a:effectLst/>
                        <a:latin typeface="Calibri"/>
                        <a:ea typeface="Calibri"/>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4"/>
                  </a:ext>
                </a:extLst>
              </a:tr>
              <a:tr h="292849">
                <a:tc>
                  <a:txBody>
                    <a:bodyPr/>
                    <a:lstStyle/>
                    <a:p>
                      <a:pPr marL="0" marR="0">
                        <a:lnSpc>
                          <a:spcPct val="115000"/>
                        </a:lnSpc>
                        <a:spcBef>
                          <a:spcPts val="0"/>
                        </a:spcBef>
                        <a:spcAft>
                          <a:spcPts val="0"/>
                        </a:spcAft>
                      </a:pPr>
                      <a:endParaRPr lang="en-US" sz="1100" b="1" dirty="0">
                        <a:effectLst/>
                        <a:latin typeface="Calibri"/>
                        <a:ea typeface="Calibri"/>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endParaRPr lang="en-US" sz="1100" dirty="0">
                        <a:solidFill>
                          <a:schemeClr val="tx1"/>
                        </a:solidFill>
                        <a:effectLst/>
                        <a:latin typeface="Calibri"/>
                        <a:ea typeface="Calibri"/>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endParaRPr lang="en-US" sz="1100" dirty="0">
                        <a:solidFill>
                          <a:schemeClr val="tx1"/>
                        </a:solidFill>
                        <a:effectLst/>
                        <a:latin typeface="Calibri"/>
                        <a:ea typeface="Calibri"/>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endParaRPr lang="en-US" sz="1100" dirty="0">
                        <a:solidFill>
                          <a:schemeClr val="tx1"/>
                        </a:solidFill>
                        <a:effectLst/>
                        <a:latin typeface="Calibri"/>
                        <a:ea typeface="Calibri"/>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endParaRPr lang="en-US" sz="1100" dirty="0">
                        <a:solidFill>
                          <a:schemeClr val="tx1"/>
                        </a:solidFill>
                        <a:effectLst/>
                        <a:latin typeface="Calibri"/>
                        <a:ea typeface="Calibri"/>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endParaRPr lang="en-US" sz="1100" dirty="0">
                        <a:solidFill>
                          <a:srgbClr val="FF0000"/>
                        </a:solidFill>
                        <a:effectLst/>
                        <a:latin typeface="Calibri"/>
                        <a:ea typeface="Calibri"/>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endParaRPr lang="en-US" sz="1100" dirty="0">
                        <a:solidFill>
                          <a:schemeClr val="tx1"/>
                        </a:solidFill>
                        <a:effectLst/>
                        <a:latin typeface="Calibri"/>
                        <a:ea typeface="Calibri"/>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endParaRPr lang="en-US" sz="1100" dirty="0">
                        <a:solidFill>
                          <a:srgbClr val="FF0000"/>
                        </a:solidFill>
                        <a:effectLst/>
                        <a:latin typeface="Calibri"/>
                        <a:ea typeface="Calibri"/>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endParaRPr lang="en-US" sz="1100" b="1" dirty="0">
                        <a:effectLst/>
                        <a:latin typeface="Calibri"/>
                        <a:ea typeface="Calibri"/>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717427236"/>
                  </a:ext>
                </a:extLst>
              </a:tr>
              <a:tr h="292849">
                <a:tc>
                  <a:txBody>
                    <a:bodyPr/>
                    <a:lstStyle/>
                    <a:p>
                      <a:pPr marL="0" marR="0">
                        <a:lnSpc>
                          <a:spcPct val="115000"/>
                        </a:lnSpc>
                        <a:spcBef>
                          <a:spcPts val="0"/>
                        </a:spcBef>
                        <a:spcAft>
                          <a:spcPts val="0"/>
                        </a:spcAft>
                      </a:pPr>
                      <a:r>
                        <a:rPr lang="en-US" sz="1400" b="1" dirty="0" smtClean="0">
                          <a:effectLst/>
                          <a:latin typeface="Calibri"/>
                          <a:ea typeface="Calibri"/>
                          <a:cs typeface="Times New Roman"/>
                        </a:rPr>
                        <a:t>Pasture</a:t>
                      </a:r>
                      <a:endParaRPr lang="en-US" sz="1400" b="1" dirty="0">
                        <a:effectLst/>
                        <a:latin typeface="Calibri"/>
                        <a:ea typeface="Calibri"/>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100" dirty="0" smtClean="0">
                          <a:solidFill>
                            <a:schemeClr val="tx1"/>
                          </a:solidFill>
                          <a:effectLst/>
                          <a:latin typeface="Calibri"/>
                          <a:ea typeface="Calibri"/>
                          <a:cs typeface="Times New Roman"/>
                        </a:rPr>
                        <a:t>$22.89</a:t>
                      </a:r>
                      <a:endParaRPr lang="en-US" sz="1100" dirty="0">
                        <a:solidFill>
                          <a:schemeClr val="tx1"/>
                        </a:solidFill>
                        <a:effectLst/>
                        <a:latin typeface="Calibri"/>
                        <a:ea typeface="Calibri"/>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1100" dirty="0" smtClean="0">
                          <a:solidFill>
                            <a:schemeClr val="tx1"/>
                          </a:solidFill>
                          <a:effectLst/>
                          <a:latin typeface="Calibri"/>
                          <a:ea typeface="Calibri"/>
                          <a:cs typeface="Times New Roman"/>
                        </a:rPr>
                        <a:t>$40.53</a:t>
                      </a:r>
                      <a:endParaRPr lang="en-US" sz="1100" dirty="0">
                        <a:solidFill>
                          <a:schemeClr val="tx1"/>
                        </a:solidFill>
                        <a:effectLst/>
                        <a:latin typeface="Calibri"/>
                        <a:ea typeface="Calibri"/>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1100" dirty="0" smtClean="0">
                          <a:solidFill>
                            <a:schemeClr val="tx1"/>
                          </a:solidFill>
                          <a:effectLst/>
                          <a:latin typeface="Calibri"/>
                          <a:ea typeface="Calibri"/>
                          <a:cs typeface="Times New Roman"/>
                        </a:rPr>
                        <a:t>-$40.27</a:t>
                      </a:r>
                      <a:endParaRPr lang="en-US" sz="1100" dirty="0">
                        <a:solidFill>
                          <a:schemeClr val="tx1"/>
                        </a:solidFill>
                        <a:effectLst/>
                        <a:latin typeface="Calibri"/>
                        <a:ea typeface="Calibri"/>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1100" dirty="0" smtClean="0">
                          <a:solidFill>
                            <a:schemeClr val="tx1"/>
                          </a:solidFill>
                          <a:effectLst/>
                          <a:latin typeface="Calibri"/>
                          <a:ea typeface="Calibri"/>
                          <a:cs typeface="Times New Roman"/>
                        </a:rPr>
                        <a:t>-$16.18</a:t>
                      </a:r>
                      <a:endParaRPr lang="en-US" sz="1100" dirty="0">
                        <a:solidFill>
                          <a:schemeClr val="tx1"/>
                        </a:solidFill>
                        <a:effectLst/>
                        <a:latin typeface="Calibri"/>
                        <a:ea typeface="Calibri"/>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1100" dirty="0" smtClean="0">
                          <a:solidFill>
                            <a:srgbClr val="FF0000"/>
                          </a:solidFill>
                          <a:effectLst/>
                          <a:latin typeface="Calibri"/>
                          <a:ea typeface="Calibri"/>
                          <a:cs typeface="Times New Roman"/>
                        </a:rPr>
                        <a:t>$76.64</a:t>
                      </a:r>
                      <a:endParaRPr lang="en-US" sz="1100" dirty="0">
                        <a:solidFill>
                          <a:srgbClr val="FF0000"/>
                        </a:solidFill>
                        <a:effectLst/>
                        <a:latin typeface="Calibri"/>
                        <a:ea typeface="Calibri"/>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1100" dirty="0" smtClean="0">
                          <a:solidFill>
                            <a:schemeClr val="tx1"/>
                          </a:solidFill>
                          <a:effectLst/>
                          <a:latin typeface="Calibri"/>
                          <a:ea typeface="Calibri"/>
                          <a:cs typeface="Times New Roman"/>
                        </a:rPr>
                        <a:t>$30.57</a:t>
                      </a:r>
                      <a:endParaRPr lang="en-US" sz="1100" dirty="0">
                        <a:solidFill>
                          <a:schemeClr val="tx1"/>
                        </a:solidFill>
                        <a:effectLst/>
                        <a:latin typeface="Calibri"/>
                        <a:ea typeface="Calibri"/>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1100" dirty="0" smtClean="0">
                          <a:solidFill>
                            <a:srgbClr val="FF0000"/>
                          </a:solidFill>
                          <a:effectLst/>
                          <a:latin typeface="Calibri"/>
                          <a:ea typeface="Calibri"/>
                          <a:cs typeface="Times New Roman"/>
                        </a:rPr>
                        <a:t>-$6.17</a:t>
                      </a:r>
                      <a:endParaRPr lang="en-US" sz="1100" dirty="0">
                        <a:solidFill>
                          <a:srgbClr val="FF0000"/>
                        </a:solidFill>
                        <a:effectLst/>
                        <a:latin typeface="Calibri"/>
                        <a:ea typeface="Calibri"/>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1100" b="1" dirty="0" smtClean="0">
                          <a:effectLst/>
                          <a:latin typeface="Calibri"/>
                          <a:ea typeface="Calibri"/>
                          <a:cs typeface="Times New Roman"/>
                        </a:rPr>
                        <a:t>$18.80</a:t>
                      </a:r>
                      <a:endParaRPr lang="en-US" sz="1100" b="1" dirty="0">
                        <a:effectLst/>
                        <a:latin typeface="Calibri"/>
                        <a:ea typeface="Calibri"/>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5"/>
                  </a:ext>
                </a:extLst>
              </a:tr>
              <a:tr h="276972">
                <a:tc>
                  <a:txBody>
                    <a:bodyPr/>
                    <a:lstStyle/>
                    <a:p>
                      <a:pPr marL="0" marR="0" indent="0" algn="r" defTabSz="914400" rtl="0" eaLnBrk="1" fontAlgn="auto" latinLnBrk="0" hangingPunct="1">
                        <a:lnSpc>
                          <a:spcPct val="115000"/>
                        </a:lnSpc>
                        <a:spcBef>
                          <a:spcPts val="0"/>
                        </a:spcBef>
                        <a:spcAft>
                          <a:spcPts val="0"/>
                        </a:spcAft>
                        <a:buClrTx/>
                        <a:buSzTx/>
                        <a:buFontTx/>
                        <a:buNone/>
                        <a:tabLst/>
                        <a:defRPr/>
                      </a:pPr>
                      <a:endParaRPr lang="en-US" sz="1100" dirty="0">
                        <a:effectLst/>
                        <a:latin typeface="Calibri"/>
                        <a:ea typeface="Calibri"/>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endParaRPr lang="en-US" sz="1100" dirty="0">
                        <a:solidFill>
                          <a:schemeClr val="tx1"/>
                        </a:solidFill>
                        <a:effectLst/>
                        <a:latin typeface="Calibri"/>
                        <a:ea typeface="Calibri"/>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endParaRPr lang="en-US" sz="1100" dirty="0">
                        <a:solidFill>
                          <a:schemeClr val="tx1"/>
                        </a:solidFill>
                        <a:effectLst/>
                        <a:latin typeface="Calibri"/>
                        <a:ea typeface="Calibri"/>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endParaRPr lang="en-US" sz="1100" dirty="0">
                        <a:solidFill>
                          <a:schemeClr val="tx1"/>
                        </a:solidFill>
                        <a:effectLst/>
                        <a:latin typeface="Calibri"/>
                        <a:ea typeface="Calibri"/>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endParaRPr lang="en-US" sz="1100" dirty="0">
                        <a:solidFill>
                          <a:schemeClr val="tx1"/>
                        </a:solidFill>
                        <a:effectLst/>
                        <a:latin typeface="Calibri"/>
                        <a:ea typeface="Calibri"/>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endParaRPr lang="en-US" sz="1100" dirty="0">
                        <a:solidFill>
                          <a:schemeClr val="tx1"/>
                        </a:solidFill>
                        <a:effectLst/>
                        <a:latin typeface="Calibri"/>
                        <a:ea typeface="Calibri"/>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endParaRPr lang="en-US" sz="1100" dirty="0">
                        <a:solidFill>
                          <a:schemeClr val="tx1"/>
                        </a:solidFill>
                        <a:effectLst/>
                        <a:latin typeface="Calibri"/>
                        <a:ea typeface="Calibri"/>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endParaRPr lang="en-US" sz="1100" dirty="0">
                        <a:solidFill>
                          <a:schemeClr val="tx1"/>
                        </a:solidFill>
                        <a:effectLst/>
                        <a:latin typeface="Calibri"/>
                        <a:ea typeface="Calibri"/>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endParaRPr lang="en-US" sz="1100" b="0" dirty="0">
                        <a:effectLst/>
                        <a:latin typeface="Calibri"/>
                        <a:ea typeface="Calibri"/>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6"/>
                  </a:ext>
                </a:extLst>
              </a:tr>
              <a:tr h="337615">
                <a:tc>
                  <a:txBody>
                    <a:bodyPr/>
                    <a:lstStyle/>
                    <a:p>
                      <a:pPr marL="0" marR="0">
                        <a:lnSpc>
                          <a:spcPct val="115000"/>
                        </a:lnSpc>
                        <a:spcBef>
                          <a:spcPts val="0"/>
                        </a:spcBef>
                        <a:spcAft>
                          <a:spcPts val="0"/>
                        </a:spcAft>
                      </a:pPr>
                      <a:r>
                        <a:rPr lang="en-US" sz="1400" b="1" dirty="0" smtClean="0">
                          <a:effectLst/>
                          <a:latin typeface="Calibri"/>
                          <a:ea typeface="Calibri"/>
                          <a:cs typeface="Times New Roman"/>
                        </a:rPr>
                        <a:t>Soybean</a:t>
                      </a:r>
                      <a:endParaRPr lang="en-US" sz="1400" b="1" dirty="0">
                        <a:effectLst/>
                        <a:latin typeface="Calibri"/>
                        <a:ea typeface="Calibri"/>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100" dirty="0" smtClean="0">
                          <a:solidFill>
                            <a:schemeClr val="tx1"/>
                          </a:solidFill>
                          <a:effectLst/>
                          <a:latin typeface="Calibri"/>
                          <a:ea typeface="Calibri"/>
                          <a:cs typeface="Times New Roman"/>
                        </a:rPr>
                        <a:t>$79.08</a:t>
                      </a:r>
                      <a:endParaRPr lang="en-US" sz="1100" dirty="0">
                        <a:solidFill>
                          <a:schemeClr val="tx1"/>
                        </a:solidFill>
                        <a:effectLst/>
                        <a:latin typeface="Calibri"/>
                        <a:ea typeface="Calibri"/>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1100" dirty="0" smtClean="0">
                          <a:solidFill>
                            <a:srgbClr val="FF0000"/>
                          </a:solidFill>
                          <a:effectLst/>
                          <a:latin typeface="Calibri"/>
                          <a:ea typeface="Calibri"/>
                          <a:cs typeface="Times New Roman"/>
                        </a:rPr>
                        <a:t>$59.10</a:t>
                      </a:r>
                      <a:endParaRPr lang="en-US" sz="1100" dirty="0">
                        <a:solidFill>
                          <a:srgbClr val="FF0000"/>
                        </a:solidFill>
                        <a:effectLst/>
                        <a:latin typeface="Calibri"/>
                        <a:ea typeface="Calibri"/>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1100" b="0" dirty="0" smtClean="0">
                          <a:solidFill>
                            <a:schemeClr val="tx1"/>
                          </a:solidFill>
                          <a:effectLst/>
                          <a:latin typeface="Calibri"/>
                          <a:ea typeface="Calibri"/>
                          <a:cs typeface="Times New Roman"/>
                        </a:rPr>
                        <a:t>$106.52</a:t>
                      </a:r>
                      <a:endParaRPr lang="en-US" sz="1100" b="0" dirty="0">
                        <a:solidFill>
                          <a:schemeClr val="tx1"/>
                        </a:solidFill>
                        <a:effectLst/>
                        <a:latin typeface="Calibri"/>
                        <a:ea typeface="Calibri"/>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1100" b="0" dirty="0" smtClean="0">
                          <a:solidFill>
                            <a:schemeClr val="tx1"/>
                          </a:solidFill>
                          <a:effectLst/>
                          <a:latin typeface="Calibri"/>
                          <a:ea typeface="Calibri"/>
                          <a:cs typeface="Times New Roman"/>
                        </a:rPr>
                        <a:t>$175.54</a:t>
                      </a:r>
                      <a:endParaRPr lang="en-US" sz="1100" b="0" dirty="0">
                        <a:solidFill>
                          <a:schemeClr val="tx1"/>
                        </a:solidFill>
                        <a:effectLst/>
                        <a:latin typeface="Calibri"/>
                        <a:ea typeface="Calibri"/>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1100" b="0" dirty="0" smtClean="0">
                          <a:solidFill>
                            <a:srgbClr val="FF0000"/>
                          </a:solidFill>
                          <a:effectLst/>
                          <a:latin typeface="Calibri"/>
                          <a:ea typeface="Calibri"/>
                          <a:cs typeface="Times New Roman"/>
                        </a:rPr>
                        <a:t>$318.04</a:t>
                      </a:r>
                      <a:endParaRPr lang="en-US" sz="1100" b="0" dirty="0">
                        <a:solidFill>
                          <a:srgbClr val="FF0000"/>
                        </a:solidFill>
                        <a:effectLst/>
                        <a:latin typeface="Calibri"/>
                        <a:ea typeface="Calibri"/>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1100" b="0" dirty="0" smtClean="0">
                          <a:solidFill>
                            <a:schemeClr val="tx1"/>
                          </a:solidFill>
                          <a:effectLst/>
                          <a:latin typeface="Calibri"/>
                          <a:ea typeface="Calibri"/>
                          <a:cs typeface="Times New Roman"/>
                        </a:rPr>
                        <a:t>$245.41</a:t>
                      </a:r>
                      <a:endParaRPr lang="en-US" sz="1100" b="0" dirty="0">
                        <a:solidFill>
                          <a:schemeClr val="tx1"/>
                        </a:solidFill>
                        <a:effectLst/>
                        <a:latin typeface="Calibri"/>
                        <a:ea typeface="Calibri"/>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1100" dirty="0" smtClean="0">
                          <a:solidFill>
                            <a:schemeClr val="tx1"/>
                          </a:solidFill>
                          <a:effectLst/>
                          <a:latin typeface="Calibri"/>
                          <a:ea typeface="Calibri"/>
                          <a:cs typeface="Times New Roman"/>
                        </a:rPr>
                        <a:t>$172.06</a:t>
                      </a:r>
                      <a:endParaRPr lang="en-US" sz="1100" dirty="0">
                        <a:solidFill>
                          <a:schemeClr val="tx1"/>
                        </a:solidFill>
                        <a:effectLst/>
                        <a:latin typeface="Calibri"/>
                        <a:ea typeface="Calibri"/>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1100" b="0" dirty="0" smtClean="0">
                          <a:effectLst/>
                          <a:latin typeface="Calibri"/>
                          <a:ea typeface="Calibri"/>
                          <a:cs typeface="Times New Roman"/>
                        </a:rPr>
                        <a:t>$155.72</a:t>
                      </a:r>
                      <a:endParaRPr lang="en-US" sz="1100" b="0" dirty="0">
                        <a:effectLst/>
                        <a:latin typeface="Calibri"/>
                        <a:ea typeface="Calibri"/>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11"/>
                  </a:ext>
                </a:extLst>
              </a:tr>
              <a:tr h="295854">
                <a:tc>
                  <a:txBody>
                    <a:bodyPr/>
                    <a:lstStyle/>
                    <a:p>
                      <a:pPr marL="0" marR="0" indent="0" algn="r" defTabSz="914400" rtl="0" eaLnBrk="1" fontAlgn="auto" latinLnBrk="0" hangingPunct="1">
                        <a:lnSpc>
                          <a:spcPct val="115000"/>
                        </a:lnSpc>
                        <a:spcBef>
                          <a:spcPts val="0"/>
                        </a:spcBef>
                        <a:spcAft>
                          <a:spcPts val="0"/>
                        </a:spcAft>
                        <a:buClrTx/>
                        <a:buSzTx/>
                        <a:buFontTx/>
                        <a:buNone/>
                        <a:tabLst/>
                        <a:defRPr/>
                      </a:pPr>
                      <a:r>
                        <a:rPr lang="en-US" sz="1100" i="1" dirty="0" smtClean="0">
                          <a:effectLst/>
                          <a:latin typeface="+mn-lt"/>
                          <a:ea typeface="Calibri"/>
                          <a:cs typeface="Times New Roman"/>
                        </a:rPr>
                        <a:t>Fed Pay</a:t>
                      </a:r>
                      <a:endParaRPr lang="en-US" sz="1100" i="1" dirty="0">
                        <a:effectLst/>
                        <a:latin typeface="Calibri"/>
                        <a:ea typeface="Calibri"/>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100" i="1" dirty="0" smtClean="0">
                          <a:solidFill>
                            <a:srgbClr val="FF0000"/>
                          </a:solidFill>
                          <a:effectLst/>
                          <a:latin typeface="Calibri"/>
                          <a:ea typeface="Calibri"/>
                          <a:cs typeface="Times New Roman"/>
                        </a:rPr>
                        <a:t>$31.73</a:t>
                      </a:r>
                      <a:endParaRPr lang="en-US" sz="1100" i="1" dirty="0">
                        <a:solidFill>
                          <a:srgbClr val="FF0000"/>
                        </a:solidFill>
                        <a:effectLst/>
                        <a:latin typeface="Calibri"/>
                        <a:ea typeface="Calibri"/>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100" i="1" dirty="0" smtClean="0">
                          <a:solidFill>
                            <a:schemeClr val="tx1"/>
                          </a:solidFill>
                          <a:effectLst/>
                          <a:latin typeface="Calibri"/>
                          <a:ea typeface="Calibri"/>
                          <a:cs typeface="Times New Roman"/>
                        </a:rPr>
                        <a:t>$19.86</a:t>
                      </a:r>
                      <a:endParaRPr lang="en-US" sz="1100" i="1" dirty="0">
                        <a:solidFill>
                          <a:schemeClr val="tx1"/>
                        </a:solidFill>
                        <a:effectLst/>
                        <a:latin typeface="Calibri"/>
                        <a:ea typeface="Calibri"/>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100" i="1" dirty="0" smtClean="0">
                          <a:solidFill>
                            <a:srgbClr val="FF0000"/>
                          </a:solidFill>
                          <a:effectLst/>
                          <a:latin typeface="Calibri"/>
                          <a:ea typeface="Calibri"/>
                          <a:cs typeface="Times New Roman"/>
                        </a:rPr>
                        <a:t>$0.00</a:t>
                      </a:r>
                      <a:endParaRPr lang="en-US" sz="1100" i="1" dirty="0">
                        <a:solidFill>
                          <a:srgbClr val="FF0000"/>
                        </a:solidFill>
                        <a:effectLst/>
                        <a:latin typeface="Calibri"/>
                        <a:ea typeface="Calibri"/>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100" i="1" dirty="0" smtClean="0">
                          <a:solidFill>
                            <a:schemeClr val="tx1"/>
                          </a:solidFill>
                          <a:effectLst/>
                          <a:latin typeface="Calibri"/>
                          <a:ea typeface="Calibri"/>
                          <a:cs typeface="Times New Roman"/>
                        </a:rPr>
                        <a:t>$12.72</a:t>
                      </a:r>
                      <a:endParaRPr lang="en-US" sz="1100" i="1" dirty="0">
                        <a:solidFill>
                          <a:schemeClr val="tx1"/>
                        </a:solidFill>
                        <a:effectLst/>
                        <a:latin typeface="Calibri"/>
                        <a:ea typeface="Calibri"/>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100" i="1" dirty="0" smtClean="0">
                          <a:solidFill>
                            <a:schemeClr val="tx1"/>
                          </a:solidFill>
                          <a:effectLst/>
                          <a:latin typeface="Calibri"/>
                          <a:ea typeface="Calibri"/>
                          <a:cs typeface="Times New Roman"/>
                        </a:rPr>
                        <a:t>$16.47</a:t>
                      </a:r>
                      <a:endParaRPr lang="en-US" sz="1100" i="1" dirty="0">
                        <a:solidFill>
                          <a:schemeClr val="tx1"/>
                        </a:solidFill>
                        <a:effectLst/>
                        <a:latin typeface="Calibri"/>
                        <a:ea typeface="Calibri"/>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100" i="1" dirty="0" smtClean="0">
                          <a:solidFill>
                            <a:schemeClr val="tx1"/>
                          </a:solidFill>
                          <a:effectLst/>
                          <a:latin typeface="Calibri"/>
                          <a:ea typeface="Calibri"/>
                          <a:cs typeface="Times New Roman"/>
                        </a:rPr>
                        <a:t>$15.82</a:t>
                      </a:r>
                      <a:endParaRPr lang="en-US" sz="1100" i="1" dirty="0">
                        <a:solidFill>
                          <a:schemeClr val="tx1"/>
                        </a:solidFill>
                        <a:effectLst/>
                        <a:latin typeface="Calibri"/>
                        <a:ea typeface="Calibri"/>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100" i="1" dirty="0" smtClean="0">
                          <a:solidFill>
                            <a:schemeClr val="tx1"/>
                          </a:solidFill>
                          <a:effectLst/>
                          <a:latin typeface="Calibri"/>
                          <a:ea typeface="Calibri"/>
                          <a:cs typeface="Times New Roman"/>
                        </a:rPr>
                        <a:t>$9.39</a:t>
                      </a:r>
                      <a:endParaRPr lang="en-US" sz="1100" i="1" dirty="0">
                        <a:solidFill>
                          <a:schemeClr val="tx1"/>
                        </a:solidFill>
                        <a:effectLst/>
                        <a:latin typeface="Calibri"/>
                        <a:ea typeface="Calibri"/>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100" b="0" i="1" dirty="0" smtClean="0">
                          <a:effectLst/>
                          <a:latin typeface="Calibri"/>
                          <a:ea typeface="Calibri"/>
                          <a:cs typeface="Times New Roman"/>
                        </a:rPr>
                        <a:t>$14.85</a:t>
                      </a:r>
                      <a:endParaRPr lang="en-US" sz="1100" b="0" i="1" dirty="0">
                        <a:effectLst/>
                        <a:latin typeface="Calibri"/>
                        <a:ea typeface="Calibri"/>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12"/>
                  </a:ext>
                </a:extLst>
              </a:tr>
              <a:tr h="322094">
                <a:tc>
                  <a:txBody>
                    <a:bodyPr/>
                    <a:lstStyle/>
                    <a:p>
                      <a:pPr marL="0" marR="0">
                        <a:lnSpc>
                          <a:spcPct val="115000"/>
                        </a:lnSpc>
                        <a:spcBef>
                          <a:spcPts val="0"/>
                        </a:spcBef>
                        <a:spcAft>
                          <a:spcPts val="0"/>
                        </a:spcAft>
                      </a:pPr>
                      <a:endParaRPr lang="en-US" sz="1100" dirty="0">
                        <a:effectLst/>
                        <a:latin typeface="Calibri"/>
                        <a:ea typeface="Calibri"/>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endParaRPr lang="en-US" sz="1100" dirty="0">
                        <a:solidFill>
                          <a:schemeClr val="tx1"/>
                        </a:solidFill>
                        <a:effectLst/>
                        <a:latin typeface="Calibri"/>
                        <a:ea typeface="Calibri"/>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endParaRPr lang="en-US" sz="1100" dirty="0">
                        <a:solidFill>
                          <a:schemeClr val="tx1"/>
                        </a:solidFill>
                        <a:effectLst/>
                        <a:latin typeface="Calibri"/>
                        <a:ea typeface="Calibri"/>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endParaRPr lang="en-US" sz="1100" dirty="0">
                        <a:solidFill>
                          <a:schemeClr val="tx1"/>
                        </a:solidFill>
                        <a:effectLst/>
                        <a:latin typeface="Calibri"/>
                        <a:ea typeface="Calibri"/>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endParaRPr lang="en-US" sz="1100" dirty="0">
                        <a:solidFill>
                          <a:schemeClr val="tx1"/>
                        </a:solidFill>
                        <a:effectLst/>
                        <a:latin typeface="Calibri"/>
                        <a:ea typeface="Calibri"/>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endParaRPr lang="en-US" sz="1100" dirty="0">
                        <a:solidFill>
                          <a:schemeClr val="tx1"/>
                        </a:solidFill>
                        <a:effectLst/>
                        <a:latin typeface="Calibri"/>
                        <a:ea typeface="Calibri"/>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endParaRPr lang="en-US" sz="1100" dirty="0">
                        <a:solidFill>
                          <a:schemeClr val="tx1"/>
                        </a:solidFill>
                        <a:effectLst/>
                        <a:latin typeface="Calibri"/>
                        <a:ea typeface="Calibri"/>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100" b="1" dirty="0" smtClean="0">
                          <a:solidFill>
                            <a:schemeClr val="tx1"/>
                          </a:solidFill>
                          <a:effectLst/>
                          <a:latin typeface="Calibri"/>
                          <a:ea typeface="Calibri"/>
                          <a:cs typeface="Times New Roman"/>
                        </a:rPr>
                        <a:t>Total</a:t>
                      </a:r>
                      <a:endParaRPr lang="en-US" sz="1100" b="1" dirty="0">
                        <a:solidFill>
                          <a:schemeClr val="tx1"/>
                        </a:solidFill>
                        <a:effectLst/>
                        <a:latin typeface="Calibri"/>
                        <a:ea typeface="Calibri"/>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100" b="1" dirty="0" smtClean="0">
                          <a:effectLst/>
                          <a:latin typeface="Calibri"/>
                          <a:ea typeface="Calibri"/>
                          <a:cs typeface="Times New Roman"/>
                        </a:rPr>
                        <a:t>$170.57</a:t>
                      </a:r>
                      <a:endParaRPr lang="en-US" sz="1100" b="1" dirty="0">
                        <a:effectLst/>
                        <a:latin typeface="Calibri"/>
                        <a:ea typeface="Calibri"/>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13"/>
                  </a:ext>
                </a:extLst>
              </a:tr>
              <a:tr h="322094">
                <a:tc>
                  <a:txBody>
                    <a:bodyPr/>
                    <a:lstStyle/>
                    <a:p>
                      <a:pPr marL="0" marR="0">
                        <a:lnSpc>
                          <a:spcPct val="115000"/>
                        </a:lnSpc>
                        <a:spcBef>
                          <a:spcPts val="0"/>
                        </a:spcBef>
                        <a:spcAft>
                          <a:spcPts val="0"/>
                        </a:spcAft>
                      </a:pPr>
                      <a:r>
                        <a:rPr lang="en-US" sz="1400" b="1" dirty="0" smtClean="0">
                          <a:effectLst/>
                          <a:latin typeface="Calibri"/>
                          <a:ea typeface="Calibri"/>
                          <a:cs typeface="Times New Roman"/>
                        </a:rPr>
                        <a:t>Wheat</a:t>
                      </a:r>
                      <a:endParaRPr lang="en-US" sz="1400" b="1" dirty="0">
                        <a:effectLst/>
                        <a:latin typeface="Calibri"/>
                        <a:ea typeface="Calibri"/>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100" dirty="0" smtClean="0">
                          <a:solidFill>
                            <a:srgbClr val="FF0000"/>
                          </a:solidFill>
                          <a:effectLst/>
                          <a:latin typeface="Calibri"/>
                          <a:ea typeface="Calibri"/>
                          <a:cs typeface="Times New Roman"/>
                        </a:rPr>
                        <a:t>$7.03</a:t>
                      </a:r>
                      <a:endParaRPr lang="en-US" sz="1100" dirty="0">
                        <a:solidFill>
                          <a:srgbClr val="FF0000"/>
                        </a:solidFill>
                        <a:effectLst/>
                        <a:latin typeface="Calibri"/>
                        <a:ea typeface="Calibri"/>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1100" dirty="0" smtClean="0">
                          <a:solidFill>
                            <a:schemeClr val="tx1"/>
                          </a:solidFill>
                          <a:effectLst/>
                          <a:latin typeface="Calibri"/>
                          <a:ea typeface="Calibri"/>
                          <a:cs typeface="Times New Roman"/>
                        </a:rPr>
                        <a:t>$42.94</a:t>
                      </a:r>
                      <a:endParaRPr lang="en-US" sz="1100" dirty="0">
                        <a:solidFill>
                          <a:schemeClr val="tx1"/>
                        </a:solidFill>
                        <a:effectLst/>
                        <a:latin typeface="Calibri"/>
                        <a:ea typeface="Calibri"/>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1100" dirty="0" smtClean="0">
                          <a:solidFill>
                            <a:schemeClr val="tx1"/>
                          </a:solidFill>
                          <a:effectLst/>
                          <a:latin typeface="Calibri"/>
                          <a:ea typeface="Calibri"/>
                          <a:cs typeface="Times New Roman"/>
                        </a:rPr>
                        <a:t>$21.85</a:t>
                      </a:r>
                      <a:endParaRPr lang="en-US" sz="1100" dirty="0">
                        <a:solidFill>
                          <a:schemeClr val="tx1"/>
                        </a:solidFill>
                        <a:effectLst/>
                        <a:latin typeface="Calibri"/>
                        <a:ea typeface="Calibri"/>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1100" dirty="0" smtClean="0">
                          <a:solidFill>
                            <a:schemeClr val="tx1"/>
                          </a:solidFill>
                          <a:effectLst/>
                          <a:latin typeface="Calibri"/>
                          <a:ea typeface="Calibri"/>
                          <a:cs typeface="Times New Roman"/>
                        </a:rPr>
                        <a:t>$75.90</a:t>
                      </a:r>
                      <a:endParaRPr lang="en-US" sz="1100" dirty="0">
                        <a:solidFill>
                          <a:schemeClr val="tx1"/>
                        </a:solidFill>
                        <a:effectLst/>
                        <a:latin typeface="Calibri"/>
                        <a:ea typeface="Calibri"/>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1100" dirty="0" smtClean="0">
                          <a:solidFill>
                            <a:schemeClr val="tx1"/>
                          </a:solidFill>
                          <a:effectLst/>
                          <a:latin typeface="Calibri"/>
                          <a:ea typeface="Calibri"/>
                          <a:cs typeface="Times New Roman"/>
                        </a:rPr>
                        <a:t>$162.62</a:t>
                      </a:r>
                      <a:endParaRPr lang="en-US" sz="1100" dirty="0">
                        <a:solidFill>
                          <a:schemeClr val="tx1"/>
                        </a:solidFill>
                        <a:effectLst/>
                        <a:latin typeface="Calibri"/>
                        <a:ea typeface="Calibri"/>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1100" dirty="0" smtClean="0">
                          <a:solidFill>
                            <a:srgbClr val="FF0000"/>
                          </a:solidFill>
                          <a:effectLst/>
                          <a:latin typeface="Calibri"/>
                          <a:ea typeface="Calibri"/>
                          <a:cs typeface="Times New Roman"/>
                        </a:rPr>
                        <a:t>$173.70</a:t>
                      </a:r>
                      <a:endParaRPr lang="en-US" sz="1100" dirty="0">
                        <a:solidFill>
                          <a:srgbClr val="FF0000"/>
                        </a:solidFill>
                        <a:effectLst/>
                        <a:latin typeface="Calibri"/>
                        <a:ea typeface="Calibri"/>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1100" dirty="0" smtClean="0">
                          <a:solidFill>
                            <a:schemeClr val="tx1"/>
                          </a:solidFill>
                          <a:effectLst/>
                          <a:latin typeface="Calibri"/>
                          <a:ea typeface="Calibri"/>
                          <a:cs typeface="Times New Roman"/>
                        </a:rPr>
                        <a:t>$68.06</a:t>
                      </a:r>
                      <a:endParaRPr lang="en-US" sz="1100" dirty="0">
                        <a:solidFill>
                          <a:schemeClr val="tx1"/>
                        </a:solidFill>
                        <a:effectLst/>
                        <a:latin typeface="Calibri"/>
                        <a:ea typeface="Calibri"/>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1100" b="0" dirty="0" smtClean="0">
                          <a:effectLst/>
                          <a:latin typeface="Calibri"/>
                          <a:ea typeface="Calibri"/>
                          <a:cs typeface="Times New Roman"/>
                        </a:rPr>
                        <a:t>$74.27</a:t>
                      </a:r>
                      <a:endParaRPr lang="en-US" sz="1100" b="0" dirty="0">
                        <a:effectLst/>
                        <a:latin typeface="Calibri"/>
                        <a:ea typeface="Calibri"/>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14"/>
                  </a:ext>
                </a:extLst>
              </a:tr>
              <a:tr h="322094">
                <a:tc>
                  <a:txBody>
                    <a:bodyPr/>
                    <a:lstStyle/>
                    <a:p>
                      <a:pPr marL="0" marR="0" lvl="0" algn="r">
                        <a:lnSpc>
                          <a:spcPct val="115000"/>
                        </a:lnSpc>
                        <a:spcBef>
                          <a:spcPts val="0"/>
                        </a:spcBef>
                        <a:spcAft>
                          <a:spcPts val="0"/>
                        </a:spcAft>
                      </a:pPr>
                      <a:r>
                        <a:rPr lang="en-US" sz="1100" b="0" i="1" dirty="0" smtClean="0">
                          <a:effectLst/>
                          <a:latin typeface="Calibri"/>
                          <a:ea typeface="Calibri"/>
                          <a:cs typeface="Times New Roman"/>
                        </a:rPr>
                        <a:t>  Fed Pay</a:t>
                      </a:r>
                      <a:endParaRPr lang="en-US" sz="1100" b="0" i="1" dirty="0">
                        <a:effectLst/>
                        <a:latin typeface="Calibri"/>
                        <a:ea typeface="Calibri"/>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100" i="1" dirty="0" smtClean="0">
                          <a:solidFill>
                            <a:schemeClr val="tx1"/>
                          </a:solidFill>
                          <a:effectLst/>
                          <a:latin typeface="Calibri"/>
                          <a:ea typeface="Calibri"/>
                          <a:cs typeface="Times New Roman"/>
                        </a:rPr>
                        <a:t>$19.87</a:t>
                      </a:r>
                      <a:endParaRPr lang="en-US" sz="1100" i="1" dirty="0">
                        <a:solidFill>
                          <a:schemeClr val="tx1"/>
                        </a:solidFill>
                        <a:effectLst/>
                        <a:latin typeface="Calibri"/>
                        <a:ea typeface="Calibri"/>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100" i="1" dirty="0" smtClean="0">
                          <a:solidFill>
                            <a:schemeClr val="tx1"/>
                          </a:solidFill>
                          <a:effectLst/>
                          <a:latin typeface="Calibri"/>
                          <a:ea typeface="Calibri"/>
                          <a:cs typeface="Times New Roman"/>
                        </a:rPr>
                        <a:t>$19.86</a:t>
                      </a:r>
                      <a:endParaRPr lang="en-US" sz="1100" i="1" dirty="0">
                        <a:solidFill>
                          <a:schemeClr val="tx1"/>
                        </a:solidFill>
                        <a:effectLst/>
                        <a:latin typeface="Calibri"/>
                        <a:ea typeface="Calibri"/>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100" i="1" dirty="0" smtClean="0">
                          <a:solidFill>
                            <a:srgbClr val="FF0000"/>
                          </a:solidFill>
                          <a:effectLst/>
                          <a:latin typeface="Calibri"/>
                          <a:ea typeface="Calibri"/>
                          <a:cs typeface="Times New Roman"/>
                        </a:rPr>
                        <a:t>$0.00</a:t>
                      </a:r>
                      <a:endParaRPr lang="en-US" sz="1100" i="1" dirty="0">
                        <a:solidFill>
                          <a:srgbClr val="FF0000"/>
                        </a:solidFill>
                        <a:effectLst/>
                        <a:latin typeface="Calibri"/>
                        <a:ea typeface="Calibri"/>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100" i="1" dirty="0" smtClean="0">
                          <a:solidFill>
                            <a:schemeClr val="tx1"/>
                          </a:solidFill>
                          <a:effectLst/>
                          <a:latin typeface="Calibri"/>
                          <a:ea typeface="Calibri"/>
                          <a:cs typeface="Times New Roman"/>
                        </a:rPr>
                        <a:t>$19.39</a:t>
                      </a:r>
                      <a:endParaRPr lang="en-US" sz="1100" i="1" dirty="0">
                        <a:solidFill>
                          <a:schemeClr val="tx1"/>
                        </a:solidFill>
                        <a:effectLst/>
                        <a:latin typeface="Calibri"/>
                        <a:ea typeface="Calibri"/>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100" i="1" dirty="0" smtClean="0">
                          <a:solidFill>
                            <a:srgbClr val="FF0000"/>
                          </a:solidFill>
                          <a:effectLst/>
                          <a:latin typeface="Calibri"/>
                          <a:ea typeface="Calibri"/>
                          <a:cs typeface="Times New Roman"/>
                        </a:rPr>
                        <a:t>$25.72</a:t>
                      </a:r>
                      <a:endParaRPr lang="en-US" sz="1100" i="1" dirty="0">
                        <a:solidFill>
                          <a:srgbClr val="FF0000"/>
                        </a:solidFill>
                        <a:effectLst/>
                        <a:latin typeface="Calibri"/>
                        <a:ea typeface="Calibri"/>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100" i="1" dirty="0" smtClean="0">
                          <a:solidFill>
                            <a:schemeClr val="tx1"/>
                          </a:solidFill>
                          <a:effectLst/>
                          <a:latin typeface="Calibri"/>
                          <a:ea typeface="Calibri"/>
                          <a:cs typeface="Times New Roman"/>
                        </a:rPr>
                        <a:t>$25.57</a:t>
                      </a:r>
                      <a:endParaRPr lang="en-US" sz="1100" i="1" dirty="0">
                        <a:solidFill>
                          <a:schemeClr val="tx1"/>
                        </a:solidFill>
                        <a:effectLst/>
                        <a:latin typeface="Calibri"/>
                        <a:ea typeface="Calibri"/>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100" i="1" dirty="0" smtClean="0">
                          <a:solidFill>
                            <a:schemeClr val="tx1"/>
                          </a:solidFill>
                          <a:effectLst/>
                          <a:latin typeface="Calibri"/>
                          <a:ea typeface="Calibri"/>
                          <a:cs typeface="Times New Roman"/>
                        </a:rPr>
                        <a:t>$14.94</a:t>
                      </a:r>
                      <a:endParaRPr lang="en-US" sz="1100" i="1" dirty="0">
                        <a:solidFill>
                          <a:schemeClr val="tx1"/>
                        </a:solidFill>
                        <a:effectLst/>
                        <a:latin typeface="Calibri"/>
                        <a:ea typeface="Calibri"/>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100" b="0" i="1" dirty="0" smtClean="0">
                          <a:effectLst/>
                          <a:latin typeface="Calibri"/>
                          <a:ea typeface="Calibri"/>
                          <a:cs typeface="Times New Roman"/>
                        </a:rPr>
                        <a:t>$19.93</a:t>
                      </a:r>
                      <a:endParaRPr lang="en-US" sz="1100" b="0" i="1" dirty="0">
                        <a:effectLst/>
                        <a:latin typeface="Calibri"/>
                        <a:ea typeface="Calibri"/>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368119093"/>
                  </a:ext>
                </a:extLst>
              </a:tr>
              <a:tr h="322094">
                <a:tc>
                  <a:txBody>
                    <a:bodyPr/>
                    <a:lstStyle/>
                    <a:p>
                      <a:pPr marL="0" marR="0" lvl="0">
                        <a:lnSpc>
                          <a:spcPct val="115000"/>
                        </a:lnSpc>
                        <a:spcBef>
                          <a:spcPts val="0"/>
                        </a:spcBef>
                        <a:spcAft>
                          <a:spcPts val="0"/>
                        </a:spcAft>
                      </a:pPr>
                      <a:endParaRPr lang="en-US" sz="1100" b="0" dirty="0">
                        <a:effectLst/>
                        <a:latin typeface="Calibri"/>
                        <a:ea typeface="Calibri"/>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endParaRPr lang="en-US" sz="1100" dirty="0">
                        <a:solidFill>
                          <a:schemeClr val="tx1"/>
                        </a:solidFill>
                        <a:effectLst/>
                        <a:latin typeface="Calibri"/>
                        <a:ea typeface="Calibri"/>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endParaRPr lang="en-US" sz="1100" dirty="0">
                        <a:solidFill>
                          <a:schemeClr val="tx1"/>
                        </a:solidFill>
                        <a:effectLst/>
                        <a:latin typeface="Calibri"/>
                        <a:ea typeface="Calibri"/>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endParaRPr lang="en-US" sz="1100" dirty="0">
                        <a:solidFill>
                          <a:schemeClr val="tx1"/>
                        </a:solidFill>
                        <a:effectLst/>
                        <a:latin typeface="Calibri"/>
                        <a:ea typeface="Calibri"/>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endParaRPr lang="en-US" sz="1100" dirty="0">
                        <a:solidFill>
                          <a:schemeClr val="tx1"/>
                        </a:solidFill>
                        <a:effectLst/>
                        <a:latin typeface="Calibri"/>
                        <a:ea typeface="Calibri"/>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endParaRPr lang="en-US" sz="1100" dirty="0">
                        <a:solidFill>
                          <a:schemeClr val="tx1"/>
                        </a:solidFill>
                        <a:effectLst/>
                        <a:latin typeface="Calibri"/>
                        <a:ea typeface="Calibri"/>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endParaRPr lang="en-US" sz="1100" dirty="0">
                        <a:solidFill>
                          <a:schemeClr val="tx1"/>
                        </a:solidFill>
                        <a:effectLst/>
                        <a:latin typeface="Calibri"/>
                        <a:ea typeface="Calibri"/>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100" dirty="0" smtClean="0">
                          <a:solidFill>
                            <a:schemeClr val="tx1"/>
                          </a:solidFill>
                          <a:effectLst/>
                          <a:latin typeface="Calibri"/>
                          <a:ea typeface="Calibri"/>
                          <a:cs typeface="Times New Roman"/>
                        </a:rPr>
                        <a:t>Total</a:t>
                      </a:r>
                      <a:endParaRPr lang="en-US" sz="1100" dirty="0">
                        <a:solidFill>
                          <a:schemeClr val="tx1"/>
                        </a:solidFill>
                        <a:effectLst/>
                        <a:latin typeface="Calibri"/>
                        <a:ea typeface="Calibri"/>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100" b="1" dirty="0" smtClean="0">
                          <a:effectLst/>
                          <a:latin typeface="Calibri"/>
                          <a:ea typeface="Calibri"/>
                          <a:cs typeface="Times New Roman"/>
                        </a:rPr>
                        <a:t>$94.20</a:t>
                      </a:r>
                      <a:endParaRPr lang="en-US" sz="1100" b="1" dirty="0">
                        <a:effectLst/>
                        <a:latin typeface="Calibri"/>
                        <a:ea typeface="Calibri"/>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640322019"/>
                  </a:ext>
                </a:extLst>
              </a:tr>
              <a:tr h="322094">
                <a:tc gridSpan="8">
                  <a:txBody>
                    <a:bodyPr/>
                    <a:lstStyle/>
                    <a:p>
                      <a:pPr marL="0" marR="0" algn="r">
                        <a:lnSpc>
                          <a:spcPct val="115000"/>
                        </a:lnSpc>
                        <a:spcBef>
                          <a:spcPts val="0"/>
                        </a:spcBef>
                        <a:spcAft>
                          <a:spcPts val="0"/>
                        </a:spcAft>
                      </a:pPr>
                      <a:r>
                        <a:rPr lang="en-US" sz="1400" b="1" dirty="0" smtClean="0">
                          <a:solidFill>
                            <a:schemeClr val="tx1"/>
                          </a:solidFill>
                          <a:effectLst/>
                          <a:latin typeface="Calibri"/>
                          <a:ea typeface="Calibri"/>
                          <a:cs typeface="Times New Roman"/>
                        </a:rPr>
                        <a:t>Final Net Return (Weighted AVG)</a:t>
                      </a:r>
                      <a:endParaRPr lang="en-US" sz="1400" b="1" dirty="0">
                        <a:solidFill>
                          <a:schemeClr val="tx1"/>
                        </a:solidFill>
                        <a:effectLst/>
                        <a:latin typeface="Calibri"/>
                        <a:ea typeface="Calibri"/>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pPr marL="0" marR="0" algn="ctr">
                        <a:lnSpc>
                          <a:spcPct val="115000"/>
                        </a:lnSpc>
                        <a:spcBef>
                          <a:spcPts val="0"/>
                        </a:spcBef>
                        <a:spcAft>
                          <a:spcPts val="0"/>
                        </a:spcAft>
                      </a:pPr>
                      <a:endParaRPr lang="en-US" sz="1100" dirty="0">
                        <a:solidFill>
                          <a:schemeClr val="tx1"/>
                        </a:solidFill>
                        <a:effectLst/>
                        <a:latin typeface="Calibri"/>
                        <a:ea typeface="Calibri"/>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pPr marL="0" marR="0" algn="ctr">
                        <a:lnSpc>
                          <a:spcPct val="115000"/>
                        </a:lnSpc>
                        <a:spcBef>
                          <a:spcPts val="0"/>
                        </a:spcBef>
                        <a:spcAft>
                          <a:spcPts val="0"/>
                        </a:spcAft>
                      </a:pPr>
                      <a:endParaRPr lang="en-US" sz="1100" dirty="0">
                        <a:solidFill>
                          <a:schemeClr val="tx1"/>
                        </a:solidFill>
                        <a:effectLst/>
                        <a:latin typeface="Calibri"/>
                        <a:ea typeface="Calibri"/>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pPr marL="0" marR="0" algn="ctr">
                        <a:lnSpc>
                          <a:spcPct val="115000"/>
                        </a:lnSpc>
                        <a:spcBef>
                          <a:spcPts val="0"/>
                        </a:spcBef>
                        <a:spcAft>
                          <a:spcPts val="0"/>
                        </a:spcAft>
                      </a:pPr>
                      <a:endParaRPr lang="en-US" sz="1100" dirty="0">
                        <a:solidFill>
                          <a:schemeClr val="tx1"/>
                        </a:solidFill>
                        <a:effectLst/>
                        <a:latin typeface="Calibri"/>
                        <a:ea typeface="Calibri"/>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pPr marL="0" marR="0" algn="ctr">
                        <a:lnSpc>
                          <a:spcPct val="115000"/>
                        </a:lnSpc>
                        <a:spcBef>
                          <a:spcPts val="0"/>
                        </a:spcBef>
                        <a:spcAft>
                          <a:spcPts val="0"/>
                        </a:spcAft>
                      </a:pPr>
                      <a:endParaRPr lang="en-US" sz="1100" dirty="0">
                        <a:solidFill>
                          <a:schemeClr val="tx1"/>
                        </a:solidFill>
                        <a:effectLst/>
                        <a:latin typeface="Calibri"/>
                        <a:ea typeface="Calibri"/>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pPr marL="0" marR="0" algn="ctr">
                        <a:lnSpc>
                          <a:spcPct val="115000"/>
                        </a:lnSpc>
                        <a:spcBef>
                          <a:spcPts val="0"/>
                        </a:spcBef>
                        <a:spcAft>
                          <a:spcPts val="0"/>
                        </a:spcAft>
                      </a:pPr>
                      <a:endParaRPr lang="en-US" sz="1100" dirty="0">
                        <a:solidFill>
                          <a:schemeClr val="tx1"/>
                        </a:solidFill>
                        <a:effectLst/>
                        <a:latin typeface="Calibri"/>
                        <a:ea typeface="Calibri"/>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pPr marL="0" marR="0" algn="ctr">
                        <a:lnSpc>
                          <a:spcPct val="115000"/>
                        </a:lnSpc>
                        <a:spcBef>
                          <a:spcPts val="0"/>
                        </a:spcBef>
                        <a:spcAft>
                          <a:spcPts val="0"/>
                        </a:spcAft>
                      </a:pPr>
                      <a:endParaRPr lang="en-US" sz="1100" dirty="0">
                        <a:solidFill>
                          <a:schemeClr val="tx1"/>
                        </a:solidFill>
                        <a:effectLst/>
                        <a:latin typeface="Calibri"/>
                        <a:ea typeface="Calibri"/>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pPr marL="0" marR="0" algn="ctr">
                        <a:lnSpc>
                          <a:spcPct val="115000"/>
                        </a:lnSpc>
                        <a:spcBef>
                          <a:spcPts val="0"/>
                        </a:spcBef>
                        <a:spcAft>
                          <a:spcPts val="0"/>
                        </a:spcAft>
                      </a:pPr>
                      <a:endParaRPr lang="en-US" sz="1100" dirty="0">
                        <a:solidFill>
                          <a:schemeClr val="tx1"/>
                        </a:solidFill>
                        <a:effectLst/>
                        <a:latin typeface="Calibri"/>
                        <a:ea typeface="Calibri"/>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200" b="1" dirty="0" smtClean="0">
                          <a:effectLst/>
                          <a:latin typeface="Calibri"/>
                          <a:ea typeface="Calibri"/>
                          <a:cs typeface="Times New Roman"/>
                        </a:rPr>
                        <a:t>$163.32</a:t>
                      </a:r>
                      <a:endParaRPr lang="en-US" sz="1200" b="1" dirty="0">
                        <a:effectLst/>
                        <a:latin typeface="Calibri"/>
                        <a:ea typeface="Calibri"/>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15"/>
                  </a:ext>
                </a:extLst>
              </a:tr>
            </a:tbl>
          </a:graphicData>
        </a:graphic>
      </p:graphicFrame>
      <p:grpSp>
        <p:nvGrpSpPr>
          <p:cNvPr id="22" name="Group 21"/>
          <p:cNvGrpSpPr/>
          <p:nvPr/>
        </p:nvGrpSpPr>
        <p:grpSpPr>
          <a:xfrm>
            <a:off x="557" y="342900"/>
            <a:ext cx="2361643" cy="6317200"/>
            <a:chOff x="118442" y="269559"/>
            <a:chExt cx="2362200" cy="6317200"/>
          </a:xfrm>
        </p:grpSpPr>
        <p:sp>
          <p:nvSpPr>
            <p:cNvPr id="23" name="Flowchart: Alternate Process 22"/>
            <p:cNvSpPr/>
            <p:nvPr/>
          </p:nvSpPr>
          <p:spPr>
            <a:xfrm>
              <a:off x="800978" y="4901825"/>
              <a:ext cx="1215635" cy="676671"/>
            </a:xfrm>
            <a:prstGeom prst="flowChartAlternateProcess">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Soil Index</a:t>
              </a:r>
            </a:p>
            <a:p>
              <a:pPr algn="ctr"/>
              <a:r>
                <a:rPr lang="en-US" sz="1200" dirty="0" smtClean="0">
                  <a:solidFill>
                    <a:schemeClr val="tx1"/>
                  </a:solidFill>
                </a:rPr>
                <a:t>Middlesex</a:t>
              </a:r>
            </a:p>
          </p:txBody>
        </p:sp>
        <p:sp>
          <p:nvSpPr>
            <p:cNvPr id="25" name="Flowchart: Alternate Process 24"/>
            <p:cNvSpPr/>
            <p:nvPr/>
          </p:nvSpPr>
          <p:spPr>
            <a:xfrm>
              <a:off x="767125" y="1028700"/>
              <a:ext cx="1215635" cy="641979"/>
            </a:xfrm>
            <a:prstGeom prst="flowChartAlternateProcess">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Ag Census</a:t>
              </a:r>
            </a:p>
            <a:p>
              <a:pPr algn="ctr"/>
              <a:r>
                <a:rPr lang="en-US" sz="1200" dirty="0" smtClean="0">
                  <a:solidFill>
                    <a:schemeClr val="tx1"/>
                  </a:solidFill>
                </a:rPr>
                <a:t>Middlesex</a:t>
              </a:r>
              <a:endParaRPr lang="en-US" sz="1200" dirty="0"/>
            </a:p>
          </p:txBody>
        </p:sp>
        <p:sp>
          <p:nvSpPr>
            <p:cNvPr id="31" name="Flowchart: Alternate Process 30"/>
            <p:cNvSpPr/>
            <p:nvPr/>
          </p:nvSpPr>
          <p:spPr>
            <a:xfrm>
              <a:off x="767126" y="1876212"/>
              <a:ext cx="1215635" cy="756279"/>
            </a:xfrm>
            <a:prstGeom prst="flowChartAlternateProcess">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Composite Farm</a:t>
              </a:r>
            </a:p>
            <a:p>
              <a:pPr algn="ctr"/>
              <a:r>
                <a:rPr lang="en-US" sz="1200" dirty="0" smtClean="0">
                  <a:solidFill>
                    <a:schemeClr val="tx1"/>
                  </a:solidFill>
                </a:rPr>
                <a:t>Middlesex</a:t>
              </a:r>
              <a:endParaRPr lang="en-US" sz="1200" dirty="0"/>
            </a:p>
          </p:txBody>
        </p:sp>
        <p:sp>
          <p:nvSpPr>
            <p:cNvPr id="33" name="Flowchart: Alternate Process 32"/>
            <p:cNvSpPr/>
            <p:nvPr/>
          </p:nvSpPr>
          <p:spPr>
            <a:xfrm>
              <a:off x="753116" y="3893562"/>
              <a:ext cx="1304283" cy="756279"/>
            </a:xfrm>
            <a:prstGeom prst="flowChartAlternateProcess">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Capitalization Rate</a:t>
              </a:r>
            </a:p>
            <a:p>
              <a:pPr algn="ctr"/>
              <a:r>
                <a:rPr lang="en-US" sz="1200" dirty="0" smtClean="0">
                  <a:solidFill>
                    <a:schemeClr val="tx1"/>
                  </a:solidFill>
                </a:rPr>
                <a:t>Middlesex</a:t>
              </a:r>
              <a:endParaRPr lang="en-US" sz="1200" dirty="0"/>
            </a:p>
          </p:txBody>
        </p:sp>
        <p:sp>
          <p:nvSpPr>
            <p:cNvPr id="34" name="Flowchart: Alternate Process 33"/>
            <p:cNvSpPr/>
            <p:nvPr/>
          </p:nvSpPr>
          <p:spPr>
            <a:xfrm>
              <a:off x="800978" y="5830480"/>
              <a:ext cx="1215635" cy="756279"/>
            </a:xfrm>
            <a:prstGeom prst="flowChartAlternateProcess">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Use-value Estimates</a:t>
              </a:r>
            </a:p>
            <a:p>
              <a:pPr algn="ctr"/>
              <a:r>
                <a:rPr lang="en-US" sz="1200" dirty="0" smtClean="0">
                  <a:solidFill>
                    <a:schemeClr val="tx1"/>
                  </a:solidFill>
                </a:rPr>
                <a:t>Middlesex</a:t>
              </a:r>
              <a:endParaRPr lang="en-US" sz="1200" dirty="0"/>
            </a:p>
          </p:txBody>
        </p:sp>
        <p:sp>
          <p:nvSpPr>
            <p:cNvPr id="35" name="Flowchart: Alternate Process 34"/>
            <p:cNvSpPr/>
            <p:nvPr/>
          </p:nvSpPr>
          <p:spPr>
            <a:xfrm>
              <a:off x="118442" y="2901899"/>
              <a:ext cx="1170098" cy="716475"/>
            </a:xfrm>
            <a:prstGeom prst="flowChartAlternateProcess">
              <a:avLst/>
            </a:prstGeom>
            <a:solidFill>
              <a:schemeClr val="bg1">
                <a:lumMod val="85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Crop Budgets</a:t>
              </a:r>
            </a:p>
            <a:p>
              <a:pPr algn="ctr"/>
              <a:r>
                <a:rPr lang="en-US" sz="1200" dirty="0" smtClean="0">
                  <a:solidFill>
                    <a:schemeClr val="tx1"/>
                  </a:solidFill>
                </a:rPr>
                <a:t>Middlesex</a:t>
              </a:r>
            </a:p>
          </p:txBody>
        </p:sp>
        <p:sp>
          <p:nvSpPr>
            <p:cNvPr id="37" name="Flowchart: Alternate Process 36"/>
            <p:cNvSpPr/>
            <p:nvPr/>
          </p:nvSpPr>
          <p:spPr>
            <a:xfrm>
              <a:off x="1288540" y="2905431"/>
              <a:ext cx="1192102" cy="716475"/>
            </a:xfrm>
            <a:prstGeom prst="flowChartAlternateProcess">
              <a:avLst/>
            </a:prstGeom>
            <a:solidFill>
              <a:schemeClr val="bg1">
                <a:lumMod val="85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Federal Payments</a:t>
              </a:r>
            </a:p>
            <a:p>
              <a:pPr algn="ctr"/>
              <a:r>
                <a:rPr lang="en-US" sz="1200" dirty="0" smtClean="0">
                  <a:solidFill>
                    <a:schemeClr val="tx1"/>
                  </a:solidFill>
                </a:rPr>
                <a:t>Middlesex</a:t>
              </a:r>
            </a:p>
          </p:txBody>
        </p:sp>
        <p:cxnSp>
          <p:nvCxnSpPr>
            <p:cNvPr id="39" name="Straight Arrow Connector 38"/>
            <p:cNvCxnSpPr/>
            <p:nvPr/>
          </p:nvCxnSpPr>
          <p:spPr>
            <a:xfrm>
              <a:off x="1374943" y="1676400"/>
              <a:ext cx="1" cy="205533"/>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stCxn id="31" idx="2"/>
              <a:endCxn id="35" idx="0"/>
            </p:cNvCxnSpPr>
            <p:nvPr/>
          </p:nvCxnSpPr>
          <p:spPr>
            <a:xfrm flipH="1">
              <a:off x="703491" y="2632491"/>
              <a:ext cx="671453" cy="26940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a:stCxn id="31" idx="2"/>
              <a:endCxn id="37" idx="0"/>
            </p:cNvCxnSpPr>
            <p:nvPr/>
          </p:nvCxnSpPr>
          <p:spPr>
            <a:xfrm>
              <a:off x="1374944" y="2632491"/>
              <a:ext cx="509647" cy="27294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a:stCxn id="35" idx="2"/>
              <a:endCxn id="33" idx="0"/>
            </p:cNvCxnSpPr>
            <p:nvPr/>
          </p:nvCxnSpPr>
          <p:spPr>
            <a:xfrm>
              <a:off x="703491" y="3618374"/>
              <a:ext cx="701767" cy="2751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a:stCxn id="37" idx="2"/>
              <a:endCxn id="33" idx="0"/>
            </p:cNvCxnSpPr>
            <p:nvPr/>
          </p:nvCxnSpPr>
          <p:spPr>
            <a:xfrm flipH="1">
              <a:off x="1405258" y="3621906"/>
              <a:ext cx="479333" cy="271656"/>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a:stCxn id="33" idx="2"/>
              <a:endCxn id="23" idx="0"/>
            </p:cNvCxnSpPr>
            <p:nvPr/>
          </p:nvCxnSpPr>
          <p:spPr>
            <a:xfrm>
              <a:off x="1405258" y="4649841"/>
              <a:ext cx="3538" cy="251984"/>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a:stCxn id="23" idx="2"/>
              <a:endCxn id="34" idx="0"/>
            </p:cNvCxnSpPr>
            <p:nvPr/>
          </p:nvCxnSpPr>
          <p:spPr>
            <a:xfrm>
              <a:off x="1408796" y="5578496"/>
              <a:ext cx="0" cy="251984"/>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51" name="Flowchart: Alternate Process 50"/>
            <p:cNvSpPr/>
            <p:nvPr/>
          </p:nvSpPr>
          <p:spPr>
            <a:xfrm>
              <a:off x="789894" y="269559"/>
              <a:ext cx="1215635" cy="527679"/>
            </a:xfrm>
            <a:prstGeom prst="flowChartAlternateProcess">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Income Approach</a:t>
              </a:r>
              <a:endParaRPr lang="en-US" sz="1200" dirty="0"/>
            </a:p>
          </p:txBody>
        </p:sp>
        <p:cxnSp>
          <p:nvCxnSpPr>
            <p:cNvPr id="52" name="Straight Arrow Connector 51"/>
            <p:cNvCxnSpPr/>
            <p:nvPr/>
          </p:nvCxnSpPr>
          <p:spPr>
            <a:xfrm>
              <a:off x="1367937" y="823167"/>
              <a:ext cx="1" cy="205533"/>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grpSp>
      <p:sp>
        <p:nvSpPr>
          <p:cNvPr id="26" name="Content Placeholder 7"/>
          <p:cNvSpPr txBox="1">
            <a:spLocks/>
          </p:cNvSpPr>
          <p:nvPr/>
        </p:nvSpPr>
        <p:spPr>
          <a:xfrm>
            <a:off x="2362201" y="393063"/>
            <a:ext cx="6553200" cy="708978"/>
          </a:xfrm>
          <a:prstGeom prst="rect">
            <a:avLst/>
          </a:prstGeom>
        </p:spPr>
        <p:txBody>
          <a:bodyPr>
            <a:normAutofit fontScale="25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9600" b="1" dirty="0" smtClean="0"/>
              <a:t>Middlesex Crop Budgets and Federal Payments </a:t>
            </a:r>
          </a:p>
          <a:p>
            <a:pPr marL="0" indent="0" algn="ctr">
              <a:buNone/>
            </a:pPr>
            <a:r>
              <a:rPr lang="en-US" sz="9600" b="1" dirty="0" smtClean="0"/>
              <a:t>Tax Years 2010-2018 </a:t>
            </a:r>
          </a:p>
          <a:p>
            <a:pPr marL="0" indent="0">
              <a:buNone/>
            </a:pPr>
            <a:endParaRPr lang="en-US" dirty="0" smtClean="0"/>
          </a:p>
        </p:txBody>
      </p:sp>
      <p:sp>
        <p:nvSpPr>
          <p:cNvPr id="6" name="Oval 5"/>
          <p:cNvSpPr/>
          <p:nvPr/>
        </p:nvSpPr>
        <p:spPr>
          <a:xfrm>
            <a:off x="5410200" y="1949553"/>
            <a:ext cx="2286000" cy="378139"/>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3886200" y="1949553"/>
            <a:ext cx="762000" cy="378139"/>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p:cNvSpPr/>
          <p:nvPr/>
        </p:nvSpPr>
        <p:spPr>
          <a:xfrm>
            <a:off x="4589160" y="4062923"/>
            <a:ext cx="1530229" cy="378139"/>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p:cNvSpPr/>
          <p:nvPr/>
        </p:nvSpPr>
        <p:spPr>
          <a:xfrm>
            <a:off x="4648200" y="2840536"/>
            <a:ext cx="1524000" cy="492941"/>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6248400" y="4062923"/>
            <a:ext cx="2097948" cy="378139"/>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6248400" y="4975166"/>
            <a:ext cx="1295400" cy="435034"/>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18930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38" grpId="0" animBg="1"/>
      <p:bldP spid="3" grpId="0" animBg="1"/>
      <p:bldP spid="4" grpId="0" animBg="1"/>
      <p:bldP spid="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lowchart: Alternate Process 12"/>
          <p:cNvSpPr/>
          <p:nvPr/>
        </p:nvSpPr>
        <p:spPr>
          <a:xfrm>
            <a:off x="2362200" y="533399"/>
            <a:ext cx="6400800" cy="933331"/>
          </a:xfrm>
          <a:prstGeom prst="flowChartAlternateProcess">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Final Net Returns </a:t>
            </a:r>
          </a:p>
          <a:p>
            <a:pPr algn="ctr"/>
            <a:r>
              <a:rPr lang="en-US" sz="2800" b="1" dirty="0" smtClean="0">
                <a:solidFill>
                  <a:schemeClr val="tx1"/>
                </a:solidFill>
              </a:rPr>
              <a:t>Middlesex County TY2018</a:t>
            </a:r>
            <a:endParaRPr lang="en-US" sz="2800" b="1" dirty="0">
              <a:solidFill>
                <a:schemeClr val="tx1"/>
              </a:solidFill>
            </a:endParaRPr>
          </a:p>
        </p:txBody>
      </p:sp>
      <p:grpSp>
        <p:nvGrpSpPr>
          <p:cNvPr id="22" name="Group 21"/>
          <p:cNvGrpSpPr/>
          <p:nvPr/>
        </p:nvGrpSpPr>
        <p:grpSpPr>
          <a:xfrm>
            <a:off x="204845" y="269559"/>
            <a:ext cx="2362201" cy="6330040"/>
            <a:chOff x="204845" y="269559"/>
            <a:chExt cx="2362201" cy="6330040"/>
          </a:xfrm>
        </p:grpSpPr>
        <p:sp>
          <p:nvSpPr>
            <p:cNvPr id="23" name="Flowchart: Alternate Process 22"/>
            <p:cNvSpPr/>
            <p:nvPr/>
          </p:nvSpPr>
          <p:spPr>
            <a:xfrm>
              <a:off x="797439" y="4919239"/>
              <a:ext cx="1215635" cy="676671"/>
            </a:xfrm>
            <a:prstGeom prst="flowChartAlternateProcess">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Soil Index</a:t>
              </a:r>
            </a:p>
            <a:p>
              <a:pPr algn="ctr"/>
              <a:r>
                <a:rPr lang="en-US" sz="1200" dirty="0" smtClean="0">
                  <a:solidFill>
                    <a:schemeClr val="tx1"/>
                  </a:solidFill>
                </a:rPr>
                <a:t>Middlesex</a:t>
              </a:r>
            </a:p>
          </p:txBody>
        </p:sp>
        <p:sp>
          <p:nvSpPr>
            <p:cNvPr id="25" name="Flowchart: Alternate Process 24"/>
            <p:cNvSpPr/>
            <p:nvPr/>
          </p:nvSpPr>
          <p:spPr>
            <a:xfrm>
              <a:off x="767125" y="1028700"/>
              <a:ext cx="1215635" cy="641979"/>
            </a:xfrm>
            <a:prstGeom prst="flowChartAlternateProcess">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Ag Census</a:t>
              </a:r>
            </a:p>
            <a:p>
              <a:pPr algn="ctr"/>
              <a:r>
                <a:rPr lang="en-US" sz="1200" dirty="0" smtClean="0">
                  <a:solidFill>
                    <a:schemeClr val="tx1"/>
                  </a:solidFill>
                </a:rPr>
                <a:t>Middlesex</a:t>
              </a:r>
              <a:endParaRPr lang="en-US" sz="1200" dirty="0"/>
            </a:p>
          </p:txBody>
        </p:sp>
        <p:sp>
          <p:nvSpPr>
            <p:cNvPr id="31" name="Flowchart: Alternate Process 30"/>
            <p:cNvSpPr/>
            <p:nvPr/>
          </p:nvSpPr>
          <p:spPr>
            <a:xfrm>
              <a:off x="767126" y="1876212"/>
              <a:ext cx="1215635" cy="756279"/>
            </a:xfrm>
            <a:prstGeom prst="flowChartAlternateProcess">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Composite Farm</a:t>
              </a:r>
            </a:p>
            <a:p>
              <a:pPr algn="ctr"/>
              <a:r>
                <a:rPr lang="en-US" sz="1200" dirty="0" smtClean="0">
                  <a:solidFill>
                    <a:schemeClr val="tx1"/>
                  </a:solidFill>
                </a:rPr>
                <a:t>Middlesex</a:t>
              </a:r>
              <a:endParaRPr lang="en-US" sz="1200" dirty="0"/>
            </a:p>
          </p:txBody>
        </p:sp>
        <p:sp>
          <p:nvSpPr>
            <p:cNvPr id="33" name="Flowchart: Alternate Process 32"/>
            <p:cNvSpPr/>
            <p:nvPr/>
          </p:nvSpPr>
          <p:spPr>
            <a:xfrm>
              <a:off x="753116" y="3893562"/>
              <a:ext cx="1304283" cy="756279"/>
            </a:xfrm>
            <a:prstGeom prst="flowChartAlternateProcess">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Capitalization Rate</a:t>
              </a:r>
            </a:p>
            <a:p>
              <a:pPr algn="ctr"/>
              <a:r>
                <a:rPr lang="en-US" sz="1200" dirty="0" smtClean="0">
                  <a:solidFill>
                    <a:schemeClr val="tx1"/>
                  </a:solidFill>
                </a:rPr>
                <a:t>Middlesex</a:t>
              </a:r>
              <a:endParaRPr lang="en-US" sz="1200" dirty="0"/>
            </a:p>
          </p:txBody>
        </p:sp>
        <p:sp>
          <p:nvSpPr>
            <p:cNvPr id="34" name="Flowchart: Alternate Process 33"/>
            <p:cNvSpPr/>
            <p:nvPr/>
          </p:nvSpPr>
          <p:spPr>
            <a:xfrm>
              <a:off x="797438" y="5843320"/>
              <a:ext cx="1215635" cy="756279"/>
            </a:xfrm>
            <a:prstGeom prst="flowChartAlternateProcess">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Use-value Estimates</a:t>
              </a:r>
            </a:p>
            <a:p>
              <a:pPr algn="ctr"/>
              <a:r>
                <a:rPr lang="en-US" sz="1200" dirty="0" smtClean="0">
                  <a:solidFill>
                    <a:schemeClr val="tx1"/>
                  </a:solidFill>
                </a:rPr>
                <a:t>Middlesex</a:t>
              </a:r>
              <a:endParaRPr lang="en-US" sz="1200" dirty="0"/>
            </a:p>
          </p:txBody>
        </p:sp>
        <p:sp>
          <p:nvSpPr>
            <p:cNvPr id="35" name="Flowchart: Alternate Process 34"/>
            <p:cNvSpPr/>
            <p:nvPr/>
          </p:nvSpPr>
          <p:spPr>
            <a:xfrm>
              <a:off x="204845" y="2891218"/>
              <a:ext cx="1170098" cy="716475"/>
            </a:xfrm>
            <a:prstGeom prst="flowChartAlternateProcess">
              <a:avLst/>
            </a:prstGeom>
            <a:solidFill>
              <a:schemeClr val="bg1">
                <a:lumMod val="85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Crop Budgets</a:t>
              </a:r>
            </a:p>
            <a:p>
              <a:pPr algn="ctr"/>
              <a:r>
                <a:rPr lang="en-US" sz="1200" dirty="0" smtClean="0">
                  <a:solidFill>
                    <a:schemeClr val="tx1"/>
                  </a:solidFill>
                </a:rPr>
                <a:t>Middlesex</a:t>
              </a:r>
            </a:p>
          </p:txBody>
        </p:sp>
        <p:sp>
          <p:nvSpPr>
            <p:cNvPr id="37" name="Flowchart: Alternate Process 36"/>
            <p:cNvSpPr/>
            <p:nvPr/>
          </p:nvSpPr>
          <p:spPr>
            <a:xfrm>
              <a:off x="1374944" y="2891218"/>
              <a:ext cx="1192102" cy="716475"/>
            </a:xfrm>
            <a:prstGeom prst="flowChartAlternateProcess">
              <a:avLst/>
            </a:prstGeom>
            <a:solidFill>
              <a:schemeClr val="bg1">
                <a:lumMod val="85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Federal Payments</a:t>
              </a:r>
            </a:p>
            <a:p>
              <a:pPr algn="ctr"/>
              <a:r>
                <a:rPr lang="en-US" sz="1200" dirty="0" smtClean="0">
                  <a:solidFill>
                    <a:schemeClr val="tx1"/>
                  </a:solidFill>
                </a:rPr>
                <a:t>Middlesex</a:t>
              </a:r>
            </a:p>
          </p:txBody>
        </p:sp>
        <p:cxnSp>
          <p:nvCxnSpPr>
            <p:cNvPr id="39" name="Straight Arrow Connector 38"/>
            <p:cNvCxnSpPr/>
            <p:nvPr/>
          </p:nvCxnSpPr>
          <p:spPr>
            <a:xfrm>
              <a:off x="1374943" y="1676400"/>
              <a:ext cx="1" cy="205533"/>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stCxn id="31" idx="2"/>
              <a:endCxn id="35" idx="0"/>
            </p:cNvCxnSpPr>
            <p:nvPr/>
          </p:nvCxnSpPr>
          <p:spPr>
            <a:xfrm flipH="1">
              <a:off x="789894" y="2632491"/>
              <a:ext cx="585050" cy="258727"/>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a:stCxn id="31" idx="2"/>
              <a:endCxn id="37" idx="0"/>
            </p:cNvCxnSpPr>
            <p:nvPr/>
          </p:nvCxnSpPr>
          <p:spPr>
            <a:xfrm>
              <a:off x="1374944" y="2632491"/>
              <a:ext cx="596051" cy="258727"/>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a:stCxn id="35" idx="2"/>
              <a:endCxn id="33" idx="0"/>
            </p:cNvCxnSpPr>
            <p:nvPr/>
          </p:nvCxnSpPr>
          <p:spPr>
            <a:xfrm>
              <a:off x="789894" y="3607693"/>
              <a:ext cx="615364" cy="285869"/>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a:stCxn id="37" idx="2"/>
              <a:endCxn id="33" idx="0"/>
            </p:cNvCxnSpPr>
            <p:nvPr/>
          </p:nvCxnSpPr>
          <p:spPr>
            <a:xfrm flipH="1">
              <a:off x="1405258" y="3607693"/>
              <a:ext cx="565737" cy="285869"/>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a:stCxn id="33" idx="2"/>
              <a:endCxn id="23" idx="0"/>
            </p:cNvCxnSpPr>
            <p:nvPr/>
          </p:nvCxnSpPr>
          <p:spPr>
            <a:xfrm flipH="1">
              <a:off x="1405257" y="4649841"/>
              <a:ext cx="1" cy="26939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a:stCxn id="23" idx="2"/>
              <a:endCxn id="34" idx="0"/>
            </p:cNvCxnSpPr>
            <p:nvPr/>
          </p:nvCxnSpPr>
          <p:spPr>
            <a:xfrm flipH="1">
              <a:off x="1405256" y="5595910"/>
              <a:ext cx="1" cy="24741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51" name="Flowchart: Alternate Process 50"/>
            <p:cNvSpPr/>
            <p:nvPr/>
          </p:nvSpPr>
          <p:spPr>
            <a:xfrm>
              <a:off x="789894" y="269559"/>
              <a:ext cx="1215635" cy="527679"/>
            </a:xfrm>
            <a:prstGeom prst="flowChartAlternateProcess">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Income Approach</a:t>
              </a:r>
              <a:endParaRPr lang="en-US" sz="1200" dirty="0"/>
            </a:p>
          </p:txBody>
        </p:sp>
        <p:cxnSp>
          <p:nvCxnSpPr>
            <p:cNvPr id="52" name="Straight Arrow Connector 51"/>
            <p:cNvCxnSpPr/>
            <p:nvPr/>
          </p:nvCxnSpPr>
          <p:spPr>
            <a:xfrm>
              <a:off x="1367937" y="823167"/>
              <a:ext cx="1" cy="205533"/>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grpSp>
      <p:sp>
        <p:nvSpPr>
          <p:cNvPr id="26" name="Content Placeholder 7"/>
          <p:cNvSpPr txBox="1">
            <a:spLocks/>
          </p:cNvSpPr>
          <p:nvPr/>
        </p:nvSpPr>
        <p:spPr>
          <a:xfrm>
            <a:off x="2743200" y="1752600"/>
            <a:ext cx="6248400" cy="685800"/>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800" dirty="0" smtClean="0"/>
              <a:t>Composite Farm weighted NR by crop acreage</a:t>
            </a:r>
            <a:endParaRPr lang="en-US" sz="3600" dirty="0" smtClean="0"/>
          </a:p>
        </p:txBody>
      </p:sp>
      <p:graphicFrame>
        <p:nvGraphicFramePr>
          <p:cNvPr id="36" name="Table 35"/>
          <p:cNvGraphicFramePr>
            <a:graphicFrameLocks noGrp="1"/>
          </p:cNvGraphicFramePr>
          <p:nvPr>
            <p:extLst>
              <p:ext uri="{D42A27DB-BD31-4B8C-83A1-F6EECF244321}">
                <p14:modId xmlns:p14="http://schemas.microsoft.com/office/powerpoint/2010/main" val="4100284246"/>
              </p:ext>
            </p:extLst>
          </p:nvPr>
        </p:nvGraphicFramePr>
        <p:xfrm>
          <a:off x="2971800" y="2973359"/>
          <a:ext cx="2590800" cy="2970241"/>
        </p:xfrm>
        <a:graphic>
          <a:graphicData uri="http://schemas.openxmlformats.org/drawingml/2006/table">
            <a:tbl>
              <a:tblPr firstRow="1" firstCol="1" bandRow="1"/>
              <a:tblGrid>
                <a:gridCol w="1143000">
                  <a:extLst>
                    <a:ext uri="{9D8B030D-6E8A-4147-A177-3AD203B41FA5}">
                      <a16:colId xmlns:a16="http://schemas.microsoft.com/office/drawing/2014/main" val="20000"/>
                    </a:ext>
                  </a:extLst>
                </a:gridCol>
                <a:gridCol w="1447800">
                  <a:extLst>
                    <a:ext uri="{9D8B030D-6E8A-4147-A177-3AD203B41FA5}">
                      <a16:colId xmlns:a16="http://schemas.microsoft.com/office/drawing/2014/main" val="20001"/>
                    </a:ext>
                  </a:extLst>
                </a:gridCol>
              </a:tblGrid>
              <a:tr h="608041">
                <a:tc>
                  <a:txBody>
                    <a:bodyPr/>
                    <a:lstStyle/>
                    <a:p>
                      <a:pPr marL="0" marR="0" algn="ctr">
                        <a:lnSpc>
                          <a:spcPct val="115000"/>
                        </a:lnSpc>
                        <a:spcBef>
                          <a:spcPts val="0"/>
                        </a:spcBef>
                        <a:spcAft>
                          <a:spcPts val="0"/>
                        </a:spcAft>
                      </a:pPr>
                      <a:r>
                        <a:rPr lang="en-US" sz="1400" b="1" dirty="0">
                          <a:effectLst/>
                          <a:latin typeface="Arial"/>
                          <a:ea typeface="Calibri"/>
                          <a:cs typeface="Times New Roman"/>
                        </a:rPr>
                        <a:t>Crop</a:t>
                      </a:r>
                      <a:endParaRPr lang="en-US" sz="14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400" b="1" dirty="0">
                          <a:effectLst/>
                          <a:latin typeface="Arial"/>
                          <a:ea typeface="Calibri"/>
                          <a:cs typeface="Times New Roman"/>
                        </a:rPr>
                        <a:t>Estimated Net </a:t>
                      </a:r>
                      <a:r>
                        <a:rPr lang="en-US" sz="1400" b="1" dirty="0" smtClean="0">
                          <a:effectLst/>
                          <a:latin typeface="Arial"/>
                          <a:ea typeface="Calibri"/>
                          <a:cs typeface="Times New Roman"/>
                        </a:rPr>
                        <a:t>Return</a:t>
                      </a:r>
                      <a:endParaRPr lang="en-US" sz="14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0"/>
                  </a:ext>
                </a:extLst>
              </a:tr>
              <a:tr h="279227">
                <a:tc>
                  <a:txBody>
                    <a:bodyPr/>
                    <a:lstStyle/>
                    <a:p>
                      <a:pPr marL="0" marR="0">
                        <a:lnSpc>
                          <a:spcPct val="115000"/>
                        </a:lnSpc>
                        <a:spcBef>
                          <a:spcPts val="0"/>
                        </a:spcBef>
                        <a:spcAft>
                          <a:spcPts val="0"/>
                        </a:spcAft>
                      </a:pPr>
                      <a:r>
                        <a:rPr lang="en-US" sz="1400" kern="1200" dirty="0" smtClean="0">
                          <a:solidFill>
                            <a:srgbClr val="000000"/>
                          </a:solidFill>
                          <a:effectLst/>
                          <a:latin typeface="Arial"/>
                          <a:ea typeface="Times New Roman"/>
                          <a:cs typeface="Times New Roman"/>
                        </a:rPr>
                        <a:t>Corn</a:t>
                      </a:r>
                      <a:endParaRPr lang="en-US" sz="14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a:lnSpc>
                          <a:spcPct val="115000"/>
                        </a:lnSpc>
                        <a:spcBef>
                          <a:spcPts val="0"/>
                        </a:spcBef>
                        <a:spcAft>
                          <a:spcPts val="0"/>
                        </a:spcAft>
                      </a:pPr>
                      <a:r>
                        <a:rPr lang="en-US" sz="1400" kern="1200" dirty="0">
                          <a:solidFill>
                            <a:srgbClr val="000000"/>
                          </a:solidFill>
                          <a:effectLst/>
                          <a:latin typeface="Arial" panose="020B0604020202020204" pitchFamily="34" charset="0"/>
                          <a:ea typeface="Times New Roman"/>
                          <a:cs typeface="Arial" panose="020B0604020202020204" pitchFamily="34" charset="0"/>
                        </a:rPr>
                        <a:t>$</a:t>
                      </a:r>
                      <a:r>
                        <a:rPr lang="en-US" sz="1400" kern="1200" dirty="0" smtClean="0">
                          <a:solidFill>
                            <a:srgbClr val="000000"/>
                          </a:solidFill>
                          <a:effectLst/>
                          <a:latin typeface="Arial" panose="020B0604020202020204" pitchFamily="34" charset="0"/>
                          <a:ea typeface="Times New Roman"/>
                          <a:cs typeface="Arial" panose="020B0604020202020204" pitchFamily="34" charset="0"/>
                        </a:rPr>
                        <a:t>157.89</a:t>
                      </a:r>
                      <a:endParaRPr lang="en-US" sz="1400" dirty="0">
                        <a:effectLst/>
                        <a:latin typeface="Arial" panose="020B0604020202020204" pitchFamily="34" charset="0"/>
                        <a:ea typeface="Calibri"/>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1"/>
                  </a:ext>
                </a:extLst>
              </a:tr>
              <a:tr h="279227">
                <a:tc>
                  <a:txBody>
                    <a:bodyPr/>
                    <a:lstStyle/>
                    <a:p>
                      <a:pPr marL="0" marR="0">
                        <a:lnSpc>
                          <a:spcPct val="115000"/>
                        </a:lnSpc>
                        <a:spcBef>
                          <a:spcPts val="0"/>
                        </a:spcBef>
                        <a:spcAft>
                          <a:spcPts val="0"/>
                        </a:spcAft>
                      </a:pPr>
                      <a:r>
                        <a:rPr lang="en-US" sz="1400" kern="1200" dirty="0">
                          <a:solidFill>
                            <a:srgbClr val="000000"/>
                          </a:solidFill>
                          <a:effectLst/>
                          <a:latin typeface="Arial"/>
                          <a:ea typeface="Times New Roman"/>
                          <a:cs typeface="Times New Roman"/>
                        </a:rPr>
                        <a:t>Hay </a:t>
                      </a:r>
                      <a:endParaRPr lang="en-US" sz="14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a:lnSpc>
                          <a:spcPct val="115000"/>
                        </a:lnSpc>
                        <a:spcBef>
                          <a:spcPts val="0"/>
                        </a:spcBef>
                        <a:spcAft>
                          <a:spcPts val="0"/>
                        </a:spcAft>
                      </a:pPr>
                      <a:r>
                        <a:rPr lang="en-US" sz="1400" kern="1200" dirty="0">
                          <a:solidFill>
                            <a:srgbClr val="000000"/>
                          </a:solidFill>
                          <a:effectLst/>
                          <a:latin typeface="Arial" panose="020B0604020202020204" pitchFamily="34" charset="0"/>
                          <a:ea typeface="Times New Roman"/>
                          <a:cs typeface="Arial" panose="020B0604020202020204" pitchFamily="34" charset="0"/>
                        </a:rPr>
                        <a:t>$0.00</a:t>
                      </a:r>
                      <a:endParaRPr lang="en-US" sz="1400" dirty="0">
                        <a:effectLst/>
                        <a:latin typeface="Arial" panose="020B0604020202020204" pitchFamily="34" charset="0"/>
                        <a:ea typeface="Calibri"/>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2"/>
                  </a:ext>
                </a:extLst>
              </a:tr>
              <a:tr h="279227">
                <a:tc>
                  <a:txBody>
                    <a:bodyPr/>
                    <a:lstStyle/>
                    <a:p>
                      <a:pPr marL="0" marR="0">
                        <a:lnSpc>
                          <a:spcPct val="115000"/>
                        </a:lnSpc>
                        <a:spcBef>
                          <a:spcPts val="0"/>
                        </a:spcBef>
                        <a:spcAft>
                          <a:spcPts val="0"/>
                        </a:spcAft>
                      </a:pPr>
                      <a:r>
                        <a:rPr lang="en-US" sz="1400" kern="1200" dirty="0" smtClean="0">
                          <a:solidFill>
                            <a:srgbClr val="000000"/>
                          </a:solidFill>
                          <a:effectLst/>
                          <a:latin typeface="Arial"/>
                          <a:ea typeface="Times New Roman"/>
                          <a:cs typeface="Times New Roman"/>
                        </a:rPr>
                        <a:t>Pasture</a:t>
                      </a:r>
                      <a:endParaRPr lang="en-US" sz="14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a:lnSpc>
                          <a:spcPct val="115000"/>
                        </a:lnSpc>
                        <a:spcBef>
                          <a:spcPts val="0"/>
                        </a:spcBef>
                        <a:spcAft>
                          <a:spcPts val="0"/>
                        </a:spcAft>
                      </a:pPr>
                      <a:r>
                        <a:rPr lang="en-US" sz="1400" kern="1200" dirty="0" smtClean="0">
                          <a:solidFill>
                            <a:srgbClr val="000000"/>
                          </a:solidFill>
                          <a:effectLst/>
                          <a:latin typeface="Arial" panose="020B0604020202020204" pitchFamily="34" charset="0"/>
                          <a:ea typeface="Times New Roman"/>
                          <a:cs typeface="Arial" panose="020B0604020202020204" pitchFamily="34" charset="0"/>
                        </a:rPr>
                        <a:t>$18.80</a:t>
                      </a:r>
                      <a:endParaRPr lang="en-US" sz="1400" dirty="0">
                        <a:effectLst/>
                        <a:latin typeface="Arial" panose="020B0604020202020204" pitchFamily="34" charset="0"/>
                        <a:ea typeface="Calibri"/>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3"/>
                  </a:ext>
                </a:extLst>
              </a:tr>
              <a:tr h="278708">
                <a:tc>
                  <a:txBody>
                    <a:bodyPr/>
                    <a:lstStyle/>
                    <a:p>
                      <a:pPr marL="0" marR="0">
                        <a:lnSpc>
                          <a:spcPct val="115000"/>
                        </a:lnSpc>
                        <a:spcBef>
                          <a:spcPts val="0"/>
                        </a:spcBef>
                        <a:spcAft>
                          <a:spcPts val="0"/>
                        </a:spcAft>
                      </a:pPr>
                      <a:endParaRPr lang="en-US" sz="14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a:lnSpc>
                          <a:spcPct val="115000"/>
                        </a:lnSpc>
                        <a:spcBef>
                          <a:spcPts val="0"/>
                        </a:spcBef>
                        <a:spcAft>
                          <a:spcPts val="0"/>
                        </a:spcAft>
                      </a:pPr>
                      <a:endParaRPr lang="en-US" sz="1400" dirty="0">
                        <a:effectLst/>
                        <a:latin typeface="Arial" panose="020B0604020202020204" pitchFamily="34" charset="0"/>
                        <a:ea typeface="Calibri"/>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4"/>
                  </a:ext>
                </a:extLst>
              </a:tr>
              <a:tr h="278708">
                <a:tc>
                  <a:txBody>
                    <a:bodyPr/>
                    <a:lstStyle/>
                    <a:p>
                      <a:pPr marL="0" marR="0">
                        <a:lnSpc>
                          <a:spcPct val="115000"/>
                        </a:lnSpc>
                        <a:spcBef>
                          <a:spcPts val="0"/>
                        </a:spcBef>
                        <a:spcAft>
                          <a:spcPts val="0"/>
                        </a:spcAft>
                      </a:pPr>
                      <a:r>
                        <a:rPr lang="en-US" sz="1400" kern="1200" dirty="0">
                          <a:solidFill>
                            <a:srgbClr val="000000"/>
                          </a:solidFill>
                          <a:effectLst/>
                          <a:latin typeface="Arial"/>
                          <a:ea typeface="Times New Roman"/>
                          <a:cs typeface="Times New Roman"/>
                        </a:rPr>
                        <a:t>Soybeans</a:t>
                      </a:r>
                      <a:endParaRPr lang="en-US" sz="14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a:lnSpc>
                          <a:spcPct val="115000"/>
                        </a:lnSpc>
                        <a:spcBef>
                          <a:spcPts val="0"/>
                        </a:spcBef>
                        <a:spcAft>
                          <a:spcPts val="0"/>
                        </a:spcAft>
                      </a:pPr>
                      <a:r>
                        <a:rPr lang="en-US" sz="1400" kern="1200" dirty="0">
                          <a:solidFill>
                            <a:srgbClr val="000000"/>
                          </a:solidFill>
                          <a:effectLst/>
                          <a:latin typeface="Arial" panose="020B0604020202020204" pitchFamily="34" charset="0"/>
                          <a:ea typeface="Times New Roman"/>
                          <a:cs typeface="Arial" panose="020B0604020202020204" pitchFamily="34" charset="0"/>
                        </a:rPr>
                        <a:t>$</a:t>
                      </a:r>
                      <a:r>
                        <a:rPr lang="en-US" sz="1400" kern="1200" dirty="0" smtClean="0">
                          <a:solidFill>
                            <a:srgbClr val="000000"/>
                          </a:solidFill>
                          <a:effectLst/>
                          <a:latin typeface="Arial" panose="020B0604020202020204" pitchFamily="34" charset="0"/>
                          <a:ea typeface="Times New Roman"/>
                          <a:cs typeface="Arial" panose="020B0604020202020204" pitchFamily="34" charset="0"/>
                        </a:rPr>
                        <a:t>170.57</a:t>
                      </a:r>
                      <a:endParaRPr lang="en-US" sz="1400" dirty="0">
                        <a:effectLst/>
                        <a:latin typeface="Arial" panose="020B0604020202020204" pitchFamily="34" charset="0"/>
                        <a:ea typeface="Calibri"/>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5"/>
                  </a:ext>
                </a:extLst>
              </a:tr>
              <a:tr h="283464">
                <a:tc>
                  <a:txBody>
                    <a:bodyPr/>
                    <a:lstStyle/>
                    <a:p>
                      <a:pPr marL="0" marR="0">
                        <a:lnSpc>
                          <a:spcPct val="115000"/>
                        </a:lnSpc>
                        <a:spcBef>
                          <a:spcPts val="0"/>
                        </a:spcBef>
                        <a:spcAft>
                          <a:spcPts val="0"/>
                        </a:spcAft>
                      </a:pPr>
                      <a:endParaRPr lang="en-US" sz="14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a:lnSpc>
                          <a:spcPct val="115000"/>
                        </a:lnSpc>
                        <a:spcBef>
                          <a:spcPts val="0"/>
                        </a:spcBef>
                        <a:spcAft>
                          <a:spcPts val="0"/>
                        </a:spcAft>
                      </a:pPr>
                      <a:endParaRPr lang="en-US" sz="1400" dirty="0">
                        <a:effectLst/>
                        <a:latin typeface="Arial" panose="020B0604020202020204" pitchFamily="34" charset="0"/>
                        <a:ea typeface="Calibri"/>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6"/>
                  </a:ext>
                </a:extLst>
              </a:tr>
              <a:tr h="302639">
                <a:tc>
                  <a:txBody>
                    <a:bodyPr/>
                    <a:lstStyle/>
                    <a:p>
                      <a:pPr marL="0" marR="0">
                        <a:lnSpc>
                          <a:spcPct val="115000"/>
                        </a:lnSpc>
                        <a:spcBef>
                          <a:spcPts val="0"/>
                        </a:spcBef>
                        <a:spcAft>
                          <a:spcPts val="0"/>
                        </a:spcAft>
                      </a:pPr>
                      <a:r>
                        <a:rPr lang="en-US" sz="1400" dirty="0" smtClean="0">
                          <a:effectLst/>
                          <a:latin typeface="Arial" panose="020B0604020202020204" pitchFamily="34" charset="0"/>
                          <a:ea typeface="Calibri"/>
                          <a:cs typeface="Arial" panose="020B0604020202020204" pitchFamily="34" charset="0"/>
                        </a:rPr>
                        <a:t>Wheat</a:t>
                      </a:r>
                      <a:endParaRPr lang="en-US" sz="1400" dirty="0">
                        <a:effectLst/>
                        <a:latin typeface="Arial" panose="020B0604020202020204" pitchFamily="34" charset="0"/>
                        <a:ea typeface="Calibri"/>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a:lnSpc>
                          <a:spcPct val="115000"/>
                        </a:lnSpc>
                        <a:spcBef>
                          <a:spcPts val="0"/>
                        </a:spcBef>
                        <a:spcAft>
                          <a:spcPts val="0"/>
                        </a:spcAft>
                      </a:pPr>
                      <a:r>
                        <a:rPr lang="en-US" sz="1400" kern="1200" dirty="0" smtClean="0">
                          <a:solidFill>
                            <a:srgbClr val="000000"/>
                          </a:solidFill>
                          <a:effectLst/>
                          <a:latin typeface="Arial" panose="020B0604020202020204" pitchFamily="34" charset="0"/>
                          <a:ea typeface="Times New Roman"/>
                          <a:cs typeface="Arial" panose="020B0604020202020204" pitchFamily="34" charset="0"/>
                        </a:rPr>
                        <a:t>$94.20</a:t>
                      </a:r>
                      <a:endParaRPr lang="en-US" sz="1400" dirty="0">
                        <a:effectLst/>
                        <a:latin typeface="Arial" panose="020B0604020202020204" pitchFamily="34" charset="0"/>
                        <a:ea typeface="Calibri"/>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7"/>
                  </a:ext>
                </a:extLst>
              </a:tr>
              <a:tr h="381000">
                <a:tc gridSpan="2">
                  <a:txBody>
                    <a:bodyPr/>
                    <a:lstStyle/>
                    <a:p>
                      <a:pPr marL="0" marR="0" algn="r">
                        <a:lnSpc>
                          <a:spcPct val="115000"/>
                        </a:lnSpc>
                        <a:spcBef>
                          <a:spcPts val="0"/>
                        </a:spcBef>
                        <a:spcAft>
                          <a:spcPts val="0"/>
                        </a:spcAft>
                      </a:pPr>
                      <a:r>
                        <a:rPr lang="en-US" sz="1400" b="1" kern="1200" dirty="0">
                          <a:solidFill>
                            <a:srgbClr val="000000"/>
                          </a:solidFill>
                          <a:effectLst/>
                          <a:latin typeface="Arial"/>
                          <a:ea typeface="Times New Roman"/>
                          <a:cs typeface="Times New Roman"/>
                        </a:rPr>
                        <a:t>Final Net </a:t>
                      </a:r>
                      <a:r>
                        <a:rPr lang="en-US" sz="1400" b="1" kern="1200" dirty="0" smtClean="0">
                          <a:solidFill>
                            <a:srgbClr val="000000"/>
                          </a:solidFill>
                          <a:effectLst/>
                          <a:latin typeface="Arial"/>
                          <a:ea typeface="Times New Roman"/>
                          <a:cs typeface="Times New Roman"/>
                        </a:rPr>
                        <a:t>Return (per</a:t>
                      </a:r>
                      <a:r>
                        <a:rPr lang="en-US" sz="1400" b="1" kern="1200" baseline="0" dirty="0" smtClean="0">
                          <a:solidFill>
                            <a:srgbClr val="000000"/>
                          </a:solidFill>
                          <a:effectLst/>
                          <a:latin typeface="Arial"/>
                          <a:ea typeface="Times New Roman"/>
                          <a:cs typeface="Times New Roman"/>
                        </a:rPr>
                        <a:t> acre)</a:t>
                      </a:r>
                      <a:endParaRPr lang="en-US" sz="14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graphicFrame>
        <p:nvGraphicFramePr>
          <p:cNvPr id="40" name="Table 39"/>
          <p:cNvGraphicFramePr>
            <a:graphicFrameLocks noGrp="1"/>
          </p:cNvGraphicFramePr>
          <p:nvPr>
            <p:extLst>
              <p:ext uri="{D42A27DB-BD31-4B8C-83A1-F6EECF244321}">
                <p14:modId xmlns:p14="http://schemas.microsoft.com/office/powerpoint/2010/main" val="372009313"/>
              </p:ext>
            </p:extLst>
          </p:nvPr>
        </p:nvGraphicFramePr>
        <p:xfrm>
          <a:off x="5715001" y="2973359"/>
          <a:ext cx="3200401" cy="2970241"/>
        </p:xfrm>
        <a:graphic>
          <a:graphicData uri="http://schemas.openxmlformats.org/drawingml/2006/table">
            <a:tbl>
              <a:tblPr firstRow="1" firstCol="1" bandRow="1"/>
              <a:tblGrid>
                <a:gridCol w="609599">
                  <a:extLst>
                    <a:ext uri="{9D8B030D-6E8A-4147-A177-3AD203B41FA5}">
                      <a16:colId xmlns:a16="http://schemas.microsoft.com/office/drawing/2014/main" val="20000"/>
                    </a:ext>
                  </a:extLst>
                </a:gridCol>
                <a:gridCol w="1676400">
                  <a:extLst>
                    <a:ext uri="{9D8B030D-6E8A-4147-A177-3AD203B41FA5}">
                      <a16:colId xmlns:a16="http://schemas.microsoft.com/office/drawing/2014/main" val="20001"/>
                    </a:ext>
                  </a:extLst>
                </a:gridCol>
                <a:gridCol w="914402">
                  <a:extLst>
                    <a:ext uri="{9D8B030D-6E8A-4147-A177-3AD203B41FA5}">
                      <a16:colId xmlns:a16="http://schemas.microsoft.com/office/drawing/2014/main" val="20002"/>
                    </a:ext>
                  </a:extLst>
                </a:gridCol>
              </a:tblGrid>
              <a:tr h="612648">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400" b="1" kern="1200" dirty="0" smtClean="0">
                          <a:solidFill>
                            <a:srgbClr val="000000"/>
                          </a:solidFill>
                          <a:effectLst/>
                          <a:latin typeface="Arial"/>
                          <a:ea typeface="Times New Roman"/>
                          <a:cs typeface="Times New Roman"/>
                        </a:rPr>
                        <a:t>CF acres </a:t>
                      </a:r>
                      <a:endParaRPr lang="en-US" sz="1400" b="1" dirty="0" smtClean="0">
                        <a:effectLst/>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400" b="1" kern="1200" dirty="0" smtClean="0">
                          <a:solidFill>
                            <a:srgbClr val="000000"/>
                          </a:solidFill>
                          <a:effectLst/>
                          <a:latin typeface="Arial"/>
                          <a:ea typeface="Times New Roman"/>
                          <a:cs typeface="Times New Roman"/>
                        </a:rPr>
                        <a:t>Weight</a:t>
                      </a:r>
                    </a:p>
                    <a:p>
                      <a:pPr marL="0" marR="0" algn="l">
                        <a:lnSpc>
                          <a:spcPct val="115000"/>
                        </a:lnSpc>
                        <a:spcBef>
                          <a:spcPts val="0"/>
                        </a:spcBef>
                        <a:spcAft>
                          <a:spcPts val="0"/>
                        </a:spcAft>
                      </a:pPr>
                      <a:r>
                        <a:rPr lang="en-US" sz="1100" b="1" kern="1200" dirty="0" smtClean="0">
                          <a:solidFill>
                            <a:srgbClr val="000000"/>
                          </a:solidFill>
                          <a:effectLst/>
                          <a:latin typeface="Arial"/>
                          <a:ea typeface="Calibri"/>
                          <a:cs typeface="Times New Roman"/>
                        </a:rPr>
                        <a:t>(e.g.</a:t>
                      </a:r>
                      <a:r>
                        <a:rPr lang="en-US" sz="1100" b="1" kern="1200" baseline="0" dirty="0" smtClean="0">
                          <a:solidFill>
                            <a:srgbClr val="000000"/>
                          </a:solidFill>
                          <a:effectLst/>
                          <a:latin typeface="Arial"/>
                          <a:ea typeface="Calibri"/>
                          <a:cs typeface="Times New Roman"/>
                        </a:rPr>
                        <a:t> corn 64/172=0.37)</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400" b="1" dirty="0" smtClean="0">
                          <a:effectLst/>
                          <a:latin typeface="Calibri"/>
                          <a:ea typeface="Calibri"/>
                          <a:cs typeface="Times New Roman"/>
                        </a:rPr>
                        <a:t>Final$</a:t>
                      </a:r>
                      <a:endParaRPr lang="en-US" sz="1400" b="1" dirty="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0"/>
                  </a:ext>
                </a:extLst>
              </a:tr>
              <a:tr h="283464">
                <a:tc>
                  <a:txBody>
                    <a:bodyPr/>
                    <a:lstStyle/>
                    <a:p>
                      <a:pPr marL="0" marR="0" algn="r">
                        <a:lnSpc>
                          <a:spcPct val="115000"/>
                        </a:lnSpc>
                        <a:spcBef>
                          <a:spcPts val="0"/>
                        </a:spcBef>
                        <a:spcAft>
                          <a:spcPts val="0"/>
                        </a:spcAft>
                      </a:pPr>
                      <a:r>
                        <a:rPr lang="en-US" sz="1400" kern="1200" dirty="0">
                          <a:solidFill>
                            <a:srgbClr val="000000"/>
                          </a:solidFill>
                          <a:effectLst/>
                          <a:latin typeface="Arial" panose="020B0604020202020204" pitchFamily="34" charset="0"/>
                          <a:ea typeface="Times New Roman"/>
                          <a:cs typeface="Arial" panose="020B0604020202020204" pitchFamily="34" charset="0"/>
                        </a:rPr>
                        <a:t> </a:t>
                      </a:r>
                      <a:r>
                        <a:rPr lang="en-US" sz="1400" kern="1200" dirty="0" smtClean="0">
                          <a:solidFill>
                            <a:srgbClr val="000000"/>
                          </a:solidFill>
                          <a:effectLst/>
                          <a:latin typeface="Arial" panose="020B0604020202020204" pitchFamily="34" charset="0"/>
                          <a:ea typeface="Times New Roman"/>
                          <a:cs typeface="Arial" panose="020B0604020202020204" pitchFamily="34" charset="0"/>
                        </a:rPr>
                        <a:t>64</a:t>
                      </a:r>
                      <a:endParaRPr lang="en-US" sz="1400" dirty="0">
                        <a:effectLst/>
                        <a:latin typeface="Arial" panose="020B0604020202020204" pitchFamily="34" charset="0"/>
                        <a:ea typeface="Calibri"/>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US" sz="1400" dirty="0" smtClean="0">
                          <a:latin typeface="Arial" panose="020B0604020202020204" pitchFamily="34" charset="0"/>
                          <a:cs typeface="Arial" panose="020B0604020202020204" pitchFamily="34" charset="0"/>
                        </a:rPr>
                        <a:t>0.37</a:t>
                      </a:r>
                      <a:endParaRPr lang="en-US" sz="1400" dirty="0">
                        <a:latin typeface="Arial" panose="020B060402020202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a:lnSpc>
                          <a:spcPct val="115000"/>
                        </a:lnSpc>
                        <a:spcBef>
                          <a:spcPts val="0"/>
                        </a:spcBef>
                        <a:spcAft>
                          <a:spcPts val="0"/>
                        </a:spcAft>
                      </a:pPr>
                      <a:r>
                        <a:rPr lang="en-US" sz="1400" kern="1200" dirty="0" smtClean="0">
                          <a:solidFill>
                            <a:srgbClr val="000000"/>
                          </a:solidFill>
                          <a:effectLst/>
                          <a:latin typeface="Arial" panose="020B0604020202020204" pitchFamily="34" charset="0"/>
                          <a:ea typeface="Times New Roman"/>
                          <a:cs typeface="Arial" panose="020B0604020202020204" pitchFamily="34" charset="0"/>
                        </a:rPr>
                        <a:t>$58.56</a:t>
                      </a:r>
                      <a:endParaRPr lang="en-US" sz="1400" dirty="0">
                        <a:effectLst/>
                        <a:latin typeface="Arial" panose="020B0604020202020204" pitchFamily="34" charset="0"/>
                        <a:ea typeface="Calibri"/>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1"/>
                  </a:ext>
                </a:extLst>
              </a:tr>
              <a:tr h="283464">
                <a:tc>
                  <a:txBody>
                    <a:bodyPr/>
                    <a:lstStyle/>
                    <a:p>
                      <a:pPr marL="0" marR="0" algn="r">
                        <a:lnSpc>
                          <a:spcPct val="115000"/>
                        </a:lnSpc>
                        <a:spcBef>
                          <a:spcPts val="0"/>
                        </a:spcBef>
                        <a:spcAft>
                          <a:spcPts val="0"/>
                        </a:spcAft>
                      </a:pPr>
                      <a:r>
                        <a:rPr lang="en-US" sz="1400" kern="1200" dirty="0" smtClean="0">
                          <a:solidFill>
                            <a:srgbClr val="000000"/>
                          </a:solidFill>
                          <a:effectLst/>
                          <a:latin typeface="Arial" panose="020B0604020202020204" pitchFamily="34" charset="0"/>
                          <a:ea typeface="Times New Roman"/>
                          <a:cs typeface="Arial" panose="020B0604020202020204" pitchFamily="34" charset="0"/>
                        </a:rPr>
                        <a:t>18 </a:t>
                      </a:r>
                      <a:endParaRPr lang="en-US" sz="1400" dirty="0">
                        <a:effectLst/>
                        <a:latin typeface="Arial" panose="020B0604020202020204" pitchFamily="34" charset="0"/>
                        <a:ea typeface="Calibri"/>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US" sz="1400" dirty="0" smtClean="0">
                          <a:latin typeface="Arial" panose="020B0604020202020204" pitchFamily="34" charset="0"/>
                          <a:cs typeface="Arial" panose="020B0604020202020204" pitchFamily="34" charset="0"/>
                        </a:rPr>
                        <a:t>0.10</a:t>
                      </a:r>
                      <a:endParaRPr lang="en-US" sz="1400" dirty="0">
                        <a:latin typeface="Arial" panose="020B060402020202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a:lnSpc>
                          <a:spcPct val="115000"/>
                        </a:lnSpc>
                        <a:spcBef>
                          <a:spcPts val="0"/>
                        </a:spcBef>
                        <a:spcAft>
                          <a:spcPts val="0"/>
                        </a:spcAft>
                      </a:pPr>
                      <a:r>
                        <a:rPr lang="en-US" sz="1400" kern="1200" dirty="0">
                          <a:solidFill>
                            <a:srgbClr val="000000"/>
                          </a:solidFill>
                          <a:effectLst/>
                          <a:latin typeface="Arial" panose="020B0604020202020204" pitchFamily="34" charset="0"/>
                          <a:ea typeface="Times New Roman"/>
                          <a:cs typeface="Arial" panose="020B0604020202020204" pitchFamily="34" charset="0"/>
                        </a:rPr>
                        <a:t>$</a:t>
                      </a:r>
                      <a:r>
                        <a:rPr lang="en-US" sz="1400" kern="1200" dirty="0" smtClean="0">
                          <a:solidFill>
                            <a:srgbClr val="000000"/>
                          </a:solidFill>
                          <a:effectLst/>
                          <a:latin typeface="Arial" panose="020B0604020202020204" pitchFamily="34" charset="0"/>
                          <a:ea typeface="Times New Roman"/>
                          <a:cs typeface="Arial" panose="020B0604020202020204" pitchFamily="34" charset="0"/>
                        </a:rPr>
                        <a:t>0.00</a:t>
                      </a:r>
                      <a:endParaRPr lang="en-US" sz="1400" dirty="0">
                        <a:effectLst/>
                        <a:latin typeface="Arial" panose="020B0604020202020204" pitchFamily="34" charset="0"/>
                        <a:ea typeface="Calibri"/>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2"/>
                  </a:ext>
                </a:extLst>
              </a:tr>
              <a:tr h="283464">
                <a:tc>
                  <a:txBody>
                    <a:bodyPr/>
                    <a:lstStyle/>
                    <a:p>
                      <a:pPr marL="0" marR="0" algn="r">
                        <a:lnSpc>
                          <a:spcPct val="115000"/>
                        </a:lnSpc>
                        <a:spcBef>
                          <a:spcPts val="0"/>
                        </a:spcBef>
                        <a:spcAft>
                          <a:spcPts val="0"/>
                        </a:spcAft>
                      </a:pPr>
                      <a:r>
                        <a:rPr lang="en-US" sz="1400" kern="1200" dirty="0" smtClean="0">
                          <a:solidFill>
                            <a:srgbClr val="000000"/>
                          </a:solidFill>
                          <a:effectLst/>
                          <a:latin typeface="Arial" panose="020B0604020202020204" pitchFamily="34" charset="0"/>
                          <a:ea typeface="Times New Roman"/>
                          <a:cs typeface="Arial" panose="020B0604020202020204" pitchFamily="34" charset="0"/>
                        </a:rPr>
                        <a:t>10 </a:t>
                      </a:r>
                      <a:endParaRPr lang="en-US" sz="1400" dirty="0">
                        <a:effectLst/>
                        <a:latin typeface="Arial" panose="020B0604020202020204" pitchFamily="34" charset="0"/>
                        <a:ea typeface="Calibri"/>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US" sz="1400" dirty="0" smtClean="0">
                          <a:latin typeface="Arial" panose="020B0604020202020204" pitchFamily="34" charset="0"/>
                          <a:cs typeface="Arial" panose="020B0604020202020204" pitchFamily="34" charset="0"/>
                        </a:rPr>
                        <a:t>0.06</a:t>
                      </a:r>
                      <a:endParaRPr lang="en-US" sz="1400" dirty="0">
                        <a:latin typeface="Arial" panose="020B060402020202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a:lnSpc>
                          <a:spcPct val="115000"/>
                        </a:lnSpc>
                        <a:spcBef>
                          <a:spcPts val="0"/>
                        </a:spcBef>
                        <a:spcAft>
                          <a:spcPts val="0"/>
                        </a:spcAft>
                      </a:pPr>
                      <a:r>
                        <a:rPr lang="en-US" sz="1400" kern="1200" dirty="0" smtClean="0">
                          <a:solidFill>
                            <a:srgbClr val="000000"/>
                          </a:solidFill>
                          <a:effectLst/>
                          <a:latin typeface="Arial" panose="020B0604020202020204" pitchFamily="34" charset="0"/>
                          <a:ea typeface="Times New Roman"/>
                          <a:cs typeface="Arial" panose="020B0604020202020204" pitchFamily="34" charset="0"/>
                        </a:rPr>
                        <a:t>$1.05</a:t>
                      </a:r>
                      <a:endParaRPr lang="en-US" sz="1400" dirty="0">
                        <a:effectLst/>
                        <a:latin typeface="Arial" panose="020B0604020202020204" pitchFamily="34" charset="0"/>
                        <a:ea typeface="Calibri"/>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3"/>
                  </a:ext>
                </a:extLst>
              </a:tr>
              <a:tr h="283464">
                <a:tc>
                  <a:txBody>
                    <a:bodyPr/>
                    <a:lstStyle/>
                    <a:p>
                      <a:pPr marL="0" marR="0" algn="r">
                        <a:lnSpc>
                          <a:spcPct val="115000"/>
                        </a:lnSpc>
                        <a:spcBef>
                          <a:spcPts val="0"/>
                        </a:spcBef>
                        <a:spcAft>
                          <a:spcPts val="0"/>
                        </a:spcAft>
                      </a:pPr>
                      <a:endParaRPr lang="en-US" sz="1400" dirty="0">
                        <a:effectLst/>
                        <a:latin typeface="Arial" panose="020B0604020202020204" pitchFamily="34" charset="0"/>
                        <a:ea typeface="Calibri"/>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endParaRPr lang="en-US" sz="1400" dirty="0">
                        <a:latin typeface="Arial" panose="020B060402020202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a:lnSpc>
                          <a:spcPct val="115000"/>
                        </a:lnSpc>
                        <a:spcBef>
                          <a:spcPts val="0"/>
                        </a:spcBef>
                        <a:spcAft>
                          <a:spcPts val="0"/>
                        </a:spcAft>
                      </a:pPr>
                      <a:endParaRPr lang="en-US" sz="1400" dirty="0">
                        <a:effectLst/>
                        <a:latin typeface="Arial" panose="020B0604020202020204" pitchFamily="34" charset="0"/>
                        <a:ea typeface="Calibri"/>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4"/>
                  </a:ext>
                </a:extLst>
              </a:tr>
              <a:tr h="283464">
                <a:tc>
                  <a:txBody>
                    <a:bodyPr/>
                    <a:lstStyle/>
                    <a:p>
                      <a:pPr marL="0" marR="0" algn="r">
                        <a:lnSpc>
                          <a:spcPct val="115000"/>
                        </a:lnSpc>
                        <a:spcBef>
                          <a:spcPts val="0"/>
                        </a:spcBef>
                        <a:spcAft>
                          <a:spcPts val="0"/>
                        </a:spcAft>
                      </a:pPr>
                      <a:r>
                        <a:rPr lang="en-US" sz="1400" kern="1200" dirty="0" smtClean="0">
                          <a:solidFill>
                            <a:srgbClr val="000000"/>
                          </a:solidFill>
                          <a:effectLst/>
                          <a:latin typeface="Arial" panose="020B0604020202020204" pitchFamily="34" charset="0"/>
                          <a:ea typeface="Times New Roman"/>
                          <a:cs typeface="Arial" panose="020B0604020202020204" pitchFamily="34" charset="0"/>
                        </a:rPr>
                        <a:t>80 </a:t>
                      </a:r>
                      <a:endParaRPr lang="en-US" sz="1400" dirty="0">
                        <a:effectLst/>
                        <a:latin typeface="Arial" panose="020B0604020202020204" pitchFamily="34" charset="0"/>
                        <a:ea typeface="Calibri"/>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US" sz="1400" dirty="0" smtClean="0">
                          <a:latin typeface="Arial" panose="020B0604020202020204" pitchFamily="34" charset="0"/>
                          <a:cs typeface="Arial" panose="020B0604020202020204" pitchFamily="34" charset="0"/>
                        </a:rPr>
                        <a:t>0.47</a:t>
                      </a:r>
                      <a:endParaRPr lang="en-US" sz="1400" dirty="0">
                        <a:latin typeface="Arial" panose="020B060402020202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a:lnSpc>
                          <a:spcPct val="115000"/>
                        </a:lnSpc>
                        <a:spcBef>
                          <a:spcPts val="0"/>
                        </a:spcBef>
                        <a:spcAft>
                          <a:spcPts val="0"/>
                        </a:spcAft>
                      </a:pPr>
                      <a:r>
                        <a:rPr lang="en-US" sz="1400" kern="1200" dirty="0" smtClean="0">
                          <a:solidFill>
                            <a:srgbClr val="000000"/>
                          </a:solidFill>
                          <a:effectLst/>
                          <a:latin typeface="Arial" panose="020B0604020202020204" pitchFamily="34" charset="0"/>
                          <a:ea typeface="Times New Roman"/>
                          <a:cs typeface="Arial" panose="020B0604020202020204" pitchFamily="34" charset="0"/>
                        </a:rPr>
                        <a:t>$79.72</a:t>
                      </a:r>
                      <a:endParaRPr lang="en-US" sz="1400" dirty="0">
                        <a:effectLst/>
                        <a:latin typeface="Arial" panose="020B0604020202020204" pitchFamily="34" charset="0"/>
                        <a:ea typeface="Calibri"/>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5"/>
                  </a:ext>
                </a:extLst>
              </a:tr>
              <a:tr h="283464">
                <a:tc>
                  <a:txBody>
                    <a:bodyPr/>
                    <a:lstStyle/>
                    <a:p>
                      <a:pPr marL="0" marR="0" algn="r">
                        <a:lnSpc>
                          <a:spcPct val="115000"/>
                        </a:lnSpc>
                        <a:spcBef>
                          <a:spcPts val="0"/>
                        </a:spcBef>
                        <a:spcAft>
                          <a:spcPts val="0"/>
                        </a:spcAft>
                      </a:pPr>
                      <a:endParaRPr lang="en-US" sz="1400" dirty="0">
                        <a:effectLst/>
                        <a:latin typeface="Arial" panose="020B0604020202020204" pitchFamily="34" charset="0"/>
                        <a:ea typeface="Calibri"/>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endParaRPr lang="en-US" sz="1400" dirty="0">
                        <a:latin typeface="Arial" panose="020B060402020202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a:lnSpc>
                          <a:spcPct val="115000"/>
                        </a:lnSpc>
                        <a:spcBef>
                          <a:spcPts val="0"/>
                        </a:spcBef>
                        <a:spcAft>
                          <a:spcPts val="0"/>
                        </a:spcAft>
                      </a:pPr>
                      <a:endParaRPr lang="en-US" sz="1400" dirty="0">
                        <a:effectLst/>
                        <a:latin typeface="Arial" panose="020B0604020202020204" pitchFamily="34" charset="0"/>
                        <a:ea typeface="Calibri"/>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6"/>
                  </a:ext>
                </a:extLst>
              </a:tr>
              <a:tr h="283464">
                <a:tc>
                  <a:txBody>
                    <a:bodyPr/>
                    <a:lstStyle/>
                    <a:p>
                      <a:pPr marL="0" marR="0" algn="r">
                        <a:lnSpc>
                          <a:spcPct val="115000"/>
                        </a:lnSpc>
                        <a:spcBef>
                          <a:spcPts val="0"/>
                        </a:spcBef>
                        <a:spcAft>
                          <a:spcPts val="0"/>
                        </a:spcAft>
                      </a:pPr>
                      <a:r>
                        <a:rPr lang="en-US" sz="1400" kern="1200" dirty="0" smtClean="0">
                          <a:solidFill>
                            <a:srgbClr val="000000"/>
                          </a:solidFill>
                          <a:effectLst/>
                          <a:latin typeface="Arial" panose="020B0604020202020204" pitchFamily="34" charset="0"/>
                          <a:ea typeface="Times New Roman"/>
                          <a:cs typeface="Arial" panose="020B0604020202020204" pitchFamily="34" charset="0"/>
                        </a:rPr>
                        <a:t>44 </a:t>
                      </a:r>
                      <a:endParaRPr lang="en-US" sz="1400" dirty="0">
                        <a:effectLst/>
                        <a:latin typeface="Arial" panose="020B0604020202020204" pitchFamily="34" charset="0"/>
                        <a:ea typeface="Calibri"/>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US" sz="1400" dirty="0" smtClean="0">
                          <a:latin typeface="Arial" panose="020B0604020202020204" pitchFamily="34" charset="0"/>
                          <a:cs typeface="Arial" panose="020B0604020202020204" pitchFamily="34" charset="0"/>
                        </a:rPr>
                        <a:t>0.26</a:t>
                      </a:r>
                      <a:endParaRPr lang="en-US" sz="1400" dirty="0">
                        <a:latin typeface="Arial" panose="020B060402020202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a:lnSpc>
                          <a:spcPct val="115000"/>
                        </a:lnSpc>
                        <a:spcBef>
                          <a:spcPts val="0"/>
                        </a:spcBef>
                        <a:spcAft>
                          <a:spcPts val="0"/>
                        </a:spcAft>
                      </a:pPr>
                      <a:r>
                        <a:rPr lang="en-US" sz="1400" kern="1200" dirty="0" smtClean="0">
                          <a:solidFill>
                            <a:srgbClr val="000000"/>
                          </a:solidFill>
                          <a:effectLst/>
                          <a:latin typeface="Arial" panose="020B0604020202020204" pitchFamily="34" charset="0"/>
                          <a:ea typeface="Times New Roman"/>
                          <a:cs typeface="Arial" panose="020B0604020202020204" pitchFamily="34" charset="0"/>
                        </a:rPr>
                        <a:t>$23.98</a:t>
                      </a:r>
                      <a:endParaRPr lang="en-US" sz="1400" dirty="0">
                        <a:effectLst/>
                        <a:latin typeface="Arial" panose="020B0604020202020204" pitchFamily="34" charset="0"/>
                        <a:ea typeface="Calibri"/>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7"/>
                  </a:ext>
                </a:extLst>
              </a:tr>
              <a:tr h="373345">
                <a:tc>
                  <a:txBody>
                    <a:bodyPr/>
                    <a:lstStyle/>
                    <a:p>
                      <a:pPr marL="0" marR="0" algn="r">
                        <a:lnSpc>
                          <a:spcPct val="115000"/>
                        </a:lnSpc>
                        <a:spcBef>
                          <a:spcPts val="0"/>
                        </a:spcBef>
                        <a:spcAft>
                          <a:spcPts val="0"/>
                        </a:spcAft>
                      </a:pPr>
                      <a:r>
                        <a:rPr lang="en-US" sz="1400" b="1" dirty="0" smtClean="0">
                          <a:effectLst/>
                          <a:latin typeface="Calibri"/>
                          <a:ea typeface="Calibri"/>
                          <a:cs typeface="Times New Roman"/>
                        </a:rPr>
                        <a:t>172</a:t>
                      </a:r>
                      <a:endParaRPr lang="en-US" sz="14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endParaRPr lang="en-US"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a:lnSpc>
                          <a:spcPct val="115000"/>
                        </a:lnSpc>
                        <a:spcBef>
                          <a:spcPts val="0"/>
                        </a:spcBef>
                        <a:spcAft>
                          <a:spcPts val="0"/>
                        </a:spcAft>
                      </a:pPr>
                      <a:r>
                        <a:rPr lang="en-US" sz="1400" b="1" dirty="0" smtClean="0">
                          <a:effectLst/>
                          <a:latin typeface="Arial" panose="020B0604020202020204" pitchFamily="34" charset="0"/>
                          <a:ea typeface="Calibri"/>
                          <a:cs typeface="Arial" panose="020B0604020202020204" pitchFamily="34" charset="0"/>
                        </a:rPr>
                        <a:t>$163.32</a:t>
                      </a:r>
                      <a:endParaRPr lang="en-US" sz="1400" b="1" dirty="0">
                        <a:effectLst/>
                        <a:latin typeface="Arial" panose="020B0604020202020204" pitchFamily="34" charset="0"/>
                        <a:ea typeface="Calibri"/>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8"/>
                  </a:ext>
                </a:extLst>
              </a:tr>
            </a:tbl>
          </a:graphicData>
        </a:graphic>
      </p:graphicFrame>
      <p:sp>
        <p:nvSpPr>
          <p:cNvPr id="24" name="Rectangular Callout 23"/>
          <p:cNvSpPr/>
          <p:nvPr/>
        </p:nvSpPr>
        <p:spPr bwMode="auto">
          <a:xfrm>
            <a:off x="2939970" y="6256318"/>
            <a:ext cx="4429125" cy="444481"/>
          </a:xfrm>
          <a:prstGeom prst="wedgeRectCallout">
            <a:avLst>
              <a:gd name="adj1" fmla="val 21649"/>
              <a:gd name="adj2" fmla="val -135167"/>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0" hangingPunct="0"/>
            <a:r>
              <a:rPr lang="en-US" sz="2000" dirty="0" smtClean="0"/>
              <a:t>Reflects double-cropped wheat (44 ac)</a:t>
            </a:r>
            <a:endParaRPr kumimoji="0" lang="en-US" sz="200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1360712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lowchart: Alternate Process 12"/>
          <p:cNvSpPr/>
          <p:nvPr/>
        </p:nvSpPr>
        <p:spPr>
          <a:xfrm>
            <a:off x="2152916" y="533400"/>
            <a:ext cx="5715000" cy="990600"/>
          </a:xfrm>
          <a:prstGeom prst="flowChartAlternateProcess">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smtClean="0">
              <a:solidFill>
                <a:schemeClr val="tx1"/>
              </a:solidFill>
            </a:endParaRPr>
          </a:p>
          <a:p>
            <a:pPr marL="182880" indent="-182880">
              <a:buFont typeface="Arial" panose="020B0604020202020204" pitchFamily="34" charset="0"/>
              <a:buChar char="•"/>
              <a:tabLst>
                <a:tab pos="182880" algn="l"/>
              </a:tabLst>
            </a:pPr>
            <a:endParaRPr lang="en-US" sz="1200" dirty="0"/>
          </a:p>
        </p:txBody>
      </p:sp>
      <p:grpSp>
        <p:nvGrpSpPr>
          <p:cNvPr id="21" name="Group 20"/>
          <p:cNvGrpSpPr/>
          <p:nvPr/>
        </p:nvGrpSpPr>
        <p:grpSpPr>
          <a:xfrm>
            <a:off x="132108" y="274638"/>
            <a:ext cx="2362201" cy="6340198"/>
            <a:chOff x="204845" y="269559"/>
            <a:chExt cx="2362201" cy="6340198"/>
          </a:xfrm>
        </p:grpSpPr>
        <p:sp>
          <p:nvSpPr>
            <p:cNvPr id="22" name="Flowchart: Alternate Process 21"/>
            <p:cNvSpPr/>
            <p:nvPr/>
          </p:nvSpPr>
          <p:spPr>
            <a:xfrm>
              <a:off x="799264" y="4903412"/>
              <a:ext cx="1215635" cy="676671"/>
            </a:xfrm>
            <a:prstGeom prst="flowChartAlternateProcess">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Soil Index</a:t>
              </a:r>
            </a:p>
            <a:p>
              <a:pPr algn="ctr"/>
              <a:r>
                <a:rPr lang="en-US" sz="1200" dirty="0" smtClean="0">
                  <a:solidFill>
                    <a:schemeClr val="tx1"/>
                  </a:solidFill>
                </a:rPr>
                <a:t>Middlesex</a:t>
              </a:r>
            </a:p>
          </p:txBody>
        </p:sp>
        <p:sp>
          <p:nvSpPr>
            <p:cNvPr id="23" name="Flowchart: Alternate Process 22"/>
            <p:cNvSpPr/>
            <p:nvPr/>
          </p:nvSpPr>
          <p:spPr>
            <a:xfrm>
              <a:off x="767125" y="1028700"/>
              <a:ext cx="1215635" cy="641979"/>
            </a:xfrm>
            <a:prstGeom prst="flowChartAlternateProcess">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Ag Census</a:t>
              </a:r>
            </a:p>
            <a:p>
              <a:pPr algn="ctr"/>
              <a:r>
                <a:rPr lang="en-US" sz="1200" dirty="0" smtClean="0">
                  <a:solidFill>
                    <a:schemeClr val="tx1"/>
                  </a:solidFill>
                </a:rPr>
                <a:t>Middlesex</a:t>
              </a:r>
              <a:endParaRPr lang="en-US" sz="1200" dirty="0"/>
            </a:p>
          </p:txBody>
        </p:sp>
        <p:sp>
          <p:nvSpPr>
            <p:cNvPr id="25" name="Flowchart: Alternate Process 24"/>
            <p:cNvSpPr/>
            <p:nvPr/>
          </p:nvSpPr>
          <p:spPr>
            <a:xfrm>
              <a:off x="767126" y="1876212"/>
              <a:ext cx="1215635" cy="756279"/>
            </a:xfrm>
            <a:prstGeom prst="flowChartAlternateProcess">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Composite Farm</a:t>
              </a:r>
            </a:p>
            <a:p>
              <a:pPr algn="ctr"/>
              <a:r>
                <a:rPr lang="en-US" sz="1200" dirty="0" smtClean="0">
                  <a:solidFill>
                    <a:schemeClr val="tx1"/>
                  </a:solidFill>
                </a:rPr>
                <a:t>Middlesex</a:t>
              </a:r>
              <a:endParaRPr lang="en-US" sz="1200" dirty="0"/>
            </a:p>
          </p:txBody>
        </p:sp>
        <p:sp>
          <p:nvSpPr>
            <p:cNvPr id="31" name="Flowchart: Alternate Process 30"/>
            <p:cNvSpPr/>
            <p:nvPr/>
          </p:nvSpPr>
          <p:spPr>
            <a:xfrm>
              <a:off x="753116" y="3893562"/>
              <a:ext cx="1304283" cy="756279"/>
            </a:xfrm>
            <a:prstGeom prst="flowChartAlternateProcess">
              <a:avLst/>
            </a:prstGeom>
            <a:solidFill>
              <a:schemeClr val="bg1">
                <a:lumMod val="85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Capitalization Rate</a:t>
              </a:r>
            </a:p>
            <a:p>
              <a:pPr algn="ctr"/>
              <a:r>
                <a:rPr lang="en-US" sz="1200" dirty="0" smtClean="0">
                  <a:solidFill>
                    <a:schemeClr val="tx1"/>
                  </a:solidFill>
                </a:rPr>
                <a:t>Middlesex</a:t>
              </a:r>
              <a:endParaRPr lang="en-US" sz="1200" dirty="0"/>
            </a:p>
          </p:txBody>
        </p:sp>
        <p:sp>
          <p:nvSpPr>
            <p:cNvPr id="33" name="Flowchart: Alternate Process 32"/>
            <p:cNvSpPr/>
            <p:nvPr/>
          </p:nvSpPr>
          <p:spPr>
            <a:xfrm>
              <a:off x="803452" y="5853478"/>
              <a:ext cx="1215635" cy="756279"/>
            </a:xfrm>
            <a:prstGeom prst="flowChartAlternateProcess">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Use-value Estimates</a:t>
              </a:r>
            </a:p>
            <a:p>
              <a:pPr algn="ctr"/>
              <a:r>
                <a:rPr lang="en-US" sz="1200" dirty="0" smtClean="0">
                  <a:solidFill>
                    <a:schemeClr val="tx1"/>
                  </a:solidFill>
                </a:rPr>
                <a:t>Middlesex</a:t>
              </a:r>
              <a:endParaRPr lang="en-US" sz="1200" dirty="0"/>
            </a:p>
          </p:txBody>
        </p:sp>
        <p:sp>
          <p:nvSpPr>
            <p:cNvPr id="34" name="Flowchart: Alternate Process 33"/>
            <p:cNvSpPr/>
            <p:nvPr/>
          </p:nvSpPr>
          <p:spPr>
            <a:xfrm>
              <a:off x="204845" y="2891218"/>
              <a:ext cx="1170098" cy="716475"/>
            </a:xfrm>
            <a:prstGeom prst="flowChartAlternateProcess">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Crop Budgets</a:t>
              </a:r>
            </a:p>
            <a:p>
              <a:pPr algn="ctr"/>
              <a:r>
                <a:rPr lang="en-US" sz="1200" dirty="0" smtClean="0">
                  <a:solidFill>
                    <a:schemeClr val="tx1"/>
                  </a:solidFill>
                </a:rPr>
                <a:t>Middlesex</a:t>
              </a:r>
            </a:p>
          </p:txBody>
        </p:sp>
        <p:sp>
          <p:nvSpPr>
            <p:cNvPr id="35" name="Flowchart: Alternate Process 34"/>
            <p:cNvSpPr/>
            <p:nvPr/>
          </p:nvSpPr>
          <p:spPr>
            <a:xfrm>
              <a:off x="1374944" y="2891218"/>
              <a:ext cx="1192102" cy="716475"/>
            </a:xfrm>
            <a:prstGeom prst="flowChartAlternateProcess">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Federal Payments</a:t>
              </a:r>
            </a:p>
            <a:p>
              <a:pPr algn="ctr"/>
              <a:r>
                <a:rPr lang="en-US" sz="1200" dirty="0" smtClean="0">
                  <a:solidFill>
                    <a:schemeClr val="tx1"/>
                  </a:solidFill>
                </a:rPr>
                <a:t>Middlesex</a:t>
              </a:r>
            </a:p>
          </p:txBody>
        </p:sp>
        <p:cxnSp>
          <p:nvCxnSpPr>
            <p:cNvPr id="37" name="Straight Arrow Connector 36"/>
            <p:cNvCxnSpPr/>
            <p:nvPr/>
          </p:nvCxnSpPr>
          <p:spPr>
            <a:xfrm>
              <a:off x="1374943" y="1676400"/>
              <a:ext cx="1" cy="205533"/>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a:stCxn id="25" idx="2"/>
              <a:endCxn id="34" idx="0"/>
            </p:cNvCxnSpPr>
            <p:nvPr/>
          </p:nvCxnSpPr>
          <p:spPr>
            <a:xfrm flipH="1">
              <a:off x="789894" y="2632491"/>
              <a:ext cx="585050" cy="258727"/>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stCxn id="25" idx="2"/>
              <a:endCxn id="35" idx="0"/>
            </p:cNvCxnSpPr>
            <p:nvPr/>
          </p:nvCxnSpPr>
          <p:spPr>
            <a:xfrm>
              <a:off x="1374944" y="2632491"/>
              <a:ext cx="596051" cy="258727"/>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a:stCxn id="34" idx="2"/>
              <a:endCxn id="31" idx="0"/>
            </p:cNvCxnSpPr>
            <p:nvPr/>
          </p:nvCxnSpPr>
          <p:spPr>
            <a:xfrm>
              <a:off x="789894" y="3607693"/>
              <a:ext cx="615364" cy="285869"/>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a:stCxn id="35" idx="2"/>
              <a:endCxn id="31" idx="0"/>
            </p:cNvCxnSpPr>
            <p:nvPr/>
          </p:nvCxnSpPr>
          <p:spPr>
            <a:xfrm flipH="1">
              <a:off x="1405258" y="3607693"/>
              <a:ext cx="565737" cy="285869"/>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a:stCxn id="31" idx="2"/>
              <a:endCxn id="22" idx="0"/>
            </p:cNvCxnSpPr>
            <p:nvPr/>
          </p:nvCxnSpPr>
          <p:spPr>
            <a:xfrm>
              <a:off x="1405258" y="4649841"/>
              <a:ext cx="1824" cy="253571"/>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a:stCxn id="22" idx="2"/>
              <a:endCxn id="33" idx="0"/>
            </p:cNvCxnSpPr>
            <p:nvPr/>
          </p:nvCxnSpPr>
          <p:spPr>
            <a:xfrm>
              <a:off x="1407082" y="5580083"/>
              <a:ext cx="4188" cy="273395"/>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50" name="Flowchart: Alternate Process 49"/>
            <p:cNvSpPr/>
            <p:nvPr/>
          </p:nvSpPr>
          <p:spPr>
            <a:xfrm>
              <a:off x="789894" y="269559"/>
              <a:ext cx="1215635" cy="527679"/>
            </a:xfrm>
            <a:prstGeom prst="flowChartAlternateProcess">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Income Approach</a:t>
              </a:r>
              <a:endParaRPr lang="en-US" sz="1200" dirty="0"/>
            </a:p>
          </p:txBody>
        </p:sp>
        <p:cxnSp>
          <p:nvCxnSpPr>
            <p:cNvPr id="51" name="Straight Arrow Connector 50"/>
            <p:cNvCxnSpPr/>
            <p:nvPr/>
          </p:nvCxnSpPr>
          <p:spPr>
            <a:xfrm>
              <a:off x="1367937" y="823167"/>
              <a:ext cx="1" cy="205533"/>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2438400" y="274638"/>
            <a:ext cx="6248400" cy="1143000"/>
          </a:xfrm>
        </p:spPr>
        <p:txBody>
          <a:bodyPr/>
          <a:lstStyle/>
          <a:p>
            <a:r>
              <a:rPr lang="en-US" dirty="0" smtClean="0"/>
              <a:t>Capitalization Rate</a:t>
            </a:r>
            <a:endParaRPr lang="en-US" dirty="0"/>
          </a:p>
        </p:txBody>
      </p:sp>
      <p:sp>
        <p:nvSpPr>
          <p:cNvPr id="4" name="Content Placeholder 3"/>
          <p:cNvSpPr>
            <a:spLocks noGrp="1"/>
          </p:cNvSpPr>
          <p:nvPr>
            <p:ph sz="half" idx="2"/>
          </p:nvPr>
        </p:nvSpPr>
        <p:spPr>
          <a:xfrm>
            <a:off x="2667000" y="1219200"/>
            <a:ext cx="6096000" cy="4906963"/>
          </a:xfrm>
        </p:spPr>
        <p:txBody>
          <a:bodyPr/>
          <a:lstStyle/>
          <a:p>
            <a:pPr marL="0" indent="0">
              <a:buNone/>
            </a:pPr>
            <a:r>
              <a:rPr lang="en-US" dirty="0" smtClean="0"/>
              <a:t>Why </a:t>
            </a:r>
            <a:r>
              <a:rPr lang="en-US" dirty="0"/>
              <a:t>use Capitalization Rate? </a:t>
            </a:r>
            <a:endParaRPr lang="en-US" dirty="0" smtClean="0"/>
          </a:p>
          <a:p>
            <a:r>
              <a:rPr lang="en-US" i="1" dirty="0" smtClean="0"/>
              <a:t>Cap </a:t>
            </a:r>
            <a:r>
              <a:rPr lang="en-US" i="1" dirty="0"/>
              <a:t>Rate = Net </a:t>
            </a:r>
            <a:r>
              <a:rPr lang="en-US" i="1" dirty="0" smtClean="0"/>
              <a:t>Return ÷ Value Farmland</a:t>
            </a:r>
          </a:p>
          <a:p>
            <a:r>
              <a:rPr lang="en-US" i="1" dirty="0" smtClean="0"/>
              <a:t>Farmland </a:t>
            </a:r>
            <a:r>
              <a:rPr lang="en-US" i="1" dirty="0"/>
              <a:t>Value </a:t>
            </a:r>
            <a:r>
              <a:rPr lang="en-US" i="1" dirty="0" smtClean="0"/>
              <a:t>= NR</a:t>
            </a:r>
            <a:r>
              <a:rPr lang="en-US" i="1" dirty="0"/>
              <a:t> ÷ </a:t>
            </a:r>
            <a:r>
              <a:rPr lang="en-US" i="1" dirty="0" smtClean="0"/>
              <a:t>Cap Rate</a:t>
            </a:r>
          </a:p>
          <a:p>
            <a:r>
              <a:rPr lang="en-US" i="1" dirty="0" smtClean="0"/>
              <a:t>$100 per year ÷ 10% = $1,000</a:t>
            </a:r>
            <a:endParaRPr lang="en-US" i="1" dirty="0"/>
          </a:p>
          <a:p>
            <a:r>
              <a:rPr lang="en-US" b="1" dirty="0"/>
              <a:t>Cap Rate = Interest Rate + Property</a:t>
            </a:r>
            <a:r>
              <a:rPr lang="en-US" dirty="0"/>
              <a:t> </a:t>
            </a:r>
            <a:r>
              <a:rPr lang="en-US" b="1" dirty="0"/>
              <a:t>Tax </a:t>
            </a:r>
            <a:endParaRPr lang="en-US" b="1" dirty="0" smtClean="0"/>
          </a:p>
          <a:p>
            <a:pPr marL="0" indent="0">
              <a:buNone/>
            </a:pPr>
            <a:endParaRPr lang="en-US" dirty="0" smtClean="0"/>
          </a:p>
          <a:p>
            <a:endParaRPr lang="en-US" dirty="0"/>
          </a:p>
        </p:txBody>
      </p:sp>
      <p:sp>
        <p:nvSpPr>
          <p:cNvPr id="27" name="Rectangular Callout 26"/>
          <p:cNvSpPr/>
          <p:nvPr/>
        </p:nvSpPr>
        <p:spPr>
          <a:xfrm>
            <a:off x="2594755" y="4908491"/>
            <a:ext cx="2766954" cy="934587"/>
          </a:xfrm>
          <a:prstGeom prst="wedgeRectCallout">
            <a:avLst>
              <a:gd name="adj1" fmla="val 37468"/>
              <a:gd name="adj2" fmla="val -13585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dirty="0">
                <a:solidFill>
                  <a:schemeClr val="tx1"/>
                </a:solidFill>
              </a:rPr>
              <a:t>Federal Land Bank long term interest </a:t>
            </a:r>
            <a:r>
              <a:rPr lang="en-US" dirty="0" smtClean="0">
                <a:solidFill>
                  <a:schemeClr val="tx1"/>
                </a:solidFill>
              </a:rPr>
              <a:t>rate </a:t>
            </a:r>
            <a:r>
              <a:rPr lang="en-US" dirty="0">
                <a:solidFill>
                  <a:schemeClr val="tx1"/>
                </a:solidFill>
              </a:rPr>
              <a:t>-  AgFirst </a:t>
            </a:r>
            <a:r>
              <a:rPr lang="en-US" dirty="0" smtClean="0">
                <a:solidFill>
                  <a:schemeClr val="tx1"/>
                </a:solidFill>
              </a:rPr>
              <a:t>(10 year average) </a:t>
            </a:r>
            <a:endParaRPr lang="en-US" dirty="0">
              <a:solidFill>
                <a:schemeClr val="tx1"/>
              </a:solidFill>
            </a:endParaRPr>
          </a:p>
          <a:p>
            <a:endParaRPr lang="en-US" dirty="0" smtClean="0">
              <a:solidFill>
                <a:schemeClr val="tx1"/>
              </a:solidFill>
            </a:endParaRPr>
          </a:p>
        </p:txBody>
      </p:sp>
      <p:sp>
        <p:nvSpPr>
          <p:cNvPr id="28" name="Rectangular Callout 27"/>
          <p:cNvSpPr/>
          <p:nvPr/>
        </p:nvSpPr>
        <p:spPr>
          <a:xfrm>
            <a:off x="5562600" y="4610929"/>
            <a:ext cx="2971800" cy="962093"/>
          </a:xfrm>
          <a:prstGeom prst="wedgeRectCallout">
            <a:avLst>
              <a:gd name="adj1" fmla="val 15080"/>
              <a:gd name="adj2" fmla="val -96596"/>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dirty="0" smtClean="0">
                <a:solidFill>
                  <a:prstClr val="black"/>
                </a:solidFill>
              </a:rPr>
              <a:t>Effective </a:t>
            </a:r>
            <a:r>
              <a:rPr lang="en-US" dirty="0">
                <a:solidFill>
                  <a:prstClr val="black"/>
                </a:solidFill>
              </a:rPr>
              <a:t>Tax Rates </a:t>
            </a:r>
            <a:r>
              <a:rPr lang="en-US" dirty="0" smtClean="0">
                <a:solidFill>
                  <a:prstClr val="black"/>
                </a:solidFill>
              </a:rPr>
              <a:t>for all counties - VA </a:t>
            </a:r>
            <a:r>
              <a:rPr lang="en-US" dirty="0">
                <a:solidFill>
                  <a:prstClr val="black"/>
                </a:solidFill>
              </a:rPr>
              <a:t>Department of </a:t>
            </a:r>
            <a:r>
              <a:rPr lang="en-US" dirty="0" smtClean="0">
                <a:solidFill>
                  <a:prstClr val="black"/>
                </a:solidFill>
              </a:rPr>
              <a:t>Taxation (10 year average)</a:t>
            </a:r>
            <a:endParaRPr lang="en-US" dirty="0">
              <a:solidFill>
                <a:schemeClr val="tx1"/>
              </a:solidFill>
            </a:endParaRPr>
          </a:p>
          <a:p>
            <a:endParaRPr lang="en-US" dirty="0" smtClean="0">
              <a:solidFill>
                <a:schemeClr val="tx1"/>
              </a:solidFill>
            </a:endParaRPr>
          </a:p>
        </p:txBody>
      </p:sp>
    </p:spTree>
    <p:extLst>
      <p:ext uri="{BB962C8B-B14F-4D97-AF65-F5344CB8AC3E}">
        <p14:creationId xmlns:p14="http://schemas.microsoft.com/office/powerpoint/2010/main" val="2547226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8"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lowchart: Alternate Process 12"/>
          <p:cNvSpPr/>
          <p:nvPr/>
        </p:nvSpPr>
        <p:spPr>
          <a:xfrm>
            <a:off x="2152916" y="533400"/>
            <a:ext cx="5715000" cy="990600"/>
          </a:xfrm>
          <a:prstGeom prst="flowChartAlternateProcess">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smtClean="0">
              <a:solidFill>
                <a:schemeClr val="tx1"/>
              </a:solidFill>
            </a:endParaRPr>
          </a:p>
          <a:p>
            <a:pPr marL="182880" indent="-182880">
              <a:buFont typeface="Arial" panose="020B0604020202020204" pitchFamily="34" charset="0"/>
              <a:buChar char="•"/>
              <a:tabLst>
                <a:tab pos="182880" algn="l"/>
              </a:tabLst>
            </a:pPr>
            <a:endParaRPr lang="en-US" sz="1200" dirty="0"/>
          </a:p>
        </p:txBody>
      </p:sp>
      <p:grpSp>
        <p:nvGrpSpPr>
          <p:cNvPr id="21" name="Group 20"/>
          <p:cNvGrpSpPr/>
          <p:nvPr/>
        </p:nvGrpSpPr>
        <p:grpSpPr>
          <a:xfrm>
            <a:off x="204845" y="269559"/>
            <a:ext cx="2362201" cy="6318778"/>
            <a:chOff x="204845" y="269559"/>
            <a:chExt cx="2362201" cy="6318778"/>
          </a:xfrm>
        </p:grpSpPr>
        <p:sp>
          <p:nvSpPr>
            <p:cNvPr id="22" name="Flowchart: Alternate Process 21"/>
            <p:cNvSpPr/>
            <p:nvPr/>
          </p:nvSpPr>
          <p:spPr>
            <a:xfrm>
              <a:off x="797439" y="4902614"/>
              <a:ext cx="1215635" cy="676671"/>
            </a:xfrm>
            <a:prstGeom prst="flowChartAlternateProcess">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Soil Index</a:t>
              </a:r>
            </a:p>
            <a:p>
              <a:pPr algn="ctr"/>
              <a:r>
                <a:rPr lang="en-US" sz="1200" dirty="0" smtClean="0">
                  <a:solidFill>
                    <a:schemeClr val="tx1"/>
                  </a:solidFill>
                </a:rPr>
                <a:t>Middlesex</a:t>
              </a:r>
            </a:p>
          </p:txBody>
        </p:sp>
        <p:sp>
          <p:nvSpPr>
            <p:cNvPr id="23" name="Flowchart: Alternate Process 22"/>
            <p:cNvSpPr/>
            <p:nvPr/>
          </p:nvSpPr>
          <p:spPr>
            <a:xfrm>
              <a:off x="767125" y="1028700"/>
              <a:ext cx="1215635" cy="641979"/>
            </a:xfrm>
            <a:prstGeom prst="flowChartAlternateProcess">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Ag Census</a:t>
              </a:r>
            </a:p>
            <a:p>
              <a:pPr algn="ctr"/>
              <a:r>
                <a:rPr lang="en-US" sz="1200" dirty="0" smtClean="0">
                  <a:solidFill>
                    <a:schemeClr val="tx1"/>
                  </a:solidFill>
                </a:rPr>
                <a:t>Middlesex</a:t>
              </a:r>
              <a:endParaRPr lang="en-US" sz="1200" dirty="0"/>
            </a:p>
          </p:txBody>
        </p:sp>
        <p:sp>
          <p:nvSpPr>
            <p:cNvPr id="25" name="Flowchart: Alternate Process 24"/>
            <p:cNvSpPr/>
            <p:nvPr/>
          </p:nvSpPr>
          <p:spPr>
            <a:xfrm>
              <a:off x="767126" y="1876212"/>
              <a:ext cx="1215635" cy="756279"/>
            </a:xfrm>
            <a:prstGeom prst="flowChartAlternateProcess">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Composite Farm</a:t>
              </a:r>
            </a:p>
            <a:p>
              <a:pPr algn="ctr"/>
              <a:r>
                <a:rPr lang="en-US" sz="1200" dirty="0" smtClean="0">
                  <a:solidFill>
                    <a:schemeClr val="tx1"/>
                  </a:solidFill>
                </a:rPr>
                <a:t>Middlesex</a:t>
              </a:r>
              <a:endParaRPr lang="en-US" sz="1200" dirty="0"/>
            </a:p>
          </p:txBody>
        </p:sp>
        <p:sp>
          <p:nvSpPr>
            <p:cNvPr id="31" name="Flowchart: Alternate Process 30"/>
            <p:cNvSpPr/>
            <p:nvPr/>
          </p:nvSpPr>
          <p:spPr>
            <a:xfrm>
              <a:off x="753116" y="3893562"/>
              <a:ext cx="1304283" cy="756279"/>
            </a:xfrm>
            <a:prstGeom prst="flowChartAlternateProcess">
              <a:avLst/>
            </a:prstGeom>
            <a:solidFill>
              <a:schemeClr val="bg1">
                <a:lumMod val="85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Capitalization Rate</a:t>
              </a:r>
            </a:p>
            <a:p>
              <a:pPr algn="ctr"/>
              <a:r>
                <a:rPr lang="en-US" sz="1200" dirty="0" smtClean="0">
                  <a:solidFill>
                    <a:schemeClr val="tx1"/>
                  </a:solidFill>
                </a:rPr>
                <a:t>Middlesex</a:t>
              </a:r>
              <a:endParaRPr lang="en-US" sz="1200" dirty="0"/>
            </a:p>
          </p:txBody>
        </p:sp>
        <p:sp>
          <p:nvSpPr>
            <p:cNvPr id="33" name="Flowchart: Alternate Process 32"/>
            <p:cNvSpPr/>
            <p:nvPr/>
          </p:nvSpPr>
          <p:spPr>
            <a:xfrm>
              <a:off x="797439" y="5832058"/>
              <a:ext cx="1215635" cy="756279"/>
            </a:xfrm>
            <a:prstGeom prst="flowChartAlternateProcess">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Use-value Estimates</a:t>
              </a:r>
            </a:p>
            <a:p>
              <a:pPr algn="ctr"/>
              <a:r>
                <a:rPr lang="en-US" sz="1200" dirty="0" smtClean="0">
                  <a:solidFill>
                    <a:schemeClr val="tx1"/>
                  </a:solidFill>
                </a:rPr>
                <a:t>Middlesex</a:t>
              </a:r>
              <a:endParaRPr lang="en-US" sz="1200" dirty="0"/>
            </a:p>
          </p:txBody>
        </p:sp>
        <p:sp>
          <p:nvSpPr>
            <p:cNvPr id="34" name="Flowchart: Alternate Process 33"/>
            <p:cNvSpPr/>
            <p:nvPr/>
          </p:nvSpPr>
          <p:spPr>
            <a:xfrm>
              <a:off x="204845" y="2891218"/>
              <a:ext cx="1170098" cy="716475"/>
            </a:xfrm>
            <a:prstGeom prst="flowChartAlternateProcess">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Crop Budgets</a:t>
              </a:r>
            </a:p>
            <a:p>
              <a:pPr algn="ctr"/>
              <a:r>
                <a:rPr lang="en-US" sz="1200" dirty="0" smtClean="0">
                  <a:solidFill>
                    <a:schemeClr val="tx1"/>
                  </a:solidFill>
                </a:rPr>
                <a:t>Middlesex</a:t>
              </a:r>
            </a:p>
          </p:txBody>
        </p:sp>
        <p:sp>
          <p:nvSpPr>
            <p:cNvPr id="35" name="Flowchart: Alternate Process 34"/>
            <p:cNvSpPr/>
            <p:nvPr/>
          </p:nvSpPr>
          <p:spPr>
            <a:xfrm>
              <a:off x="1374944" y="2891218"/>
              <a:ext cx="1192102" cy="716475"/>
            </a:xfrm>
            <a:prstGeom prst="flowChartAlternateProcess">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Federal Payments</a:t>
              </a:r>
            </a:p>
            <a:p>
              <a:pPr algn="ctr"/>
              <a:r>
                <a:rPr lang="en-US" sz="1200" dirty="0" smtClean="0">
                  <a:solidFill>
                    <a:schemeClr val="tx1"/>
                  </a:solidFill>
                </a:rPr>
                <a:t>Middlesex</a:t>
              </a:r>
            </a:p>
          </p:txBody>
        </p:sp>
        <p:cxnSp>
          <p:nvCxnSpPr>
            <p:cNvPr id="37" name="Straight Arrow Connector 36"/>
            <p:cNvCxnSpPr/>
            <p:nvPr/>
          </p:nvCxnSpPr>
          <p:spPr>
            <a:xfrm>
              <a:off x="1374943" y="1676400"/>
              <a:ext cx="1" cy="205533"/>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a:stCxn id="25" idx="2"/>
              <a:endCxn id="34" idx="0"/>
            </p:cNvCxnSpPr>
            <p:nvPr/>
          </p:nvCxnSpPr>
          <p:spPr>
            <a:xfrm flipH="1">
              <a:off x="789894" y="2632491"/>
              <a:ext cx="585050" cy="258727"/>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stCxn id="25" idx="2"/>
              <a:endCxn id="35" idx="0"/>
            </p:cNvCxnSpPr>
            <p:nvPr/>
          </p:nvCxnSpPr>
          <p:spPr>
            <a:xfrm>
              <a:off x="1374944" y="2632491"/>
              <a:ext cx="596051" cy="258727"/>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a:stCxn id="34" idx="2"/>
              <a:endCxn id="31" idx="0"/>
            </p:cNvCxnSpPr>
            <p:nvPr/>
          </p:nvCxnSpPr>
          <p:spPr>
            <a:xfrm>
              <a:off x="789894" y="3607693"/>
              <a:ext cx="615364" cy="285869"/>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a:stCxn id="35" idx="2"/>
              <a:endCxn id="31" idx="0"/>
            </p:cNvCxnSpPr>
            <p:nvPr/>
          </p:nvCxnSpPr>
          <p:spPr>
            <a:xfrm flipH="1">
              <a:off x="1405258" y="3607693"/>
              <a:ext cx="565737" cy="285869"/>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a:stCxn id="31" idx="2"/>
              <a:endCxn id="22" idx="0"/>
            </p:cNvCxnSpPr>
            <p:nvPr/>
          </p:nvCxnSpPr>
          <p:spPr>
            <a:xfrm flipH="1">
              <a:off x="1405257" y="4649841"/>
              <a:ext cx="1" cy="252773"/>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a:stCxn id="22" idx="2"/>
              <a:endCxn id="33" idx="0"/>
            </p:cNvCxnSpPr>
            <p:nvPr/>
          </p:nvCxnSpPr>
          <p:spPr>
            <a:xfrm>
              <a:off x="1405257" y="5579285"/>
              <a:ext cx="0" cy="252773"/>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50" name="Flowchart: Alternate Process 49"/>
            <p:cNvSpPr/>
            <p:nvPr/>
          </p:nvSpPr>
          <p:spPr>
            <a:xfrm>
              <a:off x="789894" y="269559"/>
              <a:ext cx="1215635" cy="527679"/>
            </a:xfrm>
            <a:prstGeom prst="flowChartAlternateProcess">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Income Approach</a:t>
              </a:r>
              <a:endParaRPr lang="en-US" sz="1200" dirty="0"/>
            </a:p>
          </p:txBody>
        </p:sp>
        <p:cxnSp>
          <p:nvCxnSpPr>
            <p:cNvPr id="51" name="Straight Arrow Connector 50"/>
            <p:cNvCxnSpPr/>
            <p:nvPr/>
          </p:nvCxnSpPr>
          <p:spPr>
            <a:xfrm>
              <a:off x="1367937" y="823167"/>
              <a:ext cx="1" cy="205533"/>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2438400" y="274638"/>
            <a:ext cx="6248400" cy="1143000"/>
          </a:xfrm>
        </p:spPr>
        <p:txBody>
          <a:bodyPr/>
          <a:lstStyle/>
          <a:p>
            <a:r>
              <a:rPr lang="en-US" dirty="0" smtClean="0"/>
              <a:t>Middlesex TY2018</a:t>
            </a:r>
            <a:endParaRPr lang="en-US" dirty="0"/>
          </a:p>
        </p:txBody>
      </p:sp>
      <p:graphicFrame>
        <p:nvGraphicFramePr>
          <p:cNvPr id="5" name="Content Placeholder 4"/>
          <p:cNvGraphicFramePr>
            <a:graphicFrameLocks noGrp="1"/>
          </p:cNvGraphicFramePr>
          <p:nvPr>
            <p:ph sz="half" idx="2"/>
            <p:extLst>
              <p:ext uri="{D42A27DB-BD31-4B8C-83A1-F6EECF244321}">
                <p14:modId xmlns:p14="http://schemas.microsoft.com/office/powerpoint/2010/main" val="1370224553"/>
              </p:ext>
            </p:extLst>
          </p:nvPr>
        </p:nvGraphicFramePr>
        <p:xfrm>
          <a:off x="2819400" y="1203960"/>
          <a:ext cx="5867400" cy="2377440"/>
        </p:xfrm>
        <a:graphic>
          <a:graphicData uri="http://schemas.openxmlformats.org/drawingml/2006/table">
            <a:tbl>
              <a:tblPr firstRow="1" bandRow="1">
                <a:tableStyleId>{2D5ABB26-0587-4C30-8999-92F81FD0307C}</a:tableStyleId>
              </a:tblPr>
              <a:tblGrid>
                <a:gridCol w="442823">
                  <a:extLst>
                    <a:ext uri="{9D8B030D-6E8A-4147-A177-3AD203B41FA5}">
                      <a16:colId xmlns:a16="http://schemas.microsoft.com/office/drawing/2014/main" val="20000"/>
                    </a:ext>
                  </a:extLst>
                </a:gridCol>
                <a:gridCol w="4096110">
                  <a:extLst>
                    <a:ext uri="{9D8B030D-6E8A-4147-A177-3AD203B41FA5}">
                      <a16:colId xmlns:a16="http://schemas.microsoft.com/office/drawing/2014/main" val="20001"/>
                    </a:ext>
                  </a:extLst>
                </a:gridCol>
                <a:gridCol w="1328467">
                  <a:extLst>
                    <a:ext uri="{9D8B030D-6E8A-4147-A177-3AD203B41FA5}">
                      <a16:colId xmlns:a16="http://schemas.microsoft.com/office/drawing/2014/main" val="20002"/>
                    </a:ext>
                  </a:extLst>
                </a:gridCol>
              </a:tblGrid>
              <a:tr h="370840">
                <a:tc gridSpan="2">
                  <a:txBody>
                    <a:bodyPr/>
                    <a:lstStyle/>
                    <a:p>
                      <a:r>
                        <a:rPr lang="en-US" sz="2000" b="1" u="none" dirty="0" smtClean="0"/>
                        <a:t>Cap Rate Components </a:t>
                      </a:r>
                      <a:endParaRPr lang="en-US" sz="2000" b="1" u="none" dirty="0"/>
                    </a:p>
                  </a:txBody>
                  <a:tcPr/>
                </a:tc>
                <a:tc hMerge="1">
                  <a:txBody>
                    <a:bodyPr/>
                    <a:lstStyle/>
                    <a:p>
                      <a:endParaRPr lang="en-US" b="1" dirty="0"/>
                    </a:p>
                  </a:txBody>
                  <a:tcPr/>
                </a:tc>
                <a:tc>
                  <a:txBody>
                    <a:bodyPr/>
                    <a:lstStyle/>
                    <a:p>
                      <a:pPr algn="r"/>
                      <a:endParaRPr lang="en-US" sz="2000" dirty="0"/>
                    </a:p>
                  </a:txBody>
                  <a:tcPr/>
                </a:tc>
                <a:extLst>
                  <a:ext uri="{0D108BD9-81ED-4DB2-BD59-A6C34878D82A}">
                    <a16:rowId xmlns:a16="http://schemas.microsoft.com/office/drawing/2014/main" val="10000"/>
                  </a:ext>
                </a:extLst>
              </a:tr>
              <a:tr h="370840">
                <a:tc>
                  <a:txBody>
                    <a:bodyPr/>
                    <a:lstStyle/>
                    <a:p>
                      <a:endParaRPr lang="en-US" sz="2000" dirty="0"/>
                    </a:p>
                  </a:txBody>
                  <a:tcPr/>
                </a:tc>
                <a:tc>
                  <a:txBody>
                    <a:bodyPr/>
                    <a:lstStyle/>
                    <a:p>
                      <a:r>
                        <a:rPr lang="en-US" sz="2000" dirty="0" smtClean="0"/>
                        <a:t>Interest Rate – statewide (10yr Avg)</a:t>
                      </a:r>
                      <a:endParaRPr lang="en-US" sz="2000" dirty="0"/>
                    </a:p>
                  </a:txBody>
                  <a:tcPr>
                    <a:lnB w="12700" cap="flat" cmpd="sng" algn="ctr">
                      <a:solidFill>
                        <a:schemeClr val="tx1"/>
                      </a:solidFill>
                      <a:prstDash val="solid"/>
                      <a:round/>
                      <a:headEnd type="none" w="med" len="med"/>
                      <a:tailEnd type="none" w="med" len="med"/>
                    </a:lnB>
                  </a:tcPr>
                </a:tc>
                <a:tc>
                  <a:txBody>
                    <a:bodyPr/>
                    <a:lstStyle/>
                    <a:p>
                      <a:pPr algn="r"/>
                      <a:r>
                        <a:rPr lang="en-US" sz="2000" dirty="0" smtClean="0"/>
                        <a:t>0.0584</a:t>
                      </a:r>
                      <a:endParaRPr lang="en-US" sz="2000"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endParaRPr lang="en-US" sz="2000" dirty="0"/>
                    </a:p>
                  </a:txBody>
                  <a:tcPr/>
                </a:tc>
                <a:tc>
                  <a:txBody>
                    <a:bodyPr/>
                    <a:lstStyle/>
                    <a:p>
                      <a:r>
                        <a:rPr lang="en-US" sz="2000" dirty="0" smtClean="0"/>
                        <a:t>Property Tax – Middlesex (10yr Avg)</a:t>
                      </a:r>
                      <a:endParaRPr lang="en-US" sz="20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2000" dirty="0" smtClean="0"/>
                        <a:t>0.0039</a:t>
                      </a:r>
                      <a:endParaRPr lang="en-US" sz="20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70840">
                <a:tc>
                  <a:txBody>
                    <a:bodyPr/>
                    <a:lstStyle/>
                    <a:p>
                      <a:pPr algn="r"/>
                      <a:endParaRPr lang="en-US" sz="2000" b="1" dirty="0"/>
                    </a:p>
                  </a:txBody>
                  <a:tcPr/>
                </a:tc>
                <a:tc>
                  <a:txBody>
                    <a:bodyPr/>
                    <a:lstStyle/>
                    <a:p>
                      <a:pPr algn="r"/>
                      <a:r>
                        <a:rPr lang="en-US" sz="2000" b="1" dirty="0" smtClean="0"/>
                        <a:t>Total without risk</a:t>
                      </a:r>
                      <a:endParaRPr lang="en-US" sz="2000"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2000" b="1" dirty="0" smtClean="0"/>
                        <a:t>0.0623</a:t>
                      </a:r>
                      <a:endParaRPr lang="en-US" sz="2000"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70840">
                <a:tc>
                  <a:txBody>
                    <a:bodyPr/>
                    <a:lstStyle/>
                    <a:p>
                      <a:endParaRPr lang="en-US" sz="2000" dirty="0"/>
                    </a:p>
                  </a:txBody>
                  <a:tcPr/>
                </a:tc>
                <a:tc>
                  <a:txBody>
                    <a:bodyPr/>
                    <a:lstStyle/>
                    <a:p>
                      <a:r>
                        <a:rPr lang="en-US" sz="2000" b="0" dirty="0" smtClean="0"/>
                        <a:t>Crop loss due to Flooding </a:t>
                      </a:r>
                      <a:r>
                        <a:rPr lang="en-US" sz="2000" dirty="0" smtClean="0"/>
                        <a:t>5%</a:t>
                      </a:r>
                      <a:endParaRPr lang="en-US" sz="20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2000" b="0" dirty="0" smtClean="0"/>
                        <a:t>0.0031</a:t>
                      </a:r>
                      <a:endParaRPr lang="en-US" sz="2000" b="0" dirty="0"/>
                    </a:p>
                  </a:txBody>
                  <a:tcPr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250511">
                <a:tc>
                  <a:txBody>
                    <a:bodyPr/>
                    <a:lstStyle/>
                    <a:p>
                      <a:endParaRPr lang="en-US" sz="2000" dirty="0"/>
                    </a:p>
                  </a:txBody>
                  <a:tcPr/>
                </a:tc>
                <a:tc>
                  <a:txBody>
                    <a:bodyPr/>
                    <a:lstStyle/>
                    <a:p>
                      <a:pPr algn="r"/>
                      <a:r>
                        <a:rPr lang="en-US" sz="2000" b="1" dirty="0" smtClean="0"/>
                        <a:t>Total With risk </a:t>
                      </a:r>
                      <a:endParaRPr lang="en-US" sz="20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2000" b="1" dirty="0" smtClean="0"/>
                        <a:t>0.0654</a:t>
                      </a:r>
                    </a:p>
                  </a:txBody>
                  <a:tcPr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graphicFrame>
        <p:nvGraphicFramePr>
          <p:cNvPr id="30" name="Content Placeholder 4"/>
          <p:cNvGraphicFramePr>
            <a:graphicFrameLocks noGrp="1"/>
          </p:cNvGraphicFramePr>
          <p:nvPr>
            <p:ph sz="half" idx="2"/>
            <p:extLst>
              <p:ext uri="{D42A27DB-BD31-4B8C-83A1-F6EECF244321}">
                <p14:modId xmlns:p14="http://schemas.microsoft.com/office/powerpoint/2010/main" val="1135771345"/>
              </p:ext>
            </p:extLst>
          </p:nvPr>
        </p:nvGraphicFramePr>
        <p:xfrm>
          <a:off x="2709540" y="3962400"/>
          <a:ext cx="6043553" cy="2377440"/>
        </p:xfrm>
        <a:graphic>
          <a:graphicData uri="http://schemas.openxmlformats.org/drawingml/2006/table">
            <a:tbl>
              <a:tblPr firstRow="1" bandRow="1">
                <a:tableStyleId>{2D5ABB26-0587-4C30-8999-92F81FD0307C}</a:tableStyleId>
              </a:tblPr>
              <a:tblGrid>
                <a:gridCol w="237170">
                  <a:extLst>
                    <a:ext uri="{9D8B030D-6E8A-4147-A177-3AD203B41FA5}">
                      <a16:colId xmlns:a16="http://schemas.microsoft.com/office/drawing/2014/main" val="20000"/>
                    </a:ext>
                  </a:extLst>
                </a:gridCol>
                <a:gridCol w="2682184">
                  <a:extLst>
                    <a:ext uri="{9D8B030D-6E8A-4147-A177-3AD203B41FA5}">
                      <a16:colId xmlns:a16="http://schemas.microsoft.com/office/drawing/2014/main" val="20001"/>
                    </a:ext>
                  </a:extLst>
                </a:gridCol>
                <a:gridCol w="1495483">
                  <a:extLst>
                    <a:ext uri="{9D8B030D-6E8A-4147-A177-3AD203B41FA5}">
                      <a16:colId xmlns:a16="http://schemas.microsoft.com/office/drawing/2014/main" val="20002"/>
                    </a:ext>
                  </a:extLst>
                </a:gridCol>
                <a:gridCol w="264890">
                  <a:extLst>
                    <a:ext uri="{9D8B030D-6E8A-4147-A177-3AD203B41FA5}">
                      <a16:colId xmlns:a16="http://schemas.microsoft.com/office/drawing/2014/main" val="20003"/>
                    </a:ext>
                  </a:extLst>
                </a:gridCol>
                <a:gridCol w="1363826">
                  <a:extLst>
                    <a:ext uri="{9D8B030D-6E8A-4147-A177-3AD203B41FA5}">
                      <a16:colId xmlns:a16="http://schemas.microsoft.com/office/drawing/2014/main" val="20004"/>
                    </a:ext>
                  </a:extLst>
                </a:gridCol>
              </a:tblGrid>
              <a:tr h="342952">
                <a:tc gridSpan="5">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i="0" u="none" dirty="0" smtClean="0"/>
                        <a:t>Use Value</a:t>
                      </a:r>
                      <a:r>
                        <a:rPr lang="en-US" sz="2000" b="1" i="0" u="none" baseline="0" dirty="0" smtClean="0"/>
                        <a:t> Middlesex TY2018</a:t>
                      </a:r>
                      <a:endParaRPr lang="en-US" sz="2000" b="1" i="0" u="none" dirty="0"/>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2000" b="1" i="0" u="sng" dirty="0"/>
                    </a:p>
                  </a:txBody>
                  <a:tcPr/>
                </a:tc>
                <a:tc hMerge="1">
                  <a:txBody>
                    <a:bodyPr/>
                    <a:lstStyle/>
                    <a:p>
                      <a:pPr algn="r"/>
                      <a:endParaRPr lang="en-US" sz="2000" b="1" dirty="0"/>
                    </a:p>
                  </a:txBody>
                  <a:tcPr/>
                </a:tc>
                <a:tc hMerge="1">
                  <a:txBody>
                    <a:bodyPr/>
                    <a:lstStyle/>
                    <a:p>
                      <a:pPr algn="r"/>
                      <a:endParaRPr lang="en-US" sz="2000" b="1" i="0" dirty="0"/>
                    </a:p>
                  </a:txBody>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i="0" dirty="0"/>
                    </a:p>
                  </a:txBody>
                  <a:tcPr/>
                </a:tc>
                <a:extLst>
                  <a:ext uri="{0D108BD9-81ED-4DB2-BD59-A6C34878D82A}">
                    <a16:rowId xmlns:a16="http://schemas.microsoft.com/office/drawing/2014/main" val="10000"/>
                  </a:ext>
                </a:extLst>
              </a:tr>
              <a:tr h="327712">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en-US" sz="2000" b="1" i="0" u="sng"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2000" b="1" i="0" dirty="0" smtClean="0"/>
                        <a:t>Use Value =</a:t>
                      </a:r>
                      <a:endParaRPr lang="en-US" sz="2000" b="1" i="0" u="sng" dirty="0"/>
                    </a:p>
                  </a:txBody>
                  <a:tcPr>
                    <a:lnB w="12700" cap="flat" cmpd="sng" algn="ctr">
                      <a:solidFill>
                        <a:schemeClr val="tx1"/>
                      </a:solidFill>
                      <a:prstDash val="solid"/>
                      <a:round/>
                      <a:headEnd type="none" w="med" len="med"/>
                      <a:tailEnd type="none" w="med" len="med"/>
                    </a:lnB>
                  </a:tcPr>
                </a:tc>
                <a:tc>
                  <a:txBody>
                    <a:bodyPr/>
                    <a:lstStyle/>
                    <a:p>
                      <a:pPr algn="ctr"/>
                      <a:r>
                        <a:rPr lang="en-US" sz="2000" b="1" dirty="0" smtClean="0"/>
                        <a:t>Net</a:t>
                      </a:r>
                      <a:r>
                        <a:rPr lang="en-US" sz="2000" b="1" baseline="0" dirty="0" smtClean="0"/>
                        <a:t> Returns</a:t>
                      </a:r>
                      <a:endParaRPr lang="en-US" sz="2000" b="1" dirty="0"/>
                    </a:p>
                  </a:txBody>
                  <a:tcPr>
                    <a:lnB w="12700" cap="flat" cmpd="sng" algn="ctr">
                      <a:solidFill>
                        <a:schemeClr val="tx1"/>
                      </a:solidFill>
                      <a:prstDash val="solid"/>
                      <a:round/>
                      <a:headEnd type="none" w="med" len="med"/>
                      <a:tailEnd type="none" w="med" len="med"/>
                    </a:lnB>
                  </a:tcPr>
                </a:tc>
                <a:tc>
                  <a:txBody>
                    <a:bodyPr/>
                    <a:lstStyle/>
                    <a:p>
                      <a:pPr algn="r"/>
                      <a:r>
                        <a:rPr lang="en-US" sz="2000" b="1" i="0" dirty="0" smtClean="0"/>
                        <a:t>÷</a:t>
                      </a:r>
                      <a:endParaRPr lang="en-US" sz="2000" b="1" i="0" dirty="0"/>
                    </a:p>
                  </a:txBody>
                  <a:tcPr>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i="0" dirty="0" smtClean="0"/>
                        <a:t>Cap Rate</a:t>
                      </a:r>
                      <a:endParaRPr lang="en-US" sz="2000" b="1" i="0"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36272">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en-US" sz="2000"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2000" b="0" i="0" dirty="0" smtClean="0"/>
                        <a:t>Use Value </a:t>
                      </a:r>
                      <a:r>
                        <a:rPr lang="en-US" sz="2000" b="0" i="0" u="none" dirty="0" smtClean="0"/>
                        <a:t>without</a:t>
                      </a:r>
                      <a:r>
                        <a:rPr lang="en-US" sz="2000" b="0" i="0" baseline="0" dirty="0" smtClean="0"/>
                        <a:t> risk =</a:t>
                      </a:r>
                      <a:endParaRPr lang="en-US" sz="20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smtClean="0"/>
                        <a:t>$163.32</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2000" b="0" i="0" dirty="0" smtClean="0"/>
                        <a:t>÷</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smtClean="0"/>
                        <a:t>0.0623</a:t>
                      </a:r>
                      <a:endParaRPr lang="en-US" sz="20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36272">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en-US" sz="2000"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2000" b="0" i="0" dirty="0" smtClean="0"/>
                        <a:t>Use </a:t>
                      </a:r>
                      <a:r>
                        <a:rPr lang="en-US" sz="2000" i="0" dirty="0" smtClean="0"/>
                        <a:t>Value </a:t>
                      </a:r>
                      <a:r>
                        <a:rPr lang="en-US" sz="2000" b="0" i="0" u="none" dirty="0" smtClean="0"/>
                        <a:t>without</a:t>
                      </a:r>
                      <a:r>
                        <a:rPr lang="en-US" sz="2000" b="0" i="0" baseline="0" dirty="0" smtClean="0"/>
                        <a:t> risk = </a:t>
                      </a:r>
                      <a:r>
                        <a:rPr lang="en-US" sz="2000" b="0" i="0" dirty="0" smtClean="0"/>
                        <a:t> </a:t>
                      </a:r>
                      <a:endParaRPr lang="en-US" sz="2000" dirty="0" smtClean="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a:r>
                        <a:rPr lang="en-US" sz="2000" b="1" dirty="0" smtClean="0"/>
                        <a:t>$2,622.73 </a:t>
                      </a:r>
                      <a:endParaRPr lang="en-US" sz="2000"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r"/>
                      <a:endParaRPr lang="en-US" dirty="0"/>
                    </a:p>
                  </a:txBody>
                  <a:tcPr/>
                </a:tc>
                <a:tc hMerge="1">
                  <a:txBody>
                    <a:bodyPr/>
                    <a:lstStyle/>
                    <a:p>
                      <a:pPr algn="r"/>
                      <a:endParaRPr lang="en-US" dirty="0"/>
                    </a:p>
                  </a:txBody>
                  <a:tcPr/>
                </a:tc>
                <a:extLst>
                  <a:ext uri="{0D108BD9-81ED-4DB2-BD59-A6C34878D82A}">
                    <a16:rowId xmlns:a16="http://schemas.microsoft.com/office/drawing/2014/main" val="10003"/>
                  </a:ext>
                </a:extLst>
              </a:tr>
              <a:tr h="236272">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en-US" sz="2000" dirty="0"/>
                    </a:p>
                  </a:txBody>
                  <a:tcPr/>
                </a:tc>
                <a:tc>
                  <a:txBody>
                    <a:bodyPr/>
                    <a:lstStyle/>
                    <a:p>
                      <a:r>
                        <a:rPr lang="en-US" dirty="0" smtClean="0"/>
                        <a:t>          Use Value </a:t>
                      </a:r>
                      <a:r>
                        <a:rPr lang="en-US" u="none" dirty="0" smtClean="0"/>
                        <a:t>with</a:t>
                      </a:r>
                      <a:r>
                        <a:rPr lang="en-US" dirty="0" smtClean="0"/>
                        <a:t> risk = </a:t>
                      </a:r>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smtClean="0"/>
                        <a:t>$163.32</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2000" b="0" i="0" dirty="0" smtClean="0"/>
                        <a:t>÷</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0.0654</a:t>
                      </a:r>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144832">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en-US" sz="2000" dirty="0"/>
                    </a:p>
                  </a:txBody>
                  <a:tcPr/>
                </a:tc>
                <a:tc>
                  <a:txBody>
                    <a:bodyPr/>
                    <a:lstStyle/>
                    <a:p>
                      <a:pPr algn="r"/>
                      <a:r>
                        <a:rPr lang="en-US" sz="1800" b="0" i="0" dirty="0" smtClean="0"/>
                        <a:t>Use </a:t>
                      </a:r>
                      <a:r>
                        <a:rPr lang="en-US" sz="1800" i="0" dirty="0" smtClean="0"/>
                        <a:t>Value </a:t>
                      </a:r>
                      <a:r>
                        <a:rPr lang="en-US" sz="1800" b="0" i="0" u="none" dirty="0" smtClean="0"/>
                        <a:t>with</a:t>
                      </a:r>
                      <a:r>
                        <a:rPr lang="en-US" sz="1800" b="0" i="0" baseline="0" dirty="0" smtClean="0"/>
                        <a:t> risk = </a:t>
                      </a:r>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a:r>
                        <a:rPr lang="en-US" sz="2000" b="1" dirty="0" smtClean="0"/>
                        <a:t> $2,497.84</a:t>
                      </a:r>
                      <a:endParaRPr lang="en-US" sz="2000"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r"/>
                      <a:endParaRPr lang="en-US" dirty="0"/>
                    </a:p>
                  </a:txBody>
                  <a:tcPr/>
                </a:tc>
                <a:tc hMerge="1">
                  <a:txBody>
                    <a:bodyPr/>
                    <a:lstStyle/>
                    <a:p>
                      <a:pPr algn="r"/>
                      <a:endParaRPr lang="en-US"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369641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lowchart: Alternate Process 12"/>
          <p:cNvSpPr/>
          <p:nvPr/>
        </p:nvSpPr>
        <p:spPr>
          <a:xfrm>
            <a:off x="2152916" y="533400"/>
            <a:ext cx="5715000" cy="990600"/>
          </a:xfrm>
          <a:prstGeom prst="flowChartAlternateProcess">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smtClean="0">
              <a:solidFill>
                <a:schemeClr val="tx1"/>
              </a:solidFill>
            </a:endParaRPr>
          </a:p>
          <a:p>
            <a:pPr marL="182880" indent="-182880">
              <a:buFont typeface="Arial" panose="020B0604020202020204" pitchFamily="34" charset="0"/>
              <a:buChar char="•"/>
              <a:tabLst>
                <a:tab pos="182880" algn="l"/>
              </a:tabLst>
            </a:pPr>
            <a:endParaRPr lang="en-US" sz="1200" dirty="0"/>
          </a:p>
        </p:txBody>
      </p:sp>
      <p:grpSp>
        <p:nvGrpSpPr>
          <p:cNvPr id="50" name="Group 49"/>
          <p:cNvGrpSpPr/>
          <p:nvPr/>
        </p:nvGrpSpPr>
        <p:grpSpPr>
          <a:xfrm>
            <a:off x="228599" y="274638"/>
            <a:ext cx="2362201" cy="6386095"/>
            <a:chOff x="204845" y="269559"/>
            <a:chExt cx="2362201" cy="6386095"/>
          </a:xfrm>
          <a:noFill/>
        </p:grpSpPr>
        <p:sp>
          <p:nvSpPr>
            <p:cNvPr id="51" name="Flowchart: Alternate Process 50"/>
            <p:cNvSpPr/>
            <p:nvPr/>
          </p:nvSpPr>
          <p:spPr>
            <a:xfrm>
              <a:off x="797439" y="4950127"/>
              <a:ext cx="1215635" cy="676671"/>
            </a:xfrm>
            <a:prstGeom prst="flowChartAlternateProcess">
              <a:avLst/>
            </a:prstGeom>
            <a:solidFill>
              <a:schemeClr val="bg1">
                <a:lumMod val="85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Soil Index</a:t>
              </a:r>
            </a:p>
            <a:p>
              <a:pPr algn="ctr"/>
              <a:r>
                <a:rPr lang="en-US" sz="1200" dirty="0" smtClean="0">
                  <a:solidFill>
                    <a:schemeClr val="tx1"/>
                  </a:solidFill>
                </a:rPr>
                <a:t>Middlesex</a:t>
              </a:r>
            </a:p>
          </p:txBody>
        </p:sp>
        <p:sp>
          <p:nvSpPr>
            <p:cNvPr id="52" name="Flowchart: Alternate Process 51"/>
            <p:cNvSpPr/>
            <p:nvPr/>
          </p:nvSpPr>
          <p:spPr>
            <a:xfrm>
              <a:off x="767125" y="1028700"/>
              <a:ext cx="1215635" cy="641979"/>
            </a:xfrm>
            <a:prstGeom prst="flowChartAlternateProcess">
              <a:avLst/>
            </a:prstGeom>
            <a:grp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Ag Census</a:t>
              </a:r>
            </a:p>
            <a:p>
              <a:pPr algn="ctr"/>
              <a:r>
                <a:rPr lang="en-US" sz="1200" dirty="0" smtClean="0">
                  <a:solidFill>
                    <a:schemeClr val="tx1"/>
                  </a:solidFill>
                </a:rPr>
                <a:t>Middlesex</a:t>
              </a:r>
              <a:endParaRPr lang="en-US" sz="1200" dirty="0"/>
            </a:p>
          </p:txBody>
        </p:sp>
        <p:sp>
          <p:nvSpPr>
            <p:cNvPr id="53" name="Flowchart: Alternate Process 52"/>
            <p:cNvSpPr/>
            <p:nvPr/>
          </p:nvSpPr>
          <p:spPr>
            <a:xfrm>
              <a:off x="767126" y="1876212"/>
              <a:ext cx="1215635" cy="756279"/>
            </a:xfrm>
            <a:prstGeom prst="flowChartAlternateProcess">
              <a:avLst/>
            </a:prstGeom>
            <a:grp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Composite Farm</a:t>
              </a:r>
            </a:p>
            <a:p>
              <a:pPr algn="ctr"/>
              <a:r>
                <a:rPr lang="en-US" sz="1200" dirty="0" smtClean="0">
                  <a:solidFill>
                    <a:schemeClr val="tx1"/>
                  </a:solidFill>
                </a:rPr>
                <a:t>Middlesex</a:t>
              </a:r>
              <a:endParaRPr lang="en-US" sz="1200" dirty="0"/>
            </a:p>
          </p:txBody>
        </p:sp>
        <p:sp>
          <p:nvSpPr>
            <p:cNvPr id="54" name="Flowchart: Alternate Process 53"/>
            <p:cNvSpPr/>
            <p:nvPr/>
          </p:nvSpPr>
          <p:spPr>
            <a:xfrm>
              <a:off x="753116" y="3893562"/>
              <a:ext cx="1304283" cy="756279"/>
            </a:xfrm>
            <a:prstGeom prst="flowChartAlternateProcess">
              <a:avLst/>
            </a:prstGeom>
            <a:grp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Capitalization Rate</a:t>
              </a:r>
            </a:p>
            <a:p>
              <a:pPr algn="ctr"/>
              <a:r>
                <a:rPr lang="en-US" sz="1200" dirty="0" smtClean="0">
                  <a:solidFill>
                    <a:schemeClr val="tx1"/>
                  </a:solidFill>
                </a:rPr>
                <a:t>Middlesex</a:t>
              </a:r>
              <a:endParaRPr lang="en-US" sz="1200" dirty="0"/>
            </a:p>
          </p:txBody>
        </p:sp>
        <p:sp>
          <p:nvSpPr>
            <p:cNvPr id="55" name="Flowchart: Alternate Process 54"/>
            <p:cNvSpPr/>
            <p:nvPr/>
          </p:nvSpPr>
          <p:spPr>
            <a:xfrm>
              <a:off x="797439" y="5899375"/>
              <a:ext cx="1215635" cy="756279"/>
            </a:xfrm>
            <a:prstGeom prst="flowChartAlternateProcess">
              <a:avLst/>
            </a:prstGeom>
            <a:grp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Use-value Estimates</a:t>
              </a:r>
            </a:p>
            <a:p>
              <a:pPr algn="ctr"/>
              <a:r>
                <a:rPr lang="en-US" sz="1200" dirty="0" smtClean="0">
                  <a:solidFill>
                    <a:schemeClr val="tx1"/>
                  </a:solidFill>
                </a:rPr>
                <a:t>Middlesex</a:t>
              </a:r>
              <a:endParaRPr lang="en-US" sz="1200" dirty="0"/>
            </a:p>
          </p:txBody>
        </p:sp>
        <p:sp>
          <p:nvSpPr>
            <p:cNvPr id="56" name="Flowchart: Alternate Process 55"/>
            <p:cNvSpPr/>
            <p:nvPr/>
          </p:nvSpPr>
          <p:spPr>
            <a:xfrm>
              <a:off x="204845" y="2891218"/>
              <a:ext cx="1170098" cy="716475"/>
            </a:xfrm>
            <a:prstGeom prst="flowChartAlternateProcess">
              <a:avLst/>
            </a:prstGeom>
            <a:grp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Crop Budgets</a:t>
              </a:r>
            </a:p>
            <a:p>
              <a:pPr algn="ctr"/>
              <a:r>
                <a:rPr lang="en-US" sz="1200" dirty="0" smtClean="0">
                  <a:solidFill>
                    <a:schemeClr val="tx1"/>
                  </a:solidFill>
                </a:rPr>
                <a:t>Middlesex</a:t>
              </a:r>
            </a:p>
          </p:txBody>
        </p:sp>
        <p:sp>
          <p:nvSpPr>
            <p:cNvPr id="57" name="Flowchart: Alternate Process 56"/>
            <p:cNvSpPr/>
            <p:nvPr/>
          </p:nvSpPr>
          <p:spPr>
            <a:xfrm>
              <a:off x="1374944" y="2891218"/>
              <a:ext cx="1192102" cy="716475"/>
            </a:xfrm>
            <a:prstGeom prst="flowChartAlternateProcess">
              <a:avLst/>
            </a:prstGeom>
            <a:grp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Federal Payments</a:t>
              </a:r>
            </a:p>
            <a:p>
              <a:pPr algn="ctr"/>
              <a:r>
                <a:rPr lang="en-US" sz="1200" dirty="0" smtClean="0">
                  <a:solidFill>
                    <a:schemeClr val="tx1"/>
                  </a:solidFill>
                </a:rPr>
                <a:t>Middlesex</a:t>
              </a:r>
            </a:p>
          </p:txBody>
        </p:sp>
        <p:cxnSp>
          <p:nvCxnSpPr>
            <p:cNvPr id="58" name="Straight Arrow Connector 57"/>
            <p:cNvCxnSpPr/>
            <p:nvPr/>
          </p:nvCxnSpPr>
          <p:spPr>
            <a:xfrm>
              <a:off x="1374943" y="1676400"/>
              <a:ext cx="1" cy="205533"/>
            </a:xfrm>
            <a:prstGeom prst="straightConnector1">
              <a:avLst/>
            </a:prstGeom>
            <a:grpFill/>
            <a:ln w="28575">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a:stCxn id="53" idx="2"/>
              <a:endCxn id="56" idx="0"/>
            </p:cNvCxnSpPr>
            <p:nvPr/>
          </p:nvCxnSpPr>
          <p:spPr>
            <a:xfrm flipH="1">
              <a:off x="789894" y="2632491"/>
              <a:ext cx="585050" cy="258727"/>
            </a:xfrm>
            <a:prstGeom prst="straightConnector1">
              <a:avLst/>
            </a:prstGeom>
            <a:grpFill/>
            <a:ln w="28575">
              <a:tailEnd type="arrow"/>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a:stCxn id="53" idx="2"/>
              <a:endCxn id="57" idx="0"/>
            </p:cNvCxnSpPr>
            <p:nvPr/>
          </p:nvCxnSpPr>
          <p:spPr>
            <a:xfrm>
              <a:off x="1374944" y="2632491"/>
              <a:ext cx="596051" cy="258727"/>
            </a:xfrm>
            <a:prstGeom prst="straightConnector1">
              <a:avLst/>
            </a:prstGeom>
            <a:grpFill/>
            <a:ln w="28575">
              <a:tailEnd type="arrow"/>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a:stCxn id="56" idx="2"/>
              <a:endCxn id="54" idx="0"/>
            </p:cNvCxnSpPr>
            <p:nvPr/>
          </p:nvCxnSpPr>
          <p:spPr>
            <a:xfrm>
              <a:off x="789894" y="3607693"/>
              <a:ext cx="615364" cy="285869"/>
            </a:xfrm>
            <a:prstGeom prst="straightConnector1">
              <a:avLst/>
            </a:prstGeom>
            <a:grpFill/>
            <a:ln w="28575">
              <a:tailEnd type="arrow"/>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a:stCxn id="57" idx="2"/>
              <a:endCxn id="54" idx="0"/>
            </p:cNvCxnSpPr>
            <p:nvPr/>
          </p:nvCxnSpPr>
          <p:spPr>
            <a:xfrm flipH="1">
              <a:off x="1405258" y="3607693"/>
              <a:ext cx="565737" cy="285869"/>
            </a:xfrm>
            <a:prstGeom prst="straightConnector1">
              <a:avLst/>
            </a:prstGeom>
            <a:grpFill/>
            <a:ln w="28575">
              <a:tailEnd type="arrow"/>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a:stCxn id="54" idx="2"/>
              <a:endCxn id="51" idx="0"/>
            </p:cNvCxnSpPr>
            <p:nvPr/>
          </p:nvCxnSpPr>
          <p:spPr>
            <a:xfrm flipH="1">
              <a:off x="1405257" y="4649841"/>
              <a:ext cx="1" cy="300286"/>
            </a:xfrm>
            <a:prstGeom prst="straightConnector1">
              <a:avLst/>
            </a:prstGeom>
            <a:grpFill/>
            <a:ln w="28575">
              <a:tailEnd type="arrow"/>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a:stCxn id="51" idx="2"/>
              <a:endCxn id="55" idx="0"/>
            </p:cNvCxnSpPr>
            <p:nvPr/>
          </p:nvCxnSpPr>
          <p:spPr>
            <a:xfrm>
              <a:off x="1405257" y="5626798"/>
              <a:ext cx="0" cy="272577"/>
            </a:xfrm>
            <a:prstGeom prst="straightConnector1">
              <a:avLst/>
            </a:prstGeom>
            <a:grpFill/>
            <a:ln w="28575">
              <a:tailEnd type="arrow"/>
            </a:ln>
          </p:spPr>
          <p:style>
            <a:lnRef idx="1">
              <a:schemeClr val="accent1"/>
            </a:lnRef>
            <a:fillRef idx="0">
              <a:schemeClr val="accent1"/>
            </a:fillRef>
            <a:effectRef idx="0">
              <a:schemeClr val="accent1"/>
            </a:effectRef>
            <a:fontRef idx="minor">
              <a:schemeClr val="tx1"/>
            </a:fontRef>
          </p:style>
        </p:cxnSp>
        <p:sp>
          <p:nvSpPr>
            <p:cNvPr id="65" name="Flowchart: Alternate Process 64"/>
            <p:cNvSpPr/>
            <p:nvPr/>
          </p:nvSpPr>
          <p:spPr>
            <a:xfrm>
              <a:off x="789894" y="269559"/>
              <a:ext cx="1215635" cy="527679"/>
            </a:xfrm>
            <a:prstGeom prst="flowChartAlternateProcess">
              <a:avLst/>
            </a:prstGeom>
            <a:grp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Income Approach</a:t>
              </a:r>
              <a:endParaRPr lang="en-US" sz="1200" dirty="0"/>
            </a:p>
          </p:txBody>
        </p:sp>
        <p:cxnSp>
          <p:nvCxnSpPr>
            <p:cNvPr id="66" name="Straight Arrow Connector 65"/>
            <p:cNvCxnSpPr/>
            <p:nvPr/>
          </p:nvCxnSpPr>
          <p:spPr>
            <a:xfrm>
              <a:off x="1367937" y="823167"/>
              <a:ext cx="1" cy="205533"/>
            </a:xfrm>
            <a:prstGeom prst="straightConnector1">
              <a:avLst/>
            </a:prstGeom>
            <a:grpFill/>
            <a:ln w="28575">
              <a:tailEnd type="arrow"/>
            </a:ln>
          </p:spPr>
          <p:style>
            <a:lnRef idx="1">
              <a:schemeClr val="accent1"/>
            </a:lnRef>
            <a:fillRef idx="0">
              <a:schemeClr val="accent1"/>
            </a:fillRef>
            <a:effectRef idx="0">
              <a:schemeClr val="accent1"/>
            </a:effectRef>
            <a:fontRef idx="minor">
              <a:schemeClr val="tx1"/>
            </a:fontRef>
          </p:style>
        </p:cxnSp>
      </p:grpSp>
      <p:graphicFrame>
        <p:nvGraphicFramePr>
          <p:cNvPr id="21" name="Content Placeholder 4"/>
          <p:cNvGraphicFramePr>
            <a:graphicFrameLocks/>
          </p:cNvGraphicFramePr>
          <p:nvPr>
            <p:extLst>
              <p:ext uri="{D42A27DB-BD31-4B8C-83A1-F6EECF244321}">
                <p14:modId xmlns:p14="http://schemas.microsoft.com/office/powerpoint/2010/main" val="1475948718"/>
              </p:ext>
            </p:extLst>
          </p:nvPr>
        </p:nvGraphicFramePr>
        <p:xfrm>
          <a:off x="2819400" y="1313950"/>
          <a:ext cx="5715000" cy="4856348"/>
        </p:xfrm>
        <a:graphic>
          <a:graphicData uri="http://schemas.openxmlformats.org/drawingml/2006/table">
            <a:tbl>
              <a:tblPr firstRow="1" bandRow="1">
                <a:tableStyleId>{2D5ABB26-0587-4C30-8999-92F81FD0307C}</a:tableStyleId>
              </a:tblPr>
              <a:tblGrid>
                <a:gridCol w="4227534">
                  <a:extLst>
                    <a:ext uri="{9D8B030D-6E8A-4147-A177-3AD203B41FA5}">
                      <a16:colId xmlns:a16="http://schemas.microsoft.com/office/drawing/2014/main" val="20000"/>
                    </a:ext>
                  </a:extLst>
                </a:gridCol>
                <a:gridCol w="1487466">
                  <a:extLst>
                    <a:ext uri="{9D8B030D-6E8A-4147-A177-3AD203B41FA5}">
                      <a16:colId xmlns:a16="http://schemas.microsoft.com/office/drawing/2014/main" val="20001"/>
                    </a:ext>
                  </a:extLst>
                </a:gridCol>
              </a:tblGrid>
              <a:tr h="612007">
                <a:tc gridSpan="2">
                  <a:txBody>
                    <a:bodyPr/>
                    <a:lstStyle/>
                    <a:p>
                      <a:pPr marL="685800" marR="0" indent="-525780" algn="l">
                        <a:lnSpc>
                          <a:spcPct val="115000"/>
                        </a:lnSpc>
                        <a:spcBef>
                          <a:spcPts val="0"/>
                        </a:spcBef>
                        <a:spcAft>
                          <a:spcPts val="0"/>
                        </a:spcAft>
                      </a:pPr>
                      <a:r>
                        <a:rPr lang="en-US" sz="2400" b="1" dirty="0" smtClean="0">
                          <a:effectLst/>
                          <a:latin typeface="Calibri"/>
                          <a:ea typeface="Calibri"/>
                          <a:cs typeface="Times New Roman"/>
                        </a:rPr>
                        <a:t>USDA</a:t>
                      </a:r>
                      <a:r>
                        <a:rPr lang="en-US" sz="2400" b="1" baseline="0" dirty="0" smtClean="0">
                          <a:effectLst/>
                          <a:latin typeface="Calibri"/>
                          <a:ea typeface="Calibri"/>
                          <a:cs typeface="Times New Roman"/>
                        </a:rPr>
                        <a:t> Land Classes for Ag use</a:t>
                      </a:r>
                      <a:endParaRPr lang="en-US" sz="2400" b="1" dirty="0">
                        <a:effectLst/>
                        <a:latin typeface="Calibri"/>
                        <a:ea typeface="Calibri"/>
                        <a:cs typeface="Times New Roman"/>
                      </a:endParaRPr>
                    </a:p>
                  </a:txBody>
                  <a:tcPr marL="68580" marR="68580" marT="0" marB="0" anchor="ctr">
                    <a:lnB w="12700" cap="flat" cmpd="sng" algn="ctr">
                      <a:solidFill>
                        <a:schemeClr val="tx1"/>
                      </a:solidFill>
                      <a:prstDash val="solid"/>
                      <a:round/>
                      <a:headEnd type="none" w="med" len="med"/>
                      <a:tailEnd type="none" w="med" len="med"/>
                    </a:lnB>
                  </a:tcPr>
                </a:tc>
                <a:tc hMerge="1">
                  <a:txBody>
                    <a:bodyPr/>
                    <a:lstStyle/>
                    <a:p>
                      <a:pPr marL="0" marR="0" algn="ctr">
                        <a:lnSpc>
                          <a:spcPct val="115000"/>
                        </a:lnSpc>
                        <a:spcBef>
                          <a:spcPts val="0"/>
                        </a:spcBef>
                        <a:spcAft>
                          <a:spcPts val="0"/>
                        </a:spcAft>
                      </a:pPr>
                      <a:endParaRPr lang="en-US" sz="1600" dirty="0">
                        <a:effectLst/>
                        <a:latin typeface="Calibri"/>
                        <a:ea typeface="Calibri"/>
                        <a:cs typeface="Times New Roman"/>
                      </a:endParaRPr>
                    </a:p>
                  </a:txBody>
                  <a:tcPr marL="68580" marR="68580" marT="0" marB="0">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612007">
                <a:tc>
                  <a:txBody>
                    <a:bodyPr/>
                    <a:lstStyle/>
                    <a:p>
                      <a:pPr marL="0" marR="0" indent="0" algn="l">
                        <a:lnSpc>
                          <a:spcPct val="115000"/>
                        </a:lnSpc>
                        <a:spcBef>
                          <a:spcPts val="0"/>
                        </a:spcBef>
                        <a:spcAft>
                          <a:spcPts val="0"/>
                        </a:spcAft>
                      </a:pPr>
                      <a:r>
                        <a:rPr lang="en-US" sz="1600" b="1" kern="1200" dirty="0">
                          <a:solidFill>
                            <a:srgbClr val="000000"/>
                          </a:solidFill>
                          <a:effectLst/>
                          <a:latin typeface="Arial"/>
                          <a:ea typeface="+mn-ea"/>
                          <a:cs typeface="Times New Roman"/>
                        </a:rPr>
                        <a:t>Land </a:t>
                      </a:r>
                      <a:r>
                        <a:rPr lang="en-US" sz="1600" b="1" kern="1200" dirty="0" smtClean="0">
                          <a:solidFill>
                            <a:srgbClr val="000000"/>
                          </a:solidFill>
                          <a:effectLst/>
                          <a:latin typeface="Arial"/>
                          <a:ea typeface="+mn-ea"/>
                          <a:cs typeface="Times New Roman"/>
                        </a:rPr>
                        <a:t>Capability Classes</a:t>
                      </a:r>
                      <a:endParaRPr lang="en-US" sz="1600" dirty="0">
                        <a:effectLst/>
                        <a:latin typeface="Calibri"/>
                        <a:ea typeface="Calibri"/>
                        <a:cs typeface="Times New Roman"/>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kern="1200" dirty="0">
                          <a:solidFill>
                            <a:srgbClr val="000000"/>
                          </a:solidFill>
                          <a:effectLst/>
                          <a:latin typeface="Arial"/>
                          <a:ea typeface="+mn-ea"/>
                          <a:cs typeface="Times New Roman"/>
                        </a:rPr>
                        <a:t>Productivity </a:t>
                      </a:r>
                      <a:endParaRPr lang="en-US" sz="1600" dirty="0">
                        <a:effectLst/>
                        <a:latin typeface="Calibri"/>
                        <a:ea typeface="Calibri"/>
                        <a:cs typeface="Times New Roman"/>
                      </a:endParaRPr>
                    </a:p>
                    <a:p>
                      <a:pPr marL="0" marR="0" algn="ctr">
                        <a:lnSpc>
                          <a:spcPct val="115000"/>
                        </a:lnSpc>
                        <a:spcBef>
                          <a:spcPts val="0"/>
                        </a:spcBef>
                        <a:spcAft>
                          <a:spcPts val="0"/>
                        </a:spcAft>
                      </a:pPr>
                      <a:r>
                        <a:rPr lang="en-US" sz="1600" b="1" kern="1200" dirty="0">
                          <a:solidFill>
                            <a:srgbClr val="000000"/>
                          </a:solidFill>
                          <a:effectLst/>
                          <a:latin typeface="Arial"/>
                          <a:ea typeface="+mn-ea"/>
                          <a:cs typeface="Times New Roman"/>
                        </a:rPr>
                        <a:t>Index</a:t>
                      </a:r>
                      <a:endParaRPr lang="en-US" sz="1600" dirty="0">
                        <a:effectLst/>
                        <a:latin typeface="Calibri"/>
                        <a:ea typeface="Calibri"/>
                        <a:cs typeface="Times New Roman"/>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404678">
                <a:tc>
                  <a:txBody>
                    <a:bodyPr/>
                    <a:lstStyle/>
                    <a:p>
                      <a:pPr marL="0" marR="0" indent="0">
                        <a:lnSpc>
                          <a:spcPct val="115000"/>
                        </a:lnSpc>
                        <a:spcBef>
                          <a:spcPts val="0"/>
                        </a:spcBef>
                        <a:spcAft>
                          <a:spcPts val="0"/>
                        </a:spcAft>
                        <a:buFont typeface="Arial" panose="020B0604020202020204" pitchFamily="34" charset="0"/>
                        <a:buNone/>
                      </a:pPr>
                      <a:r>
                        <a:rPr lang="en-US" sz="1600" kern="1200" dirty="0">
                          <a:solidFill>
                            <a:srgbClr val="000000"/>
                          </a:solidFill>
                          <a:effectLst/>
                          <a:latin typeface="Arial"/>
                          <a:ea typeface="+mn-ea"/>
                          <a:cs typeface="Times New Roman"/>
                        </a:rPr>
                        <a:t>Class I -	</a:t>
                      </a:r>
                      <a:r>
                        <a:rPr lang="en-US" sz="1600" kern="1200" dirty="0" smtClean="0">
                          <a:solidFill>
                            <a:srgbClr val="000000"/>
                          </a:solidFill>
                          <a:effectLst/>
                          <a:latin typeface="Arial"/>
                          <a:ea typeface="+mn-ea"/>
                          <a:cs typeface="Times New Roman"/>
                        </a:rPr>
                        <a:t>Excellent</a:t>
                      </a:r>
                      <a:r>
                        <a:rPr lang="en-US" sz="1600" kern="1200" baseline="0" dirty="0" smtClean="0">
                          <a:solidFill>
                            <a:srgbClr val="000000"/>
                          </a:solidFill>
                          <a:effectLst/>
                          <a:latin typeface="Arial"/>
                          <a:ea typeface="+mn-ea"/>
                          <a:cs typeface="Times New Roman"/>
                        </a:rPr>
                        <a:t> cropland </a:t>
                      </a:r>
                      <a:r>
                        <a:rPr lang="en-US" sz="1600" kern="1200" dirty="0" smtClean="0">
                          <a:solidFill>
                            <a:srgbClr val="000000"/>
                          </a:solidFill>
                          <a:effectLst/>
                          <a:latin typeface="Arial"/>
                          <a:ea typeface="+mn-ea"/>
                          <a:cs typeface="Times New Roman"/>
                        </a:rPr>
                        <a:t> </a:t>
                      </a:r>
                      <a:endParaRPr lang="en-US" sz="1600" dirty="0">
                        <a:effectLst/>
                        <a:latin typeface="Calibri"/>
                        <a:ea typeface="Calibri"/>
                        <a:cs typeface="Times New Roman"/>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kern="1200" dirty="0">
                          <a:solidFill>
                            <a:srgbClr val="000000"/>
                          </a:solidFill>
                          <a:effectLst/>
                          <a:latin typeface="Arial"/>
                          <a:ea typeface="+mn-ea"/>
                          <a:cs typeface="Times New Roman"/>
                        </a:rPr>
                        <a:t>1.50</a:t>
                      </a:r>
                      <a:endParaRPr lang="en-US" sz="1600" dirty="0">
                        <a:effectLst/>
                        <a:latin typeface="Calibri"/>
                        <a:ea typeface="Calibri"/>
                        <a:cs typeface="Times New Roman"/>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404678">
                <a:tc>
                  <a:txBody>
                    <a:bodyPr/>
                    <a:lstStyle/>
                    <a:p>
                      <a:pPr marL="0" marR="0" indent="0">
                        <a:lnSpc>
                          <a:spcPct val="115000"/>
                        </a:lnSpc>
                        <a:spcBef>
                          <a:spcPts val="0"/>
                        </a:spcBef>
                        <a:spcAft>
                          <a:spcPts val="0"/>
                        </a:spcAft>
                        <a:buFont typeface="Arial" panose="020B0604020202020204" pitchFamily="34" charset="0"/>
                        <a:buNone/>
                      </a:pPr>
                      <a:r>
                        <a:rPr lang="en-US" sz="1600" kern="1200" dirty="0">
                          <a:solidFill>
                            <a:srgbClr val="000000"/>
                          </a:solidFill>
                          <a:effectLst/>
                          <a:latin typeface="Arial"/>
                          <a:ea typeface="+mn-ea"/>
                          <a:cs typeface="Times New Roman"/>
                        </a:rPr>
                        <a:t>Class II -	</a:t>
                      </a:r>
                      <a:r>
                        <a:rPr lang="en-US" sz="1600" kern="1200" dirty="0" smtClean="0">
                          <a:solidFill>
                            <a:srgbClr val="000000"/>
                          </a:solidFill>
                          <a:effectLst/>
                          <a:latin typeface="Arial"/>
                          <a:ea typeface="+mn-ea"/>
                          <a:cs typeface="Times New Roman"/>
                        </a:rPr>
                        <a:t>Good</a:t>
                      </a:r>
                      <a:r>
                        <a:rPr lang="en-US" sz="1600" kern="1200" baseline="0" dirty="0" smtClean="0">
                          <a:solidFill>
                            <a:srgbClr val="000000"/>
                          </a:solidFill>
                          <a:effectLst/>
                          <a:latin typeface="Arial"/>
                          <a:ea typeface="+mn-ea"/>
                          <a:cs typeface="Times New Roman"/>
                        </a:rPr>
                        <a:t> cropland</a:t>
                      </a:r>
                      <a:endParaRPr lang="en-US" sz="1600" dirty="0">
                        <a:effectLst/>
                        <a:latin typeface="Calibri"/>
                        <a:ea typeface="Calibri"/>
                        <a:cs typeface="Times New Roman"/>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kern="1200" dirty="0">
                          <a:solidFill>
                            <a:srgbClr val="000000"/>
                          </a:solidFill>
                          <a:effectLst/>
                          <a:latin typeface="Arial"/>
                          <a:ea typeface="+mn-ea"/>
                          <a:cs typeface="Times New Roman"/>
                        </a:rPr>
                        <a:t>1.35</a:t>
                      </a:r>
                      <a:endParaRPr lang="en-US" sz="1600" dirty="0">
                        <a:effectLst/>
                        <a:latin typeface="Calibri"/>
                        <a:ea typeface="Calibri"/>
                        <a:cs typeface="Times New Roman"/>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404678">
                <a:tc>
                  <a:txBody>
                    <a:bodyPr/>
                    <a:lstStyle/>
                    <a:p>
                      <a:pPr marL="0" marR="0" indent="0">
                        <a:lnSpc>
                          <a:spcPct val="115000"/>
                        </a:lnSpc>
                        <a:spcBef>
                          <a:spcPts val="0"/>
                        </a:spcBef>
                        <a:spcAft>
                          <a:spcPts val="0"/>
                        </a:spcAft>
                        <a:buFont typeface="Arial" panose="020B0604020202020204" pitchFamily="34" charset="0"/>
                        <a:buNone/>
                      </a:pPr>
                      <a:r>
                        <a:rPr lang="en-US" sz="1600" b="1" kern="1200" dirty="0">
                          <a:solidFill>
                            <a:srgbClr val="000000"/>
                          </a:solidFill>
                          <a:effectLst/>
                          <a:latin typeface="Arial"/>
                          <a:ea typeface="+mn-ea"/>
                          <a:cs typeface="Times New Roman"/>
                        </a:rPr>
                        <a:t>Class III </a:t>
                      </a:r>
                      <a:r>
                        <a:rPr lang="en-US" sz="1600" b="1" kern="1200" dirty="0" smtClean="0">
                          <a:solidFill>
                            <a:srgbClr val="000000"/>
                          </a:solidFill>
                          <a:effectLst/>
                          <a:latin typeface="Arial"/>
                          <a:ea typeface="+mn-ea"/>
                          <a:cs typeface="Times New Roman"/>
                        </a:rPr>
                        <a:t>- Average</a:t>
                      </a:r>
                      <a:r>
                        <a:rPr lang="en-US" sz="1600" b="1" kern="1200" baseline="0" dirty="0" smtClean="0">
                          <a:solidFill>
                            <a:srgbClr val="000000"/>
                          </a:solidFill>
                          <a:effectLst/>
                          <a:latin typeface="Arial"/>
                          <a:ea typeface="+mn-ea"/>
                          <a:cs typeface="Times New Roman"/>
                        </a:rPr>
                        <a:t> cropland </a:t>
                      </a:r>
                      <a:endParaRPr lang="en-US" sz="1600" b="1" dirty="0">
                        <a:effectLst/>
                        <a:latin typeface="Calibri"/>
                        <a:ea typeface="Calibri"/>
                        <a:cs typeface="Times New Roman"/>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kern="1200" dirty="0">
                          <a:solidFill>
                            <a:srgbClr val="000000"/>
                          </a:solidFill>
                          <a:effectLst/>
                          <a:latin typeface="Arial"/>
                          <a:ea typeface="+mn-ea"/>
                          <a:cs typeface="Times New Roman"/>
                        </a:rPr>
                        <a:t>1.00</a:t>
                      </a:r>
                      <a:endParaRPr lang="en-US" sz="1600" b="1" dirty="0">
                        <a:effectLst/>
                        <a:latin typeface="Calibri"/>
                        <a:ea typeface="Calibri"/>
                        <a:cs typeface="Times New Roman"/>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592259">
                <a:tc>
                  <a:txBody>
                    <a:bodyPr/>
                    <a:lstStyle/>
                    <a:p>
                      <a:pPr marL="0" marR="0" indent="0">
                        <a:lnSpc>
                          <a:spcPct val="115000"/>
                        </a:lnSpc>
                        <a:spcBef>
                          <a:spcPts val="0"/>
                        </a:spcBef>
                        <a:spcAft>
                          <a:spcPts val="0"/>
                        </a:spcAft>
                        <a:buFont typeface="Arial" panose="020B0604020202020204" pitchFamily="34" charset="0"/>
                        <a:buNone/>
                      </a:pPr>
                      <a:r>
                        <a:rPr lang="en-US" sz="1600" kern="1200" dirty="0">
                          <a:solidFill>
                            <a:srgbClr val="000000"/>
                          </a:solidFill>
                          <a:effectLst/>
                          <a:latin typeface="Arial"/>
                          <a:ea typeface="+mn-ea"/>
                          <a:cs typeface="Times New Roman"/>
                        </a:rPr>
                        <a:t>Class IV </a:t>
                      </a:r>
                      <a:r>
                        <a:rPr lang="en-US" sz="1600" kern="1200" dirty="0" smtClean="0">
                          <a:solidFill>
                            <a:srgbClr val="000000"/>
                          </a:solidFill>
                          <a:effectLst/>
                          <a:latin typeface="Arial"/>
                          <a:ea typeface="+mn-ea"/>
                          <a:cs typeface="Times New Roman"/>
                        </a:rPr>
                        <a:t>- Below average cropland – strip cropping only, hay</a:t>
                      </a:r>
                      <a:endParaRPr lang="en-US" sz="1600" dirty="0">
                        <a:effectLst/>
                        <a:latin typeface="Calibri"/>
                        <a:ea typeface="Calibri"/>
                        <a:cs typeface="Times New Roman"/>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kern="1200" dirty="0">
                          <a:solidFill>
                            <a:srgbClr val="000000"/>
                          </a:solidFill>
                          <a:effectLst/>
                          <a:latin typeface="Arial"/>
                          <a:ea typeface="+mn-ea"/>
                          <a:cs typeface="Times New Roman"/>
                        </a:rPr>
                        <a:t>0.80</a:t>
                      </a:r>
                      <a:endParaRPr lang="en-US" sz="1600" dirty="0">
                        <a:effectLst/>
                        <a:latin typeface="Calibri"/>
                        <a:ea typeface="Calibri"/>
                        <a:cs typeface="Times New Roman"/>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404678">
                <a:tc>
                  <a:txBody>
                    <a:bodyPr/>
                    <a:lstStyle/>
                    <a:p>
                      <a:pPr marL="0" marR="0" indent="0">
                        <a:lnSpc>
                          <a:spcPct val="115000"/>
                        </a:lnSpc>
                        <a:spcBef>
                          <a:spcPts val="0"/>
                        </a:spcBef>
                        <a:spcAft>
                          <a:spcPts val="0"/>
                        </a:spcAft>
                        <a:buFont typeface="Arial" panose="020B0604020202020204" pitchFamily="34" charset="0"/>
                        <a:buNone/>
                      </a:pPr>
                      <a:r>
                        <a:rPr lang="en-US" sz="1600" kern="1200" dirty="0">
                          <a:solidFill>
                            <a:srgbClr val="000000"/>
                          </a:solidFill>
                          <a:effectLst/>
                          <a:latin typeface="Arial"/>
                          <a:ea typeface="+mn-ea"/>
                          <a:cs typeface="Times New Roman"/>
                        </a:rPr>
                        <a:t>Class V </a:t>
                      </a:r>
                      <a:r>
                        <a:rPr lang="en-US" sz="1600" kern="1200" dirty="0" smtClean="0">
                          <a:solidFill>
                            <a:srgbClr val="000000"/>
                          </a:solidFill>
                          <a:effectLst/>
                          <a:latin typeface="Arial"/>
                          <a:ea typeface="+mn-ea"/>
                          <a:cs typeface="Times New Roman"/>
                        </a:rPr>
                        <a:t>– Good Pasture, hay </a:t>
                      </a:r>
                      <a:endParaRPr lang="en-US" sz="1600" dirty="0">
                        <a:effectLst/>
                        <a:latin typeface="Calibri"/>
                        <a:ea typeface="Calibri"/>
                        <a:cs typeface="Times New Roman"/>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kern="1200" dirty="0">
                          <a:solidFill>
                            <a:srgbClr val="000000"/>
                          </a:solidFill>
                          <a:effectLst/>
                          <a:latin typeface="Arial"/>
                          <a:ea typeface="+mn-ea"/>
                          <a:cs typeface="Times New Roman"/>
                        </a:rPr>
                        <a:t>0.60</a:t>
                      </a:r>
                      <a:endParaRPr lang="en-US" sz="1600" dirty="0">
                        <a:effectLst/>
                        <a:latin typeface="Calibri"/>
                        <a:ea typeface="Calibri"/>
                        <a:cs typeface="Times New Roman"/>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404678">
                <a:tc>
                  <a:txBody>
                    <a:bodyPr/>
                    <a:lstStyle/>
                    <a:p>
                      <a:pPr marL="0" marR="0" indent="0">
                        <a:lnSpc>
                          <a:spcPct val="115000"/>
                        </a:lnSpc>
                        <a:spcBef>
                          <a:spcPts val="0"/>
                        </a:spcBef>
                        <a:spcAft>
                          <a:spcPts val="0"/>
                        </a:spcAft>
                        <a:buFont typeface="Arial" panose="020B0604020202020204" pitchFamily="34" charset="0"/>
                        <a:buNone/>
                      </a:pPr>
                      <a:r>
                        <a:rPr lang="en-US" sz="1600" kern="1200" dirty="0">
                          <a:solidFill>
                            <a:srgbClr val="000000"/>
                          </a:solidFill>
                          <a:effectLst/>
                          <a:latin typeface="Arial"/>
                          <a:ea typeface="+mn-ea"/>
                          <a:cs typeface="Times New Roman"/>
                        </a:rPr>
                        <a:t>Class VI </a:t>
                      </a:r>
                      <a:r>
                        <a:rPr lang="en-US" sz="1600" kern="1200" dirty="0" smtClean="0">
                          <a:solidFill>
                            <a:srgbClr val="000000"/>
                          </a:solidFill>
                          <a:effectLst/>
                          <a:latin typeface="Arial"/>
                          <a:ea typeface="+mn-ea"/>
                          <a:cs typeface="Times New Roman"/>
                        </a:rPr>
                        <a:t>– Pasture</a:t>
                      </a:r>
                      <a:endParaRPr lang="en-US" sz="1600" dirty="0">
                        <a:effectLst/>
                        <a:latin typeface="Calibri"/>
                        <a:ea typeface="Calibri"/>
                        <a:cs typeface="Times New Roman"/>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kern="1200" dirty="0">
                          <a:solidFill>
                            <a:srgbClr val="000000"/>
                          </a:solidFill>
                          <a:effectLst/>
                          <a:latin typeface="Arial"/>
                          <a:ea typeface="+mn-ea"/>
                          <a:cs typeface="Times New Roman"/>
                        </a:rPr>
                        <a:t>0.50</a:t>
                      </a:r>
                      <a:endParaRPr lang="en-US" sz="1600" dirty="0">
                        <a:effectLst/>
                        <a:latin typeface="Calibri"/>
                        <a:ea typeface="Calibri"/>
                        <a:cs typeface="Times New Roman"/>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404678">
                <a:tc>
                  <a:txBody>
                    <a:bodyPr/>
                    <a:lstStyle/>
                    <a:p>
                      <a:pPr marL="0" marR="0" indent="0">
                        <a:lnSpc>
                          <a:spcPct val="115000"/>
                        </a:lnSpc>
                        <a:spcBef>
                          <a:spcPts val="0"/>
                        </a:spcBef>
                        <a:spcAft>
                          <a:spcPts val="0"/>
                        </a:spcAft>
                        <a:buFont typeface="Arial" panose="020B0604020202020204" pitchFamily="34" charset="0"/>
                        <a:buNone/>
                      </a:pPr>
                      <a:r>
                        <a:rPr lang="en-US" sz="1600" kern="1200" dirty="0">
                          <a:solidFill>
                            <a:srgbClr val="000000"/>
                          </a:solidFill>
                          <a:effectLst/>
                          <a:latin typeface="Arial"/>
                          <a:ea typeface="+mn-ea"/>
                          <a:cs typeface="Times New Roman"/>
                        </a:rPr>
                        <a:t>Class VII </a:t>
                      </a:r>
                      <a:r>
                        <a:rPr lang="en-US" sz="1600" kern="1200" dirty="0" smtClean="0">
                          <a:solidFill>
                            <a:srgbClr val="000000"/>
                          </a:solidFill>
                          <a:effectLst/>
                          <a:latin typeface="Arial"/>
                          <a:ea typeface="+mn-ea"/>
                          <a:cs typeface="Times New Roman"/>
                        </a:rPr>
                        <a:t>– Very limiting</a:t>
                      </a:r>
                      <a:r>
                        <a:rPr lang="en-US" sz="1600" kern="1200" baseline="0" dirty="0" smtClean="0">
                          <a:solidFill>
                            <a:srgbClr val="000000"/>
                          </a:solidFill>
                          <a:effectLst/>
                          <a:latin typeface="Arial"/>
                          <a:ea typeface="+mn-ea"/>
                          <a:cs typeface="Times New Roman"/>
                        </a:rPr>
                        <a:t> - Pasture only</a:t>
                      </a:r>
                      <a:endParaRPr lang="en-US" sz="1600" dirty="0">
                        <a:effectLst/>
                        <a:latin typeface="Calibri"/>
                        <a:ea typeface="Calibri"/>
                        <a:cs typeface="Times New Roman"/>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kern="1200" dirty="0">
                          <a:solidFill>
                            <a:srgbClr val="000000"/>
                          </a:solidFill>
                          <a:effectLst/>
                          <a:latin typeface="Arial"/>
                          <a:ea typeface="+mn-ea"/>
                          <a:cs typeface="Times New Roman"/>
                        </a:rPr>
                        <a:t>0.30</a:t>
                      </a:r>
                      <a:endParaRPr lang="en-US" sz="1600" dirty="0">
                        <a:effectLst/>
                        <a:latin typeface="Calibri"/>
                        <a:ea typeface="Calibri"/>
                        <a:cs typeface="Times New Roman"/>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612007">
                <a:tc>
                  <a:txBody>
                    <a:bodyPr/>
                    <a:lstStyle/>
                    <a:p>
                      <a:pPr marL="0" marR="0" indent="0">
                        <a:lnSpc>
                          <a:spcPct val="100000"/>
                        </a:lnSpc>
                        <a:spcBef>
                          <a:spcPts val="0"/>
                        </a:spcBef>
                        <a:spcAft>
                          <a:spcPts val="0"/>
                        </a:spcAft>
                        <a:buFont typeface="Arial" panose="020B0604020202020204" pitchFamily="34" charset="0"/>
                        <a:buNone/>
                      </a:pPr>
                      <a:r>
                        <a:rPr lang="en-US" sz="1600" kern="1200" dirty="0">
                          <a:solidFill>
                            <a:srgbClr val="000000"/>
                          </a:solidFill>
                          <a:effectLst/>
                          <a:latin typeface="Arial"/>
                          <a:ea typeface="+mn-ea"/>
                          <a:cs typeface="Times New Roman"/>
                        </a:rPr>
                        <a:t>Class VIII </a:t>
                      </a:r>
                      <a:r>
                        <a:rPr lang="en-US" sz="1600" kern="1200" dirty="0" smtClean="0">
                          <a:solidFill>
                            <a:srgbClr val="000000"/>
                          </a:solidFill>
                          <a:effectLst/>
                          <a:latin typeface="Arial"/>
                          <a:ea typeface="+mn-ea"/>
                          <a:cs typeface="Times New Roman"/>
                        </a:rPr>
                        <a:t>– Not suitable to agriculture – steep</a:t>
                      </a:r>
                      <a:r>
                        <a:rPr lang="en-US" sz="1600" kern="1200" baseline="0" dirty="0" smtClean="0">
                          <a:solidFill>
                            <a:srgbClr val="000000"/>
                          </a:solidFill>
                          <a:effectLst/>
                          <a:latin typeface="Arial"/>
                          <a:ea typeface="+mn-ea"/>
                          <a:cs typeface="Times New Roman"/>
                        </a:rPr>
                        <a:t> or wet </a:t>
                      </a:r>
                      <a:endParaRPr lang="en-US" sz="1600" dirty="0">
                        <a:effectLst/>
                        <a:latin typeface="Calibri"/>
                        <a:ea typeface="Calibri"/>
                        <a:cs typeface="Times New Roman"/>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kern="1200" dirty="0">
                          <a:solidFill>
                            <a:srgbClr val="000000"/>
                          </a:solidFill>
                          <a:effectLst/>
                          <a:latin typeface="Arial"/>
                          <a:ea typeface="+mn-ea"/>
                          <a:cs typeface="Times New Roman"/>
                        </a:rPr>
                        <a:t>0.10</a:t>
                      </a:r>
                      <a:endParaRPr lang="en-US" sz="1600" dirty="0">
                        <a:effectLst/>
                        <a:latin typeface="Calibri"/>
                        <a:ea typeface="Calibri"/>
                        <a:cs typeface="Times New Roman"/>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bl>
          </a:graphicData>
        </a:graphic>
      </p:graphicFrame>
      <p:sp>
        <p:nvSpPr>
          <p:cNvPr id="23" name="Title 1"/>
          <p:cNvSpPr txBox="1">
            <a:spLocks/>
          </p:cNvSpPr>
          <p:nvPr/>
        </p:nvSpPr>
        <p:spPr>
          <a:xfrm>
            <a:off x="2362200" y="274638"/>
            <a:ext cx="64008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smtClean="0"/>
              <a:t>Adjustments </a:t>
            </a:r>
            <a:r>
              <a:rPr lang="en-US" sz="3600" dirty="0"/>
              <a:t>for </a:t>
            </a:r>
            <a:r>
              <a:rPr lang="en-US" sz="3600" dirty="0" smtClean="0"/>
              <a:t>Soil Capabilities </a:t>
            </a:r>
            <a:endParaRPr lang="en-US" sz="3600" dirty="0"/>
          </a:p>
        </p:txBody>
      </p:sp>
    </p:spTree>
    <p:extLst>
      <p:ext uri="{BB962C8B-B14F-4D97-AF65-F5344CB8AC3E}">
        <p14:creationId xmlns:p14="http://schemas.microsoft.com/office/powerpoint/2010/main" val="272737332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lowchart: Alternate Process 12"/>
          <p:cNvSpPr/>
          <p:nvPr/>
        </p:nvSpPr>
        <p:spPr>
          <a:xfrm>
            <a:off x="2152916" y="533400"/>
            <a:ext cx="5715000" cy="990600"/>
          </a:xfrm>
          <a:prstGeom prst="flowChartAlternateProcess">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smtClean="0">
              <a:solidFill>
                <a:schemeClr val="tx1"/>
              </a:solidFill>
            </a:endParaRPr>
          </a:p>
          <a:p>
            <a:pPr marL="182880" indent="-182880">
              <a:buFont typeface="Arial" panose="020B0604020202020204" pitchFamily="34" charset="0"/>
              <a:buChar char="•"/>
              <a:tabLst>
                <a:tab pos="182880" algn="l"/>
              </a:tabLst>
            </a:pPr>
            <a:endParaRPr lang="en-US" sz="1200" dirty="0"/>
          </a:p>
        </p:txBody>
      </p:sp>
      <p:grpSp>
        <p:nvGrpSpPr>
          <p:cNvPr id="50" name="Group 49"/>
          <p:cNvGrpSpPr/>
          <p:nvPr/>
        </p:nvGrpSpPr>
        <p:grpSpPr>
          <a:xfrm>
            <a:off x="152931" y="274638"/>
            <a:ext cx="2362201" cy="6297726"/>
            <a:chOff x="204845" y="269559"/>
            <a:chExt cx="2362201" cy="6297726"/>
          </a:xfrm>
          <a:noFill/>
        </p:grpSpPr>
        <p:sp>
          <p:nvSpPr>
            <p:cNvPr id="51" name="Flowchart: Alternate Process 50"/>
            <p:cNvSpPr/>
            <p:nvPr/>
          </p:nvSpPr>
          <p:spPr>
            <a:xfrm>
              <a:off x="797439" y="4904699"/>
              <a:ext cx="1215635" cy="676671"/>
            </a:xfrm>
            <a:prstGeom prst="flowChartAlternateProcess">
              <a:avLst/>
            </a:prstGeom>
            <a:solidFill>
              <a:schemeClr val="bg1">
                <a:lumMod val="85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Soil Index</a:t>
              </a:r>
            </a:p>
            <a:p>
              <a:pPr algn="ctr"/>
              <a:r>
                <a:rPr lang="en-US" sz="1200" dirty="0" smtClean="0">
                  <a:solidFill>
                    <a:schemeClr val="tx1"/>
                  </a:solidFill>
                </a:rPr>
                <a:t>Middlesex</a:t>
              </a:r>
            </a:p>
          </p:txBody>
        </p:sp>
        <p:sp>
          <p:nvSpPr>
            <p:cNvPr id="52" name="Flowchart: Alternate Process 51"/>
            <p:cNvSpPr/>
            <p:nvPr/>
          </p:nvSpPr>
          <p:spPr>
            <a:xfrm>
              <a:off x="767125" y="1028700"/>
              <a:ext cx="1215635" cy="641979"/>
            </a:xfrm>
            <a:prstGeom prst="flowChartAlternateProcess">
              <a:avLst/>
            </a:prstGeom>
            <a:grp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Ag Census</a:t>
              </a:r>
            </a:p>
            <a:p>
              <a:pPr algn="ctr"/>
              <a:r>
                <a:rPr lang="en-US" sz="1200" dirty="0" smtClean="0">
                  <a:solidFill>
                    <a:schemeClr val="tx1"/>
                  </a:solidFill>
                </a:rPr>
                <a:t>Middlesex</a:t>
              </a:r>
              <a:endParaRPr lang="en-US" sz="1200" dirty="0"/>
            </a:p>
          </p:txBody>
        </p:sp>
        <p:sp>
          <p:nvSpPr>
            <p:cNvPr id="53" name="Flowchart: Alternate Process 52"/>
            <p:cNvSpPr/>
            <p:nvPr/>
          </p:nvSpPr>
          <p:spPr>
            <a:xfrm>
              <a:off x="767126" y="1876212"/>
              <a:ext cx="1215635" cy="756279"/>
            </a:xfrm>
            <a:prstGeom prst="flowChartAlternateProcess">
              <a:avLst/>
            </a:prstGeom>
            <a:grp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Composite Farm</a:t>
              </a:r>
            </a:p>
            <a:p>
              <a:pPr algn="ctr"/>
              <a:r>
                <a:rPr lang="en-US" sz="1200" dirty="0" smtClean="0">
                  <a:solidFill>
                    <a:schemeClr val="tx1"/>
                  </a:solidFill>
                </a:rPr>
                <a:t>Middlesex</a:t>
              </a:r>
              <a:endParaRPr lang="en-US" sz="1200" dirty="0"/>
            </a:p>
          </p:txBody>
        </p:sp>
        <p:sp>
          <p:nvSpPr>
            <p:cNvPr id="54" name="Flowchart: Alternate Process 53"/>
            <p:cNvSpPr/>
            <p:nvPr/>
          </p:nvSpPr>
          <p:spPr>
            <a:xfrm>
              <a:off x="753116" y="3893562"/>
              <a:ext cx="1304283" cy="756279"/>
            </a:xfrm>
            <a:prstGeom prst="flowChartAlternateProcess">
              <a:avLst/>
            </a:prstGeom>
            <a:grp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Capitalization Rate</a:t>
              </a:r>
            </a:p>
            <a:p>
              <a:pPr algn="ctr"/>
              <a:r>
                <a:rPr lang="en-US" sz="1200" dirty="0" smtClean="0">
                  <a:solidFill>
                    <a:schemeClr val="tx1"/>
                  </a:solidFill>
                </a:rPr>
                <a:t>Middlesex</a:t>
              </a:r>
              <a:endParaRPr lang="en-US" sz="1200" dirty="0"/>
            </a:p>
          </p:txBody>
        </p:sp>
        <p:sp>
          <p:nvSpPr>
            <p:cNvPr id="55" name="Flowchart: Alternate Process 54"/>
            <p:cNvSpPr/>
            <p:nvPr/>
          </p:nvSpPr>
          <p:spPr>
            <a:xfrm>
              <a:off x="797439" y="5811006"/>
              <a:ext cx="1215635" cy="756279"/>
            </a:xfrm>
            <a:prstGeom prst="flowChartAlternateProcess">
              <a:avLst/>
            </a:prstGeom>
            <a:grp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Use-value Estimates</a:t>
              </a:r>
            </a:p>
            <a:p>
              <a:pPr algn="ctr"/>
              <a:r>
                <a:rPr lang="en-US" sz="1200" dirty="0" smtClean="0">
                  <a:solidFill>
                    <a:schemeClr val="tx1"/>
                  </a:solidFill>
                </a:rPr>
                <a:t>Middlesex</a:t>
              </a:r>
              <a:endParaRPr lang="en-US" sz="1200" dirty="0"/>
            </a:p>
          </p:txBody>
        </p:sp>
        <p:sp>
          <p:nvSpPr>
            <p:cNvPr id="56" name="Flowchart: Alternate Process 55"/>
            <p:cNvSpPr/>
            <p:nvPr/>
          </p:nvSpPr>
          <p:spPr>
            <a:xfrm>
              <a:off x="204845" y="2891218"/>
              <a:ext cx="1170098" cy="716475"/>
            </a:xfrm>
            <a:prstGeom prst="flowChartAlternateProcess">
              <a:avLst/>
            </a:prstGeom>
            <a:grp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Crop Budgets</a:t>
              </a:r>
            </a:p>
            <a:p>
              <a:pPr algn="ctr"/>
              <a:r>
                <a:rPr lang="en-US" sz="1200" dirty="0" smtClean="0">
                  <a:solidFill>
                    <a:schemeClr val="tx1"/>
                  </a:solidFill>
                </a:rPr>
                <a:t>Middlesex</a:t>
              </a:r>
            </a:p>
          </p:txBody>
        </p:sp>
        <p:sp>
          <p:nvSpPr>
            <p:cNvPr id="57" name="Flowchart: Alternate Process 56"/>
            <p:cNvSpPr/>
            <p:nvPr/>
          </p:nvSpPr>
          <p:spPr>
            <a:xfrm>
              <a:off x="1374944" y="2891218"/>
              <a:ext cx="1192102" cy="716475"/>
            </a:xfrm>
            <a:prstGeom prst="flowChartAlternateProcess">
              <a:avLst/>
            </a:prstGeom>
            <a:grp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Federal Payments</a:t>
              </a:r>
            </a:p>
            <a:p>
              <a:pPr algn="ctr"/>
              <a:r>
                <a:rPr lang="en-US" sz="1200" dirty="0" smtClean="0">
                  <a:solidFill>
                    <a:schemeClr val="tx1"/>
                  </a:solidFill>
                </a:rPr>
                <a:t>Middlesex</a:t>
              </a:r>
            </a:p>
          </p:txBody>
        </p:sp>
        <p:cxnSp>
          <p:nvCxnSpPr>
            <p:cNvPr id="58" name="Straight Arrow Connector 57"/>
            <p:cNvCxnSpPr/>
            <p:nvPr/>
          </p:nvCxnSpPr>
          <p:spPr>
            <a:xfrm>
              <a:off x="1374943" y="1676400"/>
              <a:ext cx="1" cy="205533"/>
            </a:xfrm>
            <a:prstGeom prst="straightConnector1">
              <a:avLst/>
            </a:prstGeom>
            <a:grpFill/>
            <a:ln w="28575">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a:stCxn id="53" idx="2"/>
              <a:endCxn id="56" idx="0"/>
            </p:cNvCxnSpPr>
            <p:nvPr/>
          </p:nvCxnSpPr>
          <p:spPr>
            <a:xfrm flipH="1">
              <a:off x="789894" y="2632491"/>
              <a:ext cx="585050" cy="258727"/>
            </a:xfrm>
            <a:prstGeom prst="straightConnector1">
              <a:avLst/>
            </a:prstGeom>
            <a:grpFill/>
            <a:ln w="28575">
              <a:tailEnd type="arrow"/>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a:stCxn id="53" idx="2"/>
              <a:endCxn id="57" idx="0"/>
            </p:cNvCxnSpPr>
            <p:nvPr/>
          </p:nvCxnSpPr>
          <p:spPr>
            <a:xfrm>
              <a:off x="1374944" y="2632491"/>
              <a:ext cx="596051" cy="258727"/>
            </a:xfrm>
            <a:prstGeom prst="straightConnector1">
              <a:avLst/>
            </a:prstGeom>
            <a:grpFill/>
            <a:ln w="28575">
              <a:tailEnd type="arrow"/>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a:stCxn id="56" idx="2"/>
              <a:endCxn id="54" idx="0"/>
            </p:cNvCxnSpPr>
            <p:nvPr/>
          </p:nvCxnSpPr>
          <p:spPr>
            <a:xfrm>
              <a:off x="789894" y="3607693"/>
              <a:ext cx="615364" cy="285869"/>
            </a:xfrm>
            <a:prstGeom prst="straightConnector1">
              <a:avLst/>
            </a:prstGeom>
            <a:grpFill/>
            <a:ln w="28575">
              <a:tailEnd type="arrow"/>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a:stCxn id="57" idx="2"/>
              <a:endCxn id="54" idx="0"/>
            </p:cNvCxnSpPr>
            <p:nvPr/>
          </p:nvCxnSpPr>
          <p:spPr>
            <a:xfrm flipH="1">
              <a:off x="1405258" y="3607693"/>
              <a:ext cx="565737" cy="285869"/>
            </a:xfrm>
            <a:prstGeom prst="straightConnector1">
              <a:avLst/>
            </a:prstGeom>
            <a:grpFill/>
            <a:ln w="28575">
              <a:tailEnd type="arrow"/>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a:stCxn id="54" idx="2"/>
              <a:endCxn id="51" idx="0"/>
            </p:cNvCxnSpPr>
            <p:nvPr/>
          </p:nvCxnSpPr>
          <p:spPr>
            <a:xfrm flipH="1">
              <a:off x="1405257" y="4649841"/>
              <a:ext cx="1" cy="254858"/>
            </a:xfrm>
            <a:prstGeom prst="straightConnector1">
              <a:avLst/>
            </a:prstGeom>
            <a:grpFill/>
            <a:ln w="28575">
              <a:tailEnd type="arrow"/>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a:stCxn id="51" idx="2"/>
              <a:endCxn id="55" idx="0"/>
            </p:cNvCxnSpPr>
            <p:nvPr/>
          </p:nvCxnSpPr>
          <p:spPr>
            <a:xfrm>
              <a:off x="1405257" y="5581370"/>
              <a:ext cx="0" cy="229636"/>
            </a:xfrm>
            <a:prstGeom prst="straightConnector1">
              <a:avLst/>
            </a:prstGeom>
            <a:grpFill/>
            <a:ln w="28575">
              <a:tailEnd type="arrow"/>
            </a:ln>
          </p:spPr>
          <p:style>
            <a:lnRef idx="1">
              <a:schemeClr val="accent1"/>
            </a:lnRef>
            <a:fillRef idx="0">
              <a:schemeClr val="accent1"/>
            </a:fillRef>
            <a:effectRef idx="0">
              <a:schemeClr val="accent1"/>
            </a:effectRef>
            <a:fontRef idx="minor">
              <a:schemeClr val="tx1"/>
            </a:fontRef>
          </p:style>
        </p:cxnSp>
        <p:sp>
          <p:nvSpPr>
            <p:cNvPr id="65" name="Flowchart: Alternate Process 64"/>
            <p:cNvSpPr/>
            <p:nvPr/>
          </p:nvSpPr>
          <p:spPr>
            <a:xfrm>
              <a:off x="789894" y="269559"/>
              <a:ext cx="1215635" cy="527679"/>
            </a:xfrm>
            <a:prstGeom prst="flowChartAlternateProcess">
              <a:avLst/>
            </a:prstGeom>
            <a:grp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Income Approach</a:t>
              </a:r>
              <a:endParaRPr lang="en-US" sz="1200" dirty="0"/>
            </a:p>
          </p:txBody>
        </p:sp>
        <p:cxnSp>
          <p:nvCxnSpPr>
            <p:cNvPr id="66" name="Straight Arrow Connector 65"/>
            <p:cNvCxnSpPr/>
            <p:nvPr/>
          </p:nvCxnSpPr>
          <p:spPr>
            <a:xfrm>
              <a:off x="1367937" y="823167"/>
              <a:ext cx="1" cy="205533"/>
            </a:xfrm>
            <a:prstGeom prst="straightConnector1">
              <a:avLst/>
            </a:prstGeom>
            <a:grpFill/>
            <a:ln w="28575">
              <a:tailEnd type="arrow"/>
            </a:ln>
          </p:spPr>
          <p:style>
            <a:lnRef idx="1">
              <a:schemeClr val="accent1"/>
            </a:lnRef>
            <a:fillRef idx="0">
              <a:schemeClr val="accent1"/>
            </a:fillRef>
            <a:effectRef idx="0">
              <a:schemeClr val="accent1"/>
            </a:effectRef>
            <a:fontRef idx="minor">
              <a:schemeClr val="tx1"/>
            </a:fontRef>
          </p:style>
        </p:cxnSp>
      </p:grpSp>
      <p:graphicFrame>
        <p:nvGraphicFramePr>
          <p:cNvPr id="21" name="Content Placeholder 4"/>
          <p:cNvGraphicFramePr>
            <a:graphicFrameLocks/>
          </p:cNvGraphicFramePr>
          <p:nvPr>
            <p:extLst>
              <p:ext uri="{D42A27DB-BD31-4B8C-83A1-F6EECF244321}">
                <p14:modId xmlns:p14="http://schemas.microsoft.com/office/powerpoint/2010/main" val="2201058560"/>
              </p:ext>
            </p:extLst>
          </p:nvPr>
        </p:nvGraphicFramePr>
        <p:xfrm>
          <a:off x="2819400" y="1295400"/>
          <a:ext cx="5714999" cy="4837176"/>
        </p:xfrm>
        <a:graphic>
          <a:graphicData uri="http://schemas.openxmlformats.org/drawingml/2006/table">
            <a:tbl>
              <a:tblPr firstRow="1" bandRow="1">
                <a:tableStyleId>{2D5ABB26-0587-4C30-8999-92F81FD0307C}</a:tableStyleId>
              </a:tblPr>
              <a:tblGrid>
                <a:gridCol w="1066800">
                  <a:extLst>
                    <a:ext uri="{9D8B030D-6E8A-4147-A177-3AD203B41FA5}">
                      <a16:colId xmlns:a16="http://schemas.microsoft.com/office/drawing/2014/main" val="20000"/>
                    </a:ext>
                  </a:extLst>
                </a:gridCol>
                <a:gridCol w="1295400">
                  <a:extLst>
                    <a:ext uri="{9D8B030D-6E8A-4147-A177-3AD203B41FA5}">
                      <a16:colId xmlns:a16="http://schemas.microsoft.com/office/drawing/2014/main" val="20001"/>
                    </a:ext>
                  </a:extLst>
                </a:gridCol>
                <a:gridCol w="1752600">
                  <a:extLst>
                    <a:ext uri="{9D8B030D-6E8A-4147-A177-3AD203B41FA5}">
                      <a16:colId xmlns:a16="http://schemas.microsoft.com/office/drawing/2014/main" val="20002"/>
                    </a:ext>
                  </a:extLst>
                </a:gridCol>
                <a:gridCol w="1600199">
                  <a:extLst>
                    <a:ext uri="{9D8B030D-6E8A-4147-A177-3AD203B41FA5}">
                      <a16:colId xmlns:a16="http://schemas.microsoft.com/office/drawing/2014/main" val="20003"/>
                    </a:ext>
                  </a:extLst>
                </a:gridCol>
              </a:tblGrid>
              <a:tr h="612007">
                <a:tc gridSpan="4">
                  <a:txBody>
                    <a:bodyPr/>
                    <a:lstStyle/>
                    <a:p>
                      <a:pPr marL="685800" marR="0" indent="-525780" algn="ctr">
                        <a:lnSpc>
                          <a:spcPct val="115000"/>
                        </a:lnSpc>
                        <a:spcBef>
                          <a:spcPts val="0"/>
                        </a:spcBef>
                        <a:spcAft>
                          <a:spcPts val="0"/>
                        </a:spcAft>
                      </a:pPr>
                      <a:r>
                        <a:rPr lang="en-US" sz="3600" b="1" baseline="0" dirty="0" smtClean="0">
                          <a:effectLst/>
                          <a:latin typeface="Calibri"/>
                          <a:ea typeface="Calibri"/>
                          <a:cs typeface="Times New Roman"/>
                        </a:rPr>
                        <a:t>Middlesex </a:t>
                      </a:r>
                      <a:endParaRPr lang="en-US" sz="3600" b="1" dirty="0">
                        <a:effectLst/>
                        <a:latin typeface="Calibri"/>
                        <a:ea typeface="Calibri"/>
                        <a:cs typeface="Times New Roman"/>
                      </a:endParaRPr>
                    </a:p>
                  </a:txBody>
                  <a:tcPr marL="68580" marR="68580" marT="0" marB="0" anchor="ctr">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pPr marL="0" marR="0" algn="ctr">
                        <a:lnSpc>
                          <a:spcPct val="115000"/>
                        </a:lnSpc>
                        <a:spcBef>
                          <a:spcPts val="0"/>
                        </a:spcBef>
                        <a:spcAft>
                          <a:spcPts val="0"/>
                        </a:spcAft>
                      </a:pPr>
                      <a:endParaRPr lang="en-US" sz="1600" dirty="0">
                        <a:effectLst/>
                        <a:latin typeface="Calibri"/>
                        <a:ea typeface="Calibri"/>
                        <a:cs typeface="Times New Roman"/>
                      </a:endParaRPr>
                    </a:p>
                  </a:txBody>
                  <a:tcPr marL="68580" marR="68580" marT="0" marB="0">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612007">
                <a:tc>
                  <a:txBody>
                    <a:bodyPr/>
                    <a:lstStyle/>
                    <a:p>
                      <a:pPr marL="0" marR="0" indent="0" algn="l">
                        <a:lnSpc>
                          <a:spcPct val="115000"/>
                        </a:lnSpc>
                        <a:spcBef>
                          <a:spcPts val="0"/>
                        </a:spcBef>
                        <a:spcAft>
                          <a:spcPts val="0"/>
                        </a:spcAft>
                      </a:pPr>
                      <a:r>
                        <a:rPr lang="en-US" sz="2000" i="0" dirty="0" smtClean="0">
                          <a:effectLst/>
                          <a:latin typeface="Calibri"/>
                          <a:ea typeface="Calibri"/>
                          <a:cs typeface="Times New Roman"/>
                        </a:rPr>
                        <a:t>Land Class</a:t>
                      </a:r>
                      <a:endParaRPr lang="en-US" sz="2000" i="0" dirty="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i="0" dirty="0" smtClean="0">
                          <a:effectLst/>
                          <a:latin typeface="Calibri"/>
                          <a:ea typeface="Calibri"/>
                          <a:cs typeface="Times New Roman"/>
                        </a:rPr>
                        <a:t>Reported Acreage</a:t>
                      </a:r>
                      <a:endParaRPr lang="en-US" sz="2000" i="0" dirty="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0" i="0" kern="1200" dirty="0" smtClean="0">
                          <a:solidFill>
                            <a:srgbClr val="000000"/>
                          </a:solidFill>
                          <a:effectLst/>
                          <a:latin typeface="Arial"/>
                          <a:ea typeface="+mn-ea"/>
                          <a:cs typeface="Times New Roman"/>
                        </a:rPr>
                        <a:t>Productivity </a:t>
                      </a:r>
                      <a:endParaRPr lang="en-US" sz="2000" b="0" i="0" dirty="0" smtClean="0">
                        <a:effectLst/>
                        <a:latin typeface="+mn-lt"/>
                        <a:ea typeface="Calibri"/>
                        <a:cs typeface="Times New Roman"/>
                      </a:endParaRPr>
                    </a:p>
                    <a:p>
                      <a:pPr marL="0" marR="0" algn="ctr">
                        <a:lnSpc>
                          <a:spcPct val="115000"/>
                        </a:lnSpc>
                        <a:spcBef>
                          <a:spcPts val="0"/>
                        </a:spcBef>
                        <a:spcAft>
                          <a:spcPts val="0"/>
                        </a:spcAft>
                      </a:pPr>
                      <a:r>
                        <a:rPr lang="en-US" sz="2000" b="0" i="0" kern="1200" dirty="0" smtClean="0">
                          <a:solidFill>
                            <a:srgbClr val="000000"/>
                          </a:solidFill>
                          <a:effectLst/>
                          <a:latin typeface="Arial"/>
                          <a:ea typeface="+mn-ea"/>
                          <a:cs typeface="Times New Roman"/>
                        </a:rPr>
                        <a:t>Index</a:t>
                      </a:r>
                      <a:endParaRPr lang="en-US" sz="2000" i="0" dirty="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i="0" dirty="0" smtClean="0">
                          <a:effectLst/>
                          <a:latin typeface="Calibri"/>
                          <a:ea typeface="Calibri"/>
                          <a:cs typeface="Times New Roman"/>
                        </a:rPr>
                        <a:t>Weighted Acreage </a:t>
                      </a:r>
                      <a:endParaRPr lang="en-US" sz="2000" i="0" dirty="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4136">
                <a:tc>
                  <a:txBody>
                    <a:bodyPr/>
                    <a:lstStyle/>
                    <a:p>
                      <a:pPr marL="0" marR="0" indent="0">
                        <a:lnSpc>
                          <a:spcPct val="115000"/>
                        </a:lnSpc>
                        <a:spcBef>
                          <a:spcPts val="0"/>
                        </a:spcBef>
                        <a:spcAft>
                          <a:spcPts val="0"/>
                        </a:spcAft>
                        <a:buFont typeface="Arial" panose="020B0604020202020204" pitchFamily="34" charset="0"/>
                        <a:buNone/>
                      </a:pPr>
                      <a:r>
                        <a:rPr lang="en-US" sz="2000" dirty="0" smtClean="0">
                          <a:effectLst/>
                          <a:latin typeface="+mj-lt"/>
                          <a:ea typeface="Calibri"/>
                          <a:cs typeface="Times New Roman"/>
                        </a:rPr>
                        <a:t>1</a:t>
                      </a:r>
                      <a:endParaRPr lang="en-US" sz="2000" dirty="0">
                        <a:effectLst/>
                        <a:latin typeface="+mj-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2000" dirty="0" smtClean="0">
                          <a:effectLst/>
                          <a:latin typeface="+mj-lt"/>
                          <a:ea typeface="Calibri"/>
                          <a:cs typeface="Times New Roman"/>
                        </a:rPr>
                        <a:t>3,223</a:t>
                      </a:r>
                      <a:endParaRPr lang="en-US" sz="2000" dirty="0">
                        <a:effectLst/>
                        <a:latin typeface="+mj-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kern="1200" dirty="0" smtClean="0">
                          <a:solidFill>
                            <a:srgbClr val="000000"/>
                          </a:solidFill>
                          <a:effectLst/>
                          <a:latin typeface="+mj-lt"/>
                          <a:ea typeface="+mn-ea"/>
                          <a:cs typeface="Times New Roman"/>
                        </a:rPr>
                        <a:t>1.5</a:t>
                      </a:r>
                      <a:endParaRPr lang="en-US" sz="2000" dirty="0">
                        <a:effectLst/>
                        <a:latin typeface="+mj-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2000" u="none" dirty="0" smtClean="0">
                          <a:effectLst/>
                          <a:latin typeface="+mj-lt"/>
                          <a:ea typeface="Calibri"/>
                          <a:cs typeface="Times New Roman"/>
                        </a:rPr>
                        <a:t>4,834.41</a:t>
                      </a:r>
                      <a:endParaRPr lang="en-US" sz="2000" u="none" dirty="0">
                        <a:effectLst/>
                        <a:latin typeface="+mj-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0458">
                <a:tc>
                  <a:txBody>
                    <a:bodyPr/>
                    <a:lstStyle/>
                    <a:p>
                      <a:pPr marL="0" marR="0" indent="0">
                        <a:lnSpc>
                          <a:spcPct val="115000"/>
                        </a:lnSpc>
                        <a:spcBef>
                          <a:spcPts val="0"/>
                        </a:spcBef>
                        <a:spcAft>
                          <a:spcPts val="0"/>
                        </a:spcAft>
                        <a:buFont typeface="Arial" panose="020B0604020202020204" pitchFamily="34" charset="0"/>
                        <a:buNone/>
                      </a:pPr>
                      <a:r>
                        <a:rPr lang="en-US" sz="2000" dirty="0" smtClean="0">
                          <a:effectLst/>
                          <a:latin typeface="+mj-lt"/>
                          <a:ea typeface="Calibri"/>
                          <a:cs typeface="Times New Roman"/>
                        </a:rPr>
                        <a:t>2</a:t>
                      </a:r>
                      <a:endParaRPr lang="en-US" sz="2000" dirty="0">
                        <a:effectLst/>
                        <a:latin typeface="+mj-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2000" dirty="0" smtClean="0">
                          <a:effectLst/>
                          <a:latin typeface="+mj-lt"/>
                          <a:ea typeface="Calibri"/>
                          <a:cs typeface="Times New Roman"/>
                        </a:rPr>
                        <a:t>14,164</a:t>
                      </a:r>
                      <a:endParaRPr lang="en-US" sz="2000" dirty="0">
                        <a:effectLst/>
                        <a:latin typeface="+mj-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kern="1200" dirty="0">
                          <a:solidFill>
                            <a:srgbClr val="000000"/>
                          </a:solidFill>
                          <a:effectLst/>
                          <a:latin typeface="+mj-lt"/>
                          <a:ea typeface="+mn-ea"/>
                          <a:cs typeface="Times New Roman"/>
                        </a:rPr>
                        <a:t>1.35</a:t>
                      </a:r>
                      <a:endParaRPr lang="en-US" sz="2000" dirty="0">
                        <a:effectLst/>
                        <a:latin typeface="+mj-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2000" u="none" dirty="0" smtClean="0">
                          <a:effectLst/>
                          <a:latin typeface="+mj-lt"/>
                          <a:ea typeface="Calibri"/>
                          <a:cs typeface="Times New Roman"/>
                        </a:rPr>
                        <a:t>19,120.91</a:t>
                      </a:r>
                      <a:endParaRPr lang="en-US" sz="2000" u="none" dirty="0">
                        <a:effectLst/>
                        <a:latin typeface="+mj-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0">
                <a:tc>
                  <a:txBody>
                    <a:bodyPr/>
                    <a:lstStyle/>
                    <a:p>
                      <a:pPr marL="0" marR="0" indent="0">
                        <a:lnSpc>
                          <a:spcPct val="115000"/>
                        </a:lnSpc>
                        <a:spcBef>
                          <a:spcPts val="0"/>
                        </a:spcBef>
                        <a:spcAft>
                          <a:spcPts val="0"/>
                        </a:spcAft>
                        <a:buFont typeface="Arial" panose="020B0604020202020204" pitchFamily="34" charset="0"/>
                        <a:buNone/>
                      </a:pPr>
                      <a:r>
                        <a:rPr lang="en-US" sz="2000" dirty="0" smtClean="0">
                          <a:effectLst/>
                          <a:latin typeface="+mj-lt"/>
                          <a:ea typeface="Calibri"/>
                          <a:cs typeface="Times New Roman"/>
                        </a:rPr>
                        <a:t>3</a:t>
                      </a:r>
                      <a:endParaRPr lang="en-US" sz="2000" dirty="0">
                        <a:effectLst/>
                        <a:latin typeface="+mj-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2000" dirty="0" smtClean="0">
                          <a:effectLst/>
                          <a:latin typeface="+mj-lt"/>
                          <a:ea typeface="Calibri"/>
                          <a:cs typeface="Times New Roman"/>
                        </a:rPr>
                        <a:t>453</a:t>
                      </a:r>
                      <a:endParaRPr lang="en-US" sz="2000" dirty="0">
                        <a:effectLst/>
                        <a:latin typeface="+mj-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kern="1200" dirty="0" smtClean="0">
                          <a:solidFill>
                            <a:srgbClr val="000000"/>
                          </a:solidFill>
                          <a:effectLst/>
                          <a:latin typeface="+mj-lt"/>
                          <a:ea typeface="+mn-ea"/>
                          <a:cs typeface="Times New Roman"/>
                        </a:rPr>
                        <a:t>1</a:t>
                      </a:r>
                      <a:endParaRPr lang="en-US" sz="2000" dirty="0">
                        <a:effectLst/>
                        <a:latin typeface="+mj-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2000" u="none" dirty="0" smtClean="0">
                          <a:effectLst/>
                          <a:latin typeface="+mj-lt"/>
                          <a:ea typeface="Calibri"/>
                          <a:cs typeface="Times New Roman"/>
                        </a:rPr>
                        <a:t>452.80</a:t>
                      </a:r>
                      <a:endParaRPr lang="en-US" sz="2000" u="none" dirty="0">
                        <a:effectLst/>
                        <a:latin typeface="+mj-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287902">
                <a:tc>
                  <a:txBody>
                    <a:bodyPr/>
                    <a:lstStyle/>
                    <a:p>
                      <a:pPr marL="0" marR="0" indent="0">
                        <a:lnSpc>
                          <a:spcPct val="115000"/>
                        </a:lnSpc>
                        <a:spcBef>
                          <a:spcPts val="0"/>
                        </a:spcBef>
                        <a:spcAft>
                          <a:spcPts val="0"/>
                        </a:spcAft>
                        <a:buFont typeface="Arial" panose="020B0604020202020204" pitchFamily="34" charset="0"/>
                        <a:buNone/>
                      </a:pPr>
                      <a:r>
                        <a:rPr lang="en-US" sz="2000" dirty="0" smtClean="0">
                          <a:effectLst/>
                          <a:latin typeface="+mj-lt"/>
                          <a:ea typeface="Calibri"/>
                          <a:cs typeface="Times New Roman"/>
                        </a:rPr>
                        <a:t>4</a:t>
                      </a:r>
                      <a:endParaRPr lang="en-US" sz="2000" dirty="0">
                        <a:effectLst/>
                        <a:latin typeface="+mj-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2000" u="none" dirty="0" smtClean="0">
                          <a:effectLst/>
                          <a:latin typeface="+mj-lt"/>
                          <a:ea typeface="Calibri"/>
                          <a:cs typeface="Times New Roman"/>
                        </a:rPr>
                        <a:t>1,634</a:t>
                      </a:r>
                      <a:endParaRPr lang="en-US" sz="2000" u="none" dirty="0">
                        <a:effectLst/>
                        <a:latin typeface="+mj-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kern="1200" dirty="0" smtClean="0">
                          <a:solidFill>
                            <a:srgbClr val="000000"/>
                          </a:solidFill>
                          <a:effectLst/>
                          <a:latin typeface="+mj-lt"/>
                          <a:ea typeface="+mn-ea"/>
                          <a:cs typeface="Times New Roman"/>
                        </a:rPr>
                        <a:t>0.8</a:t>
                      </a:r>
                      <a:endParaRPr lang="en-US" sz="2000" dirty="0">
                        <a:effectLst/>
                        <a:latin typeface="+mj-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2000" u="none" dirty="0" smtClean="0">
                          <a:effectLst/>
                          <a:latin typeface="+mj-lt"/>
                          <a:ea typeface="Calibri"/>
                          <a:cs typeface="Times New Roman"/>
                        </a:rPr>
                        <a:t>1,310.53</a:t>
                      </a:r>
                      <a:endParaRPr lang="en-US" sz="2000" u="none" dirty="0">
                        <a:effectLst/>
                        <a:latin typeface="+mj-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287902">
                <a:tc>
                  <a:txBody>
                    <a:bodyPr/>
                    <a:lstStyle/>
                    <a:p>
                      <a:pPr marL="0" marR="0" indent="0">
                        <a:lnSpc>
                          <a:spcPct val="115000"/>
                        </a:lnSpc>
                        <a:spcBef>
                          <a:spcPts val="0"/>
                        </a:spcBef>
                        <a:spcAft>
                          <a:spcPts val="0"/>
                        </a:spcAft>
                        <a:buFont typeface="Arial" panose="020B0604020202020204" pitchFamily="34" charset="0"/>
                        <a:buNone/>
                      </a:pPr>
                      <a:r>
                        <a:rPr lang="en-US" sz="2000" dirty="0" smtClean="0">
                          <a:effectLst/>
                          <a:latin typeface="+mj-lt"/>
                          <a:ea typeface="Calibri"/>
                          <a:cs typeface="Times New Roman"/>
                        </a:rPr>
                        <a:t>5</a:t>
                      </a:r>
                      <a:endParaRPr lang="en-US" sz="2000" dirty="0">
                        <a:effectLst/>
                        <a:latin typeface="+mj-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2000" u="none" dirty="0" smtClean="0">
                          <a:effectLst/>
                          <a:latin typeface="+mj-lt"/>
                          <a:ea typeface="Calibri"/>
                          <a:cs typeface="Times New Roman"/>
                        </a:rPr>
                        <a:t>0</a:t>
                      </a:r>
                      <a:endParaRPr lang="en-US" sz="2000" u="none" dirty="0">
                        <a:effectLst/>
                        <a:latin typeface="+mj-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smtClean="0">
                          <a:effectLst/>
                          <a:latin typeface="+mj-lt"/>
                          <a:ea typeface="Calibri"/>
                          <a:cs typeface="Times New Roman"/>
                        </a:rPr>
                        <a:t>0.6</a:t>
                      </a:r>
                      <a:endParaRPr lang="en-US" sz="2000" dirty="0">
                        <a:effectLst/>
                        <a:latin typeface="+mj-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2000" u="none" dirty="0" smtClean="0">
                          <a:effectLst/>
                          <a:latin typeface="+mj-lt"/>
                          <a:ea typeface="Calibri"/>
                          <a:cs typeface="Times New Roman"/>
                        </a:rPr>
                        <a:t>0.00</a:t>
                      </a:r>
                      <a:endParaRPr lang="en-US" sz="2000" u="none" dirty="0">
                        <a:effectLst/>
                        <a:latin typeface="+mj-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15335830"/>
                  </a:ext>
                </a:extLst>
              </a:tr>
              <a:tr h="305243">
                <a:tc>
                  <a:txBody>
                    <a:bodyPr/>
                    <a:lstStyle/>
                    <a:p>
                      <a:pPr marL="0" marR="0" indent="0">
                        <a:lnSpc>
                          <a:spcPct val="115000"/>
                        </a:lnSpc>
                        <a:spcBef>
                          <a:spcPts val="0"/>
                        </a:spcBef>
                        <a:spcAft>
                          <a:spcPts val="0"/>
                        </a:spcAft>
                        <a:buFont typeface="Arial" panose="020B0604020202020204" pitchFamily="34" charset="0"/>
                        <a:buNone/>
                      </a:pPr>
                      <a:r>
                        <a:rPr lang="en-US" sz="2000" dirty="0" smtClean="0">
                          <a:effectLst/>
                          <a:latin typeface="Calibri"/>
                          <a:ea typeface="Calibri"/>
                          <a:cs typeface="Times New Roman"/>
                        </a:rPr>
                        <a:t>6</a:t>
                      </a:r>
                      <a:endParaRPr lang="en-US" sz="20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2000" dirty="0" smtClean="0">
                          <a:effectLst/>
                          <a:latin typeface="Calibri"/>
                          <a:ea typeface="Calibri"/>
                          <a:cs typeface="Times New Roman"/>
                        </a:rPr>
                        <a:t>157</a:t>
                      </a:r>
                      <a:endParaRPr lang="en-US" sz="2000" dirty="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smtClean="0">
                          <a:effectLst/>
                          <a:latin typeface="Calibri"/>
                          <a:ea typeface="Calibri"/>
                          <a:cs typeface="Times New Roman"/>
                        </a:rPr>
                        <a:t>0.5</a:t>
                      </a:r>
                      <a:endParaRPr lang="en-US" sz="2000" dirty="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2000" u="none" dirty="0" smtClean="0">
                          <a:effectLst/>
                          <a:latin typeface="+mj-lt"/>
                          <a:ea typeface="Calibri"/>
                          <a:cs typeface="Times New Roman"/>
                        </a:rPr>
                        <a:t>78.51</a:t>
                      </a:r>
                      <a:endParaRPr lang="en-US" sz="2000" u="none" dirty="0">
                        <a:effectLst/>
                        <a:latin typeface="+mj-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305243">
                <a:tc>
                  <a:txBody>
                    <a:bodyPr/>
                    <a:lstStyle/>
                    <a:p>
                      <a:pPr marL="0" marR="0" indent="0">
                        <a:lnSpc>
                          <a:spcPct val="115000"/>
                        </a:lnSpc>
                        <a:spcBef>
                          <a:spcPts val="0"/>
                        </a:spcBef>
                        <a:spcAft>
                          <a:spcPts val="0"/>
                        </a:spcAft>
                        <a:buFont typeface="Arial" panose="020B0604020202020204" pitchFamily="34" charset="0"/>
                        <a:buNone/>
                      </a:pPr>
                      <a:r>
                        <a:rPr lang="en-US" sz="2000" dirty="0" smtClean="0">
                          <a:effectLst/>
                          <a:latin typeface="Calibri"/>
                          <a:ea typeface="Calibri"/>
                          <a:cs typeface="Times New Roman"/>
                        </a:rPr>
                        <a:t>7</a:t>
                      </a:r>
                      <a:endParaRPr lang="en-US" sz="20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2000" u="sng" dirty="0" smtClean="0">
                          <a:effectLst/>
                          <a:latin typeface="Calibri"/>
                          <a:ea typeface="Calibri"/>
                          <a:cs typeface="Times New Roman"/>
                        </a:rPr>
                        <a:t>520</a:t>
                      </a:r>
                      <a:endParaRPr lang="en-US" sz="2000" u="sng" dirty="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smtClean="0">
                          <a:effectLst/>
                          <a:latin typeface="Calibri"/>
                          <a:ea typeface="Calibri"/>
                          <a:cs typeface="Times New Roman"/>
                        </a:rPr>
                        <a:t>0.3</a:t>
                      </a:r>
                      <a:endParaRPr lang="en-US" sz="2000" dirty="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2000" u="sng" dirty="0" smtClean="0">
                          <a:effectLst/>
                          <a:latin typeface="+mj-lt"/>
                          <a:ea typeface="Calibri"/>
                          <a:cs typeface="Times New Roman"/>
                        </a:rPr>
                        <a:t>155.85</a:t>
                      </a:r>
                      <a:endParaRPr lang="en-US" sz="2000" u="sng" dirty="0">
                        <a:effectLst/>
                        <a:latin typeface="+mj-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93813587"/>
                  </a:ext>
                </a:extLst>
              </a:tr>
              <a:tr h="305243">
                <a:tc>
                  <a:txBody>
                    <a:bodyPr/>
                    <a:lstStyle/>
                    <a:p>
                      <a:pPr marL="0" marR="0" indent="0" algn="r">
                        <a:lnSpc>
                          <a:spcPct val="115000"/>
                        </a:lnSpc>
                        <a:spcBef>
                          <a:spcPts val="0"/>
                        </a:spcBef>
                        <a:spcAft>
                          <a:spcPts val="0"/>
                        </a:spcAft>
                        <a:buFont typeface="Arial" panose="020B0604020202020204" pitchFamily="34" charset="0"/>
                        <a:buNone/>
                      </a:pPr>
                      <a:r>
                        <a:rPr lang="en-US" sz="2000" b="1" dirty="0" smtClean="0">
                          <a:effectLst/>
                          <a:latin typeface="Calibri"/>
                          <a:ea typeface="Calibri"/>
                          <a:cs typeface="Times New Roman"/>
                        </a:rPr>
                        <a:t>Total</a:t>
                      </a:r>
                      <a:endParaRPr lang="en-US" sz="2000" b="1"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2000" b="1" dirty="0" smtClean="0">
                          <a:effectLst/>
                          <a:latin typeface="Calibri"/>
                          <a:ea typeface="Calibri"/>
                          <a:cs typeface="Times New Roman"/>
                        </a:rPr>
                        <a:t>20,154</a:t>
                      </a:r>
                      <a:endParaRPr lang="en-US" sz="2000" b="1" dirty="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2000" b="1" dirty="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2000" b="1" u="none" dirty="0" smtClean="0">
                          <a:effectLst/>
                          <a:latin typeface="+mj-lt"/>
                          <a:ea typeface="Calibri"/>
                          <a:cs typeface="Times New Roman"/>
                        </a:rPr>
                        <a:t>25,953</a:t>
                      </a:r>
                      <a:endParaRPr lang="en-US" sz="2000" b="1" u="none" dirty="0">
                        <a:effectLst/>
                        <a:latin typeface="+mj-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20962255"/>
                  </a:ext>
                </a:extLst>
              </a:tr>
              <a:tr h="160175">
                <a:tc gridSpan="4">
                  <a:txBody>
                    <a:bodyPr/>
                    <a:lstStyle/>
                    <a:p>
                      <a:pPr marL="0" marR="0" indent="0" algn="r">
                        <a:lnSpc>
                          <a:spcPct val="115000"/>
                        </a:lnSpc>
                        <a:spcBef>
                          <a:spcPts val="0"/>
                        </a:spcBef>
                        <a:spcAft>
                          <a:spcPts val="0"/>
                        </a:spcAft>
                        <a:buFont typeface="Arial" panose="020B0604020202020204" pitchFamily="34" charset="0"/>
                        <a:buNone/>
                      </a:pPr>
                      <a:endParaRPr lang="en-US" sz="2000" b="1" u="none" dirty="0">
                        <a:effectLst/>
                        <a:latin typeface="+mn-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04006326"/>
                  </a:ext>
                </a:extLst>
              </a:tr>
              <a:tr h="160175">
                <a:tc gridSpan="4">
                  <a:txBody>
                    <a:bodyPr/>
                    <a:lstStyle/>
                    <a:p>
                      <a:pPr marL="0" marR="0" indent="0" algn="r">
                        <a:lnSpc>
                          <a:spcPct val="115000"/>
                        </a:lnSpc>
                        <a:spcBef>
                          <a:spcPts val="0"/>
                        </a:spcBef>
                        <a:spcAft>
                          <a:spcPts val="0"/>
                        </a:spcAft>
                        <a:buFont typeface="Arial" panose="020B0604020202020204" pitchFamily="34" charset="0"/>
                        <a:buNone/>
                      </a:pPr>
                      <a:r>
                        <a:rPr lang="en-US" sz="2000" i="0" dirty="0" smtClean="0">
                          <a:effectLst/>
                          <a:latin typeface="+mn-lt"/>
                          <a:ea typeface="Calibri"/>
                          <a:cs typeface="Times New Roman"/>
                        </a:rPr>
                        <a:t>Soil Index</a:t>
                      </a:r>
                      <a:r>
                        <a:rPr lang="en-US" sz="2000" i="0" baseline="0" dirty="0" smtClean="0">
                          <a:effectLst/>
                          <a:latin typeface="+mn-lt"/>
                          <a:ea typeface="Calibri"/>
                          <a:cs typeface="Times New Roman"/>
                        </a:rPr>
                        <a:t> Factor 25,953 </a:t>
                      </a:r>
                      <a:r>
                        <a:rPr lang="en-US" sz="2000" i="0" dirty="0" smtClean="0">
                          <a:latin typeface="+mn-lt"/>
                        </a:rPr>
                        <a:t>÷ 20,154  = </a:t>
                      </a:r>
                      <a:r>
                        <a:rPr lang="en-US" sz="2000" b="1" i="0" dirty="0" smtClean="0">
                          <a:latin typeface="+mn-lt"/>
                        </a:rPr>
                        <a:t>1</a:t>
                      </a:r>
                      <a:r>
                        <a:rPr lang="en-US" sz="2000" b="1" u="none" dirty="0" smtClean="0">
                          <a:effectLst/>
                          <a:latin typeface="+mn-lt"/>
                          <a:ea typeface="Calibri"/>
                          <a:cs typeface="Times New Roman"/>
                        </a:rPr>
                        <a:t>.288</a:t>
                      </a:r>
                      <a:endParaRPr lang="en-US" sz="2000" b="1" u="none" dirty="0">
                        <a:effectLst/>
                        <a:latin typeface="+mn-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r">
                        <a:lnSpc>
                          <a:spcPct val="115000"/>
                        </a:lnSpc>
                        <a:spcBef>
                          <a:spcPts val="0"/>
                        </a:spcBef>
                        <a:spcAft>
                          <a:spcPts val="0"/>
                        </a:spcAft>
                      </a:pPr>
                      <a:endParaRPr lang="en-US" sz="2400" i="0" dirty="0">
                        <a:effectLst/>
                        <a:latin typeface="+mn-lt"/>
                        <a:ea typeface="Calibri"/>
                        <a:cs typeface="Times New Roman"/>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lnSpc>
                          <a:spcPct val="115000"/>
                        </a:lnSpc>
                        <a:spcBef>
                          <a:spcPts val="0"/>
                        </a:spcBef>
                        <a:spcAft>
                          <a:spcPts val="0"/>
                        </a:spcAft>
                      </a:pPr>
                      <a:endParaRPr lang="en-US" sz="2400" dirty="0">
                        <a:effectLst/>
                        <a:latin typeface="Calibri"/>
                        <a:ea typeface="Calibri"/>
                        <a:cs typeface="Times New Roman"/>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l">
                        <a:lnSpc>
                          <a:spcPct val="115000"/>
                        </a:lnSpc>
                        <a:spcBef>
                          <a:spcPts val="0"/>
                        </a:spcBef>
                        <a:spcAft>
                          <a:spcPts val="0"/>
                        </a:spcAft>
                      </a:pPr>
                      <a:endParaRPr lang="en-US" sz="2400" u="none" dirty="0">
                        <a:effectLst/>
                        <a:latin typeface="+mn-lt"/>
                        <a:ea typeface="Calibri"/>
                        <a:cs typeface="Times New Roman"/>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23" name="Title 1"/>
          <p:cNvSpPr txBox="1">
            <a:spLocks/>
          </p:cNvSpPr>
          <p:nvPr/>
        </p:nvSpPr>
        <p:spPr>
          <a:xfrm>
            <a:off x="2438400" y="274638"/>
            <a:ext cx="6248400" cy="1143000"/>
          </a:xfrm>
          <a:prstGeom prst="rect">
            <a:avLst/>
          </a:prstGeom>
        </p:spPr>
        <p:txBody>
          <a:bodyPr vert="horz" lIns="91440" tIns="45720" rIns="91440" bIns="45720" rtlCol="0" anchor="ctr">
            <a:normAutofit fontScale="92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Indexing for Soil Productivity</a:t>
            </a:r>
            <a:endParaRPr lang="en-US" dirty="0"/>
          </a:p>
        </p:txBody>
      </p:sp>
    </p:spTree>
    <p:extLst>
      <p:ext uri="{BB962C8B-B14F-4D97-AF65-F5344CB8AC3E}">
        <p14:creationId xmlns:p14="http://schemas.microsoft.com/office/powerpoint/2010/main" val="325993058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Group 21"/>
          <p:cNvGrpSpPr/>
          <p:nvPr/>
        </p:nvGrpSpPr>
        <p:grpSpPr>
          <a:xfrm>
            <a:off x="204845" y="269559"/>
            <a:ext cx="2362201" cy="6290938"/>
            <a:chOff x="204845" y="269559"/>
            <a:chExt cx="2362201" cy="6290938"/>
          </a:xfrm>
        </p:grpSpPr>
        <p:sp>
          <p:nvSpPr>
            <p:cNvPr id="23" name="Flowchart: Alternate Process 22"/>
            <p:cNvSpPr/>
            <p:nvPr/>
          </p:nvSpPr>
          <p:spPr>
            <a:xfrm>
              <a:off x="797439" y="4899688"/>
              <a:ext cx="1215635" cy="676671"/>
            </a:xfrm>
            <a:prstGeom prst="flowChartAlternateProcess">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Soil Index</a:t>
              </a:r>
            </a:p>
            <a:p>
              <a:pPr algn="ctr"/>
              <a:r>
                <a:rPr lang="en-US" sz="1200" dirty="0" smtClean="0">
                  <a:solidFill>
                    <a:schemeClr val="tx1"/>
                  </a:solidFill>
                </a:rPr>
                <a:t>Middlesex</a:t>
              </a:r>
            </a:p>
          </p:txBody>
        </p:sp>
        <p:sp>
          <p:nvSpPr>
            <p:cNvPr id="25" name="Flowchart: Alternate Process 24"/>
            <p:cNvSpPr/>
            <p:nvPr/>
          </p:nvSpPr>
          <p:spPr>
            <a:xfrm>
              <a:off x="767125" y="1028700"/>
              <a:ext cx="1215635" cy="641979"/>
            </a:xfrm>
            <a:prstGeom prst="flowChartAlternateProcess">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Ag Census</a:t>
              </a:r>
            </a:p>
            <a:p>
              <a:pPr algn="ctr"/>
              <a:r>
                <a:rPr lang="en-US" sz="1200" dirty="0" smtClean="0">
                  <a:solidFill>
                    <a:schemeClr val="tx1"/>
                  </a:solidFill>
                </a:rPr>
                <a:t>Middlesex</a:t>
              </a:r>
              <a:endParaRPr lang="en-US" sz="1200" dirty="0"/>
            </a:p>
          </p:txBody>
        </p:sp>
        <p:sp>
          <p:nvSpPr>
            <p:cNvPr id="31" name="Flowchart: Alternate Process 30"/>
            <p:cNvSpPr/>
            <p:nvPr/>
          </p:nvSpPr>
          <p:spPr>
            <a:xfrm>
              <a:off x="767126" y="1876212"/>
              <a:ext cx="1215635" cy="756279"/>
            </a:xfrm>
            <a:prstGeom prst="flowChartAlternateProcess">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Composite Farm</a:t>
              </a:r>
            </a:p>
            <a:p>
              <a:pPr algn="ctr"/>
              <a:r>
                <a:rPr lang="en-US" sz="1200" dirty="0" smtClean="0">
                  <a:solidFill>
                    <a:schemeClr val="tx1"/>
                  </a:solidFill>
                </a:rPr>
                <a:t>Middlesex</a:t>
              </a:r>
              <a:endParaRPr lang="en-US" sz="1200" dirty="0"/>
            </a:p>
          </p:txBody>
        </p:sp>
        <p:sp>
          <p:nvSpPr>
            <p:cNvPr id="33" name="Flowchart: Alternate Process 32"/>
            <p:cNvSpPr/>
            <p:nvPr/>
          </p:nvSpPr>
          <p:spPr>
            <a:xfrm>
              <a:off x="753116" y="3893562"/>
              <a:ext cx="1304283" cy="756279"/>
            </a:xfrm>
            <a:prstGeom prst="flowChartAlternateProcess">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Capitalization Rate</a:t>
              </a:r>
            </a:p>
            <a:p>
              <a:pPr algn="ctr"/>
              <a:r>
                <a:rPr lang="en-US" sz="1200" dirty="0" smtClean="0">
                  <a:solidFill>
                    <a:schemeClr val="tx1"/>
                  </a:solidFill>
                </a:rPr>
                <a:t>Middlesex</a:t>
              </a:r>
              <a:endParaRPr lang="en-US" sz="1200" dirty="0"/>
            </a:p>
          </p:txBody>
        </p:sp>
        <p:sp>
          <p:nvSpPr>
            <p:cNvPr id="34" name="Flowchart: Alternate Process 33"/>
            <p:cNvSpPr/>
            <p:nvPr/>
          </p:nvSpPr>
          <p:spPr>
            <a:xfrm>
              <a:off x="797439" y="5804218"/>
              <a:ext cx="1215635" cy="756279"/>
            </a:xfrm>
            <a:prstGeom prst="flowChartAlternateProcess">
              <a:avLst/>
            </a:prstGeom>
            <a:solidFill>
              <a:schemeClr val="bg1">
                <a:lumMod val="85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Use-value Estimates</a:t>
              </a:r>
            </a:p>
            <a:p>
              <a:pPr algn="ctr"/>
              <a:r>
                <a:rPr lang="en-US" sz="1200" dirty="0" smtClean="0">
                  <a:solidFill>
                    <a:schemeClr val="tx1"/>
                  </a:solidFill>
                </a:rPr>
                <a:t>Middlesex</a:t>
              </a:r>
              <a:endParaRPr lang="en-US" sz="1200" dirty="0"/>
            </a:p>
          </p:txBody>
        </p:sp>
        <p:sp>
          <p:nvSpPr>
            <p:cNvPr id="35" name="Flowchart: Alternate Process 34"/>
            <p:cNvSpPr/>
            <p:nvPr/>
          </p:nvSpPr>
          <p:spPr>
            <a:xfrm>
              <a:off x="204845" y="2891218"/>
              <a:ext cx="1170098" cy="716475"/>
            </a:xfrm>
            <a:prstGeom prst="flowChartAlternateProcess">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Crop Budgets</a:t>
              </a:r>
            </a:p>
            <a:p>
              <a:pPr algn="ctr"/>
              <a:r>
                <a:rPr lang="en-US" sz="1200" dirty="0" smtClean="0">
                  <a:solidFill>
                    <a:schemeClr val="tx1"/>
                  </a:solidFill>
                </a:rPr>
                <a:t>Middlesex</a:t>
              </a:r>
            </a:p>
          </p:txBody>
        </p:sp>
        <p:sp>
          <p:nvSpPr>
            <p:cNvPr id="37" name="Flowchart: Alternate Process 36"/>
            <p:cNvSpPr/>
            <p:nvPr/>
          </p:nvSpPr>
          <p:spPr>
            <a:xfrm>
              <a:off x="1374944" y="2891218"/>
              <a:ext cx="1192102" cy="716475"/>
            </a:xfrm>
            <a:prstGeom prst="flowChartAlternateProcess">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Federal Payments</a:t>
              </a:r>
            </a:p>
            <a:p>
              <a:pPr algn="ctr"/>
              <a:r>
                <a:rPr lang="en-US" sz="1200" dirty="0" smtClean="0">
                  <a:solidFill>
                    <a:schemeClr val="tx1"/>
                  </a:solidFill>
                </a:rPr>
                <a:t>Middlesex</a:t>
              </a:r>
            </a:p>
          </p:txBody>
        </p:sp>
        <p:cxnSp>
          <p:nvCxnSpPr>
            <p:cNvPr id="39" name="Straight Arrow Connector 38"/>
            <p:cNvCxnSpPr/>
            <p:nvPr/>
          </p:nvCxnSpPr>
          <p:spPr>
            <a:xfrm>
              <a:off x="1374943" y="1676400"/>
              <a:ext cx="1" cy="205533"/>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stCxn id="31" idx="2"/>
              <a:endCxn id="35" idx="0"/>
            </p:cNvCxnSpPr>
            <p:nvPr/>
          </p:nvCxnSpPr>
          <p:spPr>
            <a:xfrm flipH="1">
              <a:off x="789894" y="2632491"/>
              <a:ext cx="585050" cy="258727"/>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a:stCxn id="31" idx="2"/>
              <a:endCxn id="37" idx="0"/>
            </p:cNvCxnSpPr>
            <p:nvPr/>
          </p:nvCxnSpPr>
          <p:spPr>
            <a:xfrm>
              <a:off x="1374944" y="2632491"/>
              <a:ext cx="596051" cy="258727"/>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a:stCxn id="35" idx="2"/>
              <a:endCxn id="33" idx="0"/>
            </p:cNvCxnSpPr>
            <p:nvPr/>
          </p:nvCxnSpPr>
          <p:spPr>
            <a:xfrm>
              <a:off x="789894" y="3607693"/>
              <a:ext cx="615364" cy="285869"/>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a:stCxn id="37" idx="2"/>
              <a:endCxn id="33" idx="0"/>
            </p:cNvCxnSpPr>
            <p:nvPr/>
          </p:nvCxnSpPr>
          <p:spPr>
            <a:xfrm flipH="1">
              <a:off x="1405258" y="3607693"/>
              <a:ext cx="565737" cy="285869"/>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a:stCxn id="33" idx="2"/>
              <a:endCxn id="23" idx="0"/>
            </p:cNvCxnSpPr>
            <p:nvPr/>
          </p:nvCxnSpPr>
          <p:spPr>
            <a:xfrm flipH="1">
              <a:off x="1405257" y="4649841"/>
              <a:ext cx="1" cy="249847"/>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a:stCxn id="23" idx="2"/>
              <a:endCxn id="34" idx="0"/>
            </p:cNvCxnSpPr>
            <p:nvPr/>
          </p:nvCxnSpPr>
          <p:spPr>
            <a:xfrm>
              <a:off x="1405257" y="5576359"/>
              <a:ext cx="0" cy="227859"/>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51" name="Flowchart: Alternate Process 50"/>
            <p:cNvSpPr/>
            <p:nvPr/>
          </p:nvSpPr>
          <p:spPr>
            <a:xfrm>
              <a:off x="789894" y="269559"/>
              <a:ext cx="1215635" cy="527679"/>
            </a:xfrm>
            <a:prstGeom prst="flowChartAlternateProcess">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Income Approach</a:t>
              </a:r>
              <a:endParaRPr lang="en-US" sz="1200" dirty="0"/>
            </a:p>
          </p:txBody>
        </p:sp>
        <p:cxnSp>
          <p:nvCxnSpPr>
            <p:cNvPr id="52" name="Straight Arrow Connector 51"/>
            <p:cNvCxnSpPr/>
            <p:nvPr/>
          </p:nvCxnSpPr>
          <p:spPr>
            <a:xfrm>
              <a:off x="1367937" y="823167"/>
              <a:ext cx="1" cy="205533"/>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2286000" y="274638"/>
            <a:ext cx="6553200" cy="1143000"/>
          </a:xfrm>
        </p:spPr>
        <p:txBody>
          <a:bodyPr>
            <a:noAutofit/>
          </a:bodyPr>
          <a:lstStyle/>
          <a:p>
            <a:r>
              <a:rPr lang="en-US" sz="3600" dirty="0" smtClean="0"/>
              <a:t>Adjusting to Class III land</a:t>
            </a:r>
            <a:endParaRPr lang="en-US" sz="3600" dirty="0"/>
          </a:p>
        </p:txBody>
      </p:sp>
      <p:graphicFrame>
        <p:nvGraphicFramePr>
          <p:cNvPr id="28" name="Content Placeholder 4"/>
          <p:cNvGraphicFramePr>
            <a:graphicFrameLocks noGrp="1"/>
          </p:cNvGraphicFramePr>
          <p:nvPr>
            <p:ph sz="half" idx="2"/>
            <p:extLst>
              <p:ext uri="{D42A27DB-BD31-4B8C-83A1-F6EECF244321}">
                <p14:modId xmlns:p14="http://schemas.microsoft.com/office/powerpoint/2010/main" val="4019565136"/>
              </p:ext>
            </p:extLst>
          </p:nvPr>
        </p:nvGraphicFramePr>
        <p:xfrm>
          <a:off x="2747818" y="3076999"/>
          <a:ext cx="6043553" cy="2499360"/>
        </p:xfrm>
        <a:graphic>
          <a:graphicData uri="http://schemas.openxmlformats.org/drawingml/2006/table">
            <a:tbl>
              <a:tblPr firstRow="1" bandRow="1">
                <a:tableStyleId>{2D5ABB26-0587-4C30-8999-92F81FD0307C}</a:tableStyleId>
              </a:tblPr>
              <a:tblGrid>
                <a:gridCol w="237170">
                  <a:extLst>
                    <a:ext uri="{9D8B030D-6E8A-4147-A177-3AD203B41FA5}">
                      <a16:colId xmlns:a16="http://schemas.microsoft.com/office/drawing/2014/main" val="20000"/>
                    </a:ext>
                  </a:extLst>
                </a:gridCol>
                <a:gridCol w="2834583">
                  <a:extLst>
                    <a:ext uri="{9D8B030D-6E8A-4147-A177-3AD203B41FA5}">
                      <a16:colId xmlns:a16="http://schemas.microsoft.com/office/drawing/2014/main" val="20001"/>
                    </a:ext>
                  </a:extLst>
                </a:gridCol>
                <a:gridCol w="1343084">
                  <a:extLst>
                    <a:ext uri="{9D8B030D-6E8A-4147-A177-3AD203B41FA5}">
                      <a16:colId xmlns:a16="http://schemas.microsoft.com/office/drawing/2014/main" val="20002"/>
                    </a:ext>
                  </a:extLst>
                </a:gridCol>
                <a:gridCol w="264890">
                  <a:extLst>
                    <a:ext uri="{9D8B030D-6E8A-4147-A177-3AD203B41FA5}">
                      <a16:colId xmlns:a16="http://schemas.microsoft.com/office/drawing/2014/main" val="20003"/>
                    </a:ext>
                  </a:extLst>
                </a:gridCol>
                <a:gridCol w="1363826">
                  <a:extLst>
                    <a:ext uri="{9D8B030D-6E8A-4147-A177-3AD203B41FA5}">
                      <a16:colId xmlns:a16="http://schemas.microsoft.com/office/drawing/2014/main" val="20004"/>
                    </a:ext>
                  </a:extLst>
                </a:gridCol>
              </a:tblGrid>
              <a:tr h="342952">
                <a:tc gridSpan="5">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b="1" i="0" u="none" dirty="0" smtClean="0"/>
                        <a:t>Use Value</a:t>
                      </a:r>
                      <a:r>
                        <a:rPr lang="en-US" sz="2800" b="1" i="0" u="none" baseline="0" dirty="0" smtClean="0"/>
                        <a:t> Middlesex TY2018</a:t>
                      </a:r>
                      <a:endParaRPr lang="en-US" sz="2800" b="1" i="0" u="none" dirty="0"/>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2000" b="1" i="0" u="sng" dirty="0"/>
                    </a:p>
                  </a:txBody>
                  <a:tcPr/>
                </a:tc>
                <a:tc hMerge="1">
                  <a:txBody>
                    <a:bodyPr/>
                    <a:lstStyle/>
                    <a:p>
                      <a:pPr algn="r"/>
                      <a:endParaRPr lang="en-US" sz="2000" b="1" dirty="0"/>
                    </a:p>
                  </a:txBody>
                  <a:tcPr/>
                </a:tc>
                <a:tc hMerge="1">
                  <a:txBody>
                    <a:bodyPr/>
                    <a:lstStyle/>
                    <a:p>
                      <a:pPr algn="r"/>
                      <a:endParaRPr lang="en-US" sz="2000" b="1" i="0" dirty="0"/>
                    </a:p>
                  </a:txBody>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i="0" dirty="0"/>
                    </a:p>
                  </a:txBody>
                  <a:tcPr/>
                </a:tc>
                <a:extLst>
                  <a:ext uri="{0D108BD9-81ED-4DB2-BD59-A6C34878D82A}">
                    <a16:rowId xmlns:a16="http://schemas.microsoft.com/office/drawing/2014/main" val="10000"/>
                  </a:ext>
                </a:extLst>
              </a:tr>
              <a:tr h="327712">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en-US" sz="2000" b="1" i="0" u="sng"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2000" b="1" i="0" dirty="0" smtClean="0"/>
                        <a:t>Use Value =</a:t>
                      </a:r>
                      <a:endParaRPr lang="en-US" sz="2000" b="1" i="0" u="sng" dirty="0"/>
                    </a:p>
                  </a:txBody>
                  <a:tcPr>
                    <a:lnB w="12700" cap="flat" cmpd="sng" algn="ctr">
                      <a:solidFill>
                        <a:schemeClr val="tx1"/>
                      </a:solidFill>
                      <a:prstDash val="solid"/>
                      <a:round/>
                      <a:headEnd type="none" w="med" len="med"/>
                      <a:tailEnd type="none" w="med" len="med"/>
                    </a:lnB>
                  </a:tcPr>
                </a:tc>
                <a:tc>
                  <a:txBody>
                    <a:bodyPr/>
                    <a:lstStyle/>
                    <a:p>
                      <a:pPr algn="ctr"/>
                      <a:r>
                        <a:rPr lang="en-US" sz="2000" b="1" dirty="0" smtClean="0"/>
                        <a:t>Use Value</a:t>
                      </a:r>
                      <a:endParaRPr lang="en-US" sz="2000" b="1" dirty="0"/>
                    </a:p>
                  </a:txBody>
                  <a:tcPr>
                    <a:lnB w="12700" cap="flat" cmpd="sng" algn="ctr">
                      <a:solidFill>
                        <a:schemeClr val="tx1"/>
                      </a:solidFill>
                      <a:prstDash val="solid"/>
                      <a:round/>
                      <a:headEnd type="none" w="med" len="med"/>
                      <a:tailEnd type="none" w="med" len="med"/>
                    </a:lnB>
                  </a:tcPr>
                </a:tc>
                <a:tc>
                  <a:txBody>
                    <a:bodyPr/>
                    <a:lstStyle/>
                    <a:p>
                      <a:pPr algn="r"/>
                      <a:r>
                        <a:rPr lang="en-US" sz="2000" b="1" i="0" dirty="0" smtClean="0"/>
                        <a:t>÷</a:t>
                      </a:r>
                      <a:endParaRPr lang="en-US" sz="2000" b="1" i="0" dirty="0"/>
                    </a:p>
                  </a:txBody>
                  <a:tcPr>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i="0" dirty="0" smtClean="0"/>
                        <a:t>Soil</a:t>
                      </a:r>
                      <a:r>
                        <a:rPr lang="en-US" sz="2000" b="1" i="0" baseline="0" dirty="0" smtClean="0"/>
                        <a:t> index</a:t>
                      </a:r>
                      <a:endParaRPr lang="en-US" sz="2000" b="1" i="0"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36272">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en-US" sz="2000"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2000" b="0" i="0" dirty="0" smtClean="0"/>
                        <a:t>Without</a:t>
                      </a:r>
                      <a:r>
                        <a:rPr lang="en-US" sz="2000" b="0" i="0" baseline="0" dirty="0" smtClean="0"/>
                        <a:t> risk =</a:t>
                      </a:r>
                      <a:endParaRPr lang="en-US" sz="2000" dirty="0"/>
                    </a:p>
                  </a:txBody>
                  <a:tcPr>
                    <a:lnT w="12700" cap="flat" cmpd="sng" algn="ctr">
                      <a:solidFill>
                        <a:schemeClr val="tx1"/>
                      </a:solidFill>
                      <a:prstDash val="solid"/>
                      <a:round/>
                      <a:headEnd type="none" w="med" len="med"/>
                      <a:tailEnd type="none" w="med" len="med"/>
                    </a:lnT>
                  </a:tcPr>
                </a:tc>
                <a:tc>
                  <a:txBody>
                    <a:bodyPr/>
                    <a:lstStyle/>
                    <a:p>
                      <a:pPr algn="ctr"/>
                      <a:r>
                        <a:rPr lang="en-US" sz="2000" dirty="0" smtClean="0"/>
                        <a:t>$2,622.73</a:t>
                      </a:r>
                    </a:p>
                  </a:txBody>
                  <a:tcPr>
                    <a:lnT w="12700" cap="flat" cmpd="sng" algn="ctr">
                      <a:solidFill>
                        <a:schemeClr val="tx1"/>
                      </a:solidFill>
                      <a:prstDash val="solid"/>
                      <a:round/>
                      <a:headEnd type="none" w="med" len="med"/>
                      <a:tailEnd type="none" w="med" len="med"/>
                    </a:lnT>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2000" b="0" i="0" dirty="0" smtClean="0"/>
                        <a:t>÷</a:t>
                      </a:r>
                    </a:p>
                  </a:txBody>
                  <a:tcPr>
                    <a:lnT w="12700" cap="flat" cmpd="sng" algn="ctr">
                      <a:solidFill>
                        <a:schemeClr val="tx1"/>
                      </a:solidFill>
                      <a:prstDash val="solid"/>
                      <a:round/>
                      <a:headEnd type="none" w="med" len="med"/>
                      <a:tailEnd type="none" w="med" len="med"/>
                    </a:lnT>
                  </a:tcPr>
                </a:tc>
                <a:tc>
                  <a:txBody>
                    <a:bodyPr/>
                    <a:lstStyle/>
                    <a:p>
                      <a:pPr algn="ctr"/>
                      <a:r>
                        <a:rPr lang="en-US" sz="2000" dirty="0" smtClean="0"/>
                        <a:t>1.288</a:t>
                      </a:r>
                      <a:endParaRPr lang="en-US" sz="2000"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2"/>
                  </a:ext>
                </a:extLst>
              </a:tr>
              <a:tr h="236272">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en-US" sz="2000"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2000" b="1" dirty="0" smtClean="0">
                          <a:solidFill>
                            <a:prstClr val="black"/>
                          </a:solidFill>
                        </a:rPr>
                        <a:t>Without Risk Class III </a:t>
                      </a:r>
                      <a:r>
                        <a:rPr lang="en-US" sz="2000" b="0" i="0" baseline="0" dirty="0" smtClean="0"/>
                        <a:t>= </a:t>
                      </a:r>
                      <a:r>
                        <a:rPr lang="en-US" sz="2000" b="0" i="0" dirty="0" smtClean="0"/>
                        <a:t> </a:t>
                      </a:r>
                      <a:endParaRPr lang="en-US" sz="2000" dirty="0" smtClean="0"/>
                    </a:p>
                  </a:txBody>
                  <a:tcPr>
                    <a:lnB w="12700" cap="flat" cmpd="sng" algn="ctr">
                      <a:solidFill>
                        <a:schemeClr val="tx1"/>
                      </a:solidFill>
                      <a:prstDash val="solid"/>
                      <a:round/>
                      <a:headEnd type="none" w="med" len="med"/>
                      <a:tailEnd type="none" w="med" len="med"/>
                    </a:lnB>
                  </a:tcPr>
                </a:tc>
                <a:tc gridSpan="3">
                  <a:txBody>
                    <a:bodyPr/>
                    <a:lstStyle/>
                    <a:p>
                      <a:pPr algn="ctr"/>
                      <a:r>
                        <a:rPr lang="en-US" sz="2000" b="1" dirty="0" smtClean="0"/>
                        <a:t>$2,036.71</a:t>
                      </a:r>
                      <a:endParaRPr lang="en-US" sz="2000" b="1" dirty="0"/>
                    </a:p>
                  </a:txBody>
                  <a:tcPr>
                    <a:lnB w="12700" cap="flat" cmpd="sng" algn="ctr">
                      <a:solidFill>
                        <a:schemeClr val="tx1"/>
                      </a:solidFill>
                      <a:prstDash val="solid"/>
                      <a:round/>
                      <a:headEnd type="none" w="med" len="med"/>
                      <a:tailEnd type="none" w="med" len="med"/>
                    </a:lnB>
                  </a:tcPr>
                </a:tc>
                <a:tc hMerge="1">
                  <a:txBody>
                    <a:bodyPr/>
                    <a:lstStyle/>
                    <a:p>
                      <a:pPr algn="r"/>
                      <a:endParaRPr lang="en-US" dirty="0"/>
                    </a:p>
                  </a:txBody>
                  <a:tcPr/>
                </a:tc>
                <a:tc hMerge="1">
                  <a:txBody>
                    <a:bodyPr/>
                    <a:lstStyle/>
                    <a:p>
                      <a:pPr algn="r"/>
                      <a:endParaRPr lang="en-US" dirty="0"/>
                    </a:p>
                  </a:txBody>
                  <a:tcPr/>
                </a:tc>
                <a:extLst>
                  <a:ext uri="{0D108BD9-81ED-4DB2-BD59-A6C34878D82A}">
                    <a16:rowId xmlns:a16="http://schemas.microsoft.com/office/drawing/2014/main" val="10003"/>
                  </a:ext>
                </a:extLst>
              </a:tr>
              <a:tr h="236272">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en-US" sz="2000" dirty="0"/>
                    </a:p>
                  </a:txBody>
                  <a:tcPr/>
                </a:tc>
                <a:tc>
                  <a:txBody>
                    <a:bodyPr/>
                    <a:lstStyle/>
                    <a:p>
                      <a:pPr algn="r"/>
                      <a:r>
                        <a:rPr lang="en-US" sz="1800" b="0" i="0" dirty="0" smtClean="0"/>
                        <a:t>With</a:t>
                      </a:r>
                      <a:r>
                        <a:rPr lang="en-US" sz="1800" b="0" i="0" baseline="0" dirty="0" smtClean="0"/>
                        <a:t> risk </a:t>
                      </a:r>
                      <a:endParaRPr lang="en-US" dirty="0"/>
                    </a:p>
                  </a:txBody>
                  <a:tcPr>
                    <a:lnT w="12700" cap="flat" cmpd="sng" algn="ctr">
                      <a:solidFill>
                        <a:schemeClr val="tx1"/>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0" dirty="0" smtClean="0"/>
                        <a:t> $2,497.84</a:t>
                      </a:r>
                    </a:p>
                  </a:txBody>
                  <a:tcPr>
                    <a:lnT w="12700" cap="flat" cmpd="sng" algn="ctr">
                      <a:solidFill>
                        <a:schemeClr val="tx1"/>
                      </a:solidFill>
                      <a:prstDash val="solid"/>
                      <a:round/>
                      <a:headEnd type="none" w="med" len="med"/>
                      <a:tailEnd type="none" w="med" len="med"/>
                    </a:lnT>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2000" b="0" i="0" dirty="0" smtClean="0"/>
                        <a:t>÷</a:t>
                      </a:r>
                    </a:p>
                  </a:txBody>
                  <a:tcPr>
                    <a:lnT w="12700" cap="flat" cmpd="sng" algn="ctr">
                      <a:solidFill>
                        <a:schemeClr val="tx1"/>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1.288</a:t>
                      </a:r>
                      <a:endParaRPr lang="en-US"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4"/>
                  </a:ext>
                </a:extLst>
              </a:tr>
              <a:tr h="144832">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en-US" sz="2000" dirty="0"/>
                    </a:p>
                  </a:txBody>
                  <a:tcPr/>
                </a:tc>
                <a:tc>
                  <a:txBody>
                    <a:bodyPr/>
                    <a:lstStyle/>
                    <a:p>
                      <a:pPr algn="r"/>
                      <a:r>
                        <a:rPr lang="en-US" sz="1800" b="1" dirty="0" smtClean="0">
                          <a:solidFill>
                            <a:prstClr val="black"/>
                          </a:solidFill>
                        </a:rPr>
                        <a:t>With Risk Class III </a:t>
                      </a:r>
                      <a:r>
                        <a:rPr lang="en-US" sz="1800" b="0" i="0" baseline="0" dirty="0" smtClean="0"/>
                        <a:t>= </a:t>
                      </a:r>
                      <a:endParaRPr lang="en-US" dirty="0"/>
                    </a:p>
                  </a:txBody>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t>$1,939.72</a:t>
                      </a:r>
                      <a:endParaRPr lang="en-US" sz="2000" b="1" dirty="0"/>
                    </a:p>
                  </a:txBody>
                  <a:tcPr/>
                </a:tc>
                <a:tc hMerge="1">
                  <a:txBody>
                    <a:bodyPr/>
                    <a:lstStyle/>
                    <a:p>
                      <a:pPr algn="r"/>
                      <a:endParaRPr lang="en-US" dirty="0"/>
                    </a:p>
                  </a:txBody>
                  <a:tcPr/>
                </a:tc>
                <a:tc hMerge="1">
                  <a:txBody>
                    <a:bodyPr/>
                    <a:lstStyle/>
                    <a:p>
                      <a:pPr algn="r"/>
                      <a:endParaRPr lang="en-US" dirty="0"/>
                    </a:p>
                  </a:txBody>
                  <a:tcPr/>
                </a:tc>
                <a:extLst>
                  <a:ext uri="{0D108BD9-81ED-4DB2-BD59-A6C34878D82A}">
                    <a16:rowId xmlns:a16="http://schemas.microsoft.com/office/drawing/2014/main" val="10005"/>
                  </a:ext>
                </a:extLst>
              </a:tr>
            </a:tbl>
          </a:graphicData>
        </a:graphic>
      </p:graphicFrame>
      <p:sp>
        <p:nvSpPr>
          <p:cNvPr id="32" name="Content Placeholder 7"/>
          <p:cNvSpPr txBox="1">
            <a:spLocks/>
          </p:cNvSpPr>
          <p:nvPr/>
        </p:nvSpPr>
        <p:spPr>
          <a:xfrm>
            <a:off x="2747818" y="1374943"/>
            <a:ext cx="5862781" cy="1673057"/>
          </a:xfrm>
          <a:prstGeom prst="rect">
            <a:avLst/>
          </a:prstGeom>
        </p:spPr>
        <p:txBody>
          <a:bodyPr>
            <a:normAutofit fontScale="85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600" dirty="0" smtClean="0"/>
              <a:t>Why? </a:t>
            </a:r>
          </a:p>
          <a:p>
            <a:r>
              <a:rPr lang="en-US" sz="2600" dirty="0" smtClean="0"/>
              <a:t>Data reflects average soil productivity for each county</a:t>
            </a:r>
          </a:p>
          <a:p>
            <a:r>
              <a:rPr lang="en-US" sz="2600" dirty="0" smtClean="0"/>
              <a:t>Values are adjusted to reflect Class III productivity </a:t>
            </a:r>
            <a:endParaRPr lang="en-US" dirty="0" smtClean="0"/>
          </a:p>
        </p:txBody>
      </p:sp>
    </p:spTree>
    <p:extLst>
      <p:ext uri="{BB962C8B-B14F-4D97-AF65-F5344CB8AC3E}">
        <p14:creationId xmlns:p14="http://schemas.microsoft.com/office/powerpoint/2010/main" val="763251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28600"/>
            <a:ext cx="7620000" cy="1143000"/>
          </a:xfrm>
        </p:spPr>
        <p:txBody>
          <a:bodyPr>
            <a:noAutofit/>
          </a:bodyPr>
          <a:lstStyle/>
          <a:p>
            <a:r>
              <a:rPr lang="en-US" dirty="0" smtClean="0"/>
              <a:t>Final Estimates Middlesex TY2018</a:t>
            </a:r>
            <a:endParaRPr lang="en-US" dirty="0"/>
          </a:p>
        </p:txBody>
      </p:sp>
      <p:graphicFrame>
        <p:nvGraphicFramePr>
          <p:cNvPr id="36" name="Table 35"/>
          <p:cNvGraphicFramePr>
            <a:graphicFrameLocks noGrp="1"/>
          </p:cNvGraphicFramePr>
          <p:nvPr>
            <p:extLst>
              <p:ext uri="{D42A27DB-BD31-4B8C-83A1-F6EECF244321}">
                <p14:modId xmlns:p14="http://schemas.microsoft.com/office/powerpoint/2010/main" val="1210554897"/>
              </p:ext>
            </p:extLst>
          </p:nvPr>
        </p:nvGraphicFramePr>
        <p:xfrm>
          <a:off x="685800" y="1524000"/>
          <a:ext cx="7848596" cy="2066582"/>
        </p:xfrm>
        <a:graphic>
          <a:graphicData uri="http://schemas.openxmlformats.org/drawingml/2006/table">
            <a:tbl>
              <a:tblPr firstRow="1" firstCol="1" bandRow="1"/>
              <a:tblGrid>
                <a:gridCol w="8382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gridCol w="533400">
                  <a:extLst>
                    <a:ext uri="{9D8B030D-6E8A-4147-A177-3AD203B41FA5}">
                      <a16:colId xmlns:a16="http://schemas.microsoft.com/office/drawing/2014/main" val="20003"/>
                    </a:ext>
                  </a:extLst>
                </a:gridCol>
                <a:gridCol w="533400">
                  <a:extLst>
                    <a:ext uri="{9D8B030D-6E8A-4147-A177-3AD203B41FA5}">
                      <a16:colId xmlns:a16="http://schemas.microsoft.com/office/drawing/2014/main" val="20004"/>
                    </a:ext>
                  </a:extLst>
                </a:gridCol>
                <a:gridCol w="838133">
                  <a:extLst>
                    <a:ext uri="{9D8B030D-6E8A-4147-A177-3AD203B41FA5}">
                      <a16:colId xmlns:a16="http://schemas.microsoft.com/office/drawing/2014/main" val="20005"/>
                    </a:ext>
                  </a:extLst>
                </a:gridCol>
                <a:gridCol w="685867">
                  <a:extLst>
                    <a:ext uri="{9D8B030D-6E8A-4147-A177-3AD203B41FA5}">
                      <a16:colId xmlns:a16="http://schemas.microsoft.com/office/drawing/2014/main" val="20006"/>
                    </a:ext>
                  </a:extLst>
                </a:gridCol>
                <a:gridCol w="533400">
                  <a:extLst>
                    <a:ext uri="{9D8B030D-6E8A-4147-A177-3AD203B41FA5}">
                      <a16:colId xmlns:a16="http://schemas.microsoft.com/office/drawing/2014/main" val="20007"/>
                    </a:ext>
                  </a:extLst>
                </a:gridCol>
                <a:gridCol w="457200">
                  <a:extLst>
                    <a:ext uri="{9D8B030D-6E8A-4147-A177-3AD203B41FA5}">
                      <a16:colId xmlns:a16="http://schemas.microsoft.com/office/drawing/2014/main" val="20008"/>
                    </a:ext>
                  </a:extLst>
                </a:gridCol>
                <a:gridCol w="914400">
                  <a:extLst>
                    <a:ext uri="{9D8B030D-6E8A-4147-A177-3AD203B41FA5}">
                      <a16:colId xmlns:a16="http://schemas.microsoft.com/office/drawing/2014/main" val="20009"/>
                    </a:ext>
                  </a:extLst>
                </a:gridCol>
                <a:gridCol w="838200">
                  <a:extLst>
                    <a:ext uri="{9D8B030D-6E8A-4147-A177-3AD203B41FA5}">
                      <a16:colId xmlns:a16="http://schemas.microsoft.com/office/drawing/2014/main" val="20010"/>
                    </a:ext>
                  </a:extLst>
                </a:gridCol>
                <a:gridCol w="457196">
                  <a:extLst>
                    <a:ext uri="{9D8B030D-6E8A-4147-A177-3AD203B41FA5}">
                      <a16:colId xmlns:a16="http://schemas.microsoft.com/office/drawing/2014/main" val="20011"/>
                    </a:ext>
                  </a:extLst>
                </a:gridCol>
              </a:tblGrid>
              <a:tr h="827723">
                <a:tc>
                  <a:txBody>
                    <a:bodyPr/>
                    <a:lstStyle/>
                    <a:p>
                      <a:pPr marL="0" marR="0">
                        <a:lnSpc>
                          <a:spcPct val="115000"/>
                        </a:lnSpc>
                        <a:spcBef>
                          <a:spcPts val="0"/>
                        </a:spcBef>
                        <a:spcAft>
                          <a:spcPts val="0"/>
                        </a:spcAft>
                      </a:pPr>
                      <a:r>
                        <a:rPr lang="en-US" sz="1200" b="1" dirty="0">
                          <a:effectLst/>
                          <a:latin typeface="Arial"/>
                          <a:ea typeface="Times New Roman"/>
                          <a:cs typeface="Times New Roman"/>
                        </a:rPr>
                        <a:t> </a:t>
                      </a:r>
                      <a:endParaRPr lang="en-US" sz="16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alpha val="99000"/>
                      </a:schemeClr>
                    </a:solidFill>
                  </a:tcPr>
                </a:tc>
                <a:tc gridSpan="4">
                  <a:txBody>
                    <a:bodyPr/>
                    <a:lstStyle/>
                    <a:p>
                      <a:pPr marL="0" marR="0" algn="ctr">
                        <a:lnSpc>
                          <a:spcPct val="115000"/>
                        </a:lnSpc>
                        <a:spcBef>
                          <a:spcPts val="0"/>
                        </a:spcBef>
                        <a:spcAft>
                          <a:spcPts val="0"/>
                        </a:spcAft>
                      </a:pPr>
                      <a:r>
                        <a:rPr lang="en-US" sz="1200" b="1" dirty="0">
                          <a:effectLst/>
                          <a:latin typeface="Arial"/>
                          <a:ea typeface="Times New Roman"/>
                          <a:cs typeface="Times New Roman"/>
                        </a:rPr>
                        <a:t>Cropland</a:t>
                      </a:r>
                      <a:endParaRPr lang="en-US" sz="16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alpha val="99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0"/>
                        </a:spcAft>
                      </a:pPr>
                      <a:r>
                        <a:rPr lang="en-US" sz="1200" b="1" i="1" dirty="0" smtClean="0">
                          <a:effectLst/>
                          <a:latin typeface="Arial"/>
                          <a:ea typeface="Times New Roman"/>
                          <a:cs typeface="Times New Roman"/>
                        </a:rPr>
                        <a:t>WeightedCropland AVG</a:t>
                      </a:r>
                      <a:endParaRPr lang="en-US" sz="16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alpha val="99000"/>
                      </a:schemeClr>
                    </a:solidFill>
                  </a:tcPr>
                </a:tc>
                <a:tc gridSpan="3">
                  <a:txBody>
                    <a:bodyPr/>
                    <a:lstStyle/>
                    <a:p>
                      <a:pPr marL="0" marR="0" algn="ctr">
                        <a:lnSpc>
                          <a:spcPct val="115000"/>
                        </a:lnSpc>
                        <a:spcBef>
                          <a:spcPts val="0"/>
                        </a:spcBef>
                        <a:spcAft>
                          <a:spcPts val="0"/>
                        </a:spcAft>
                      </a:pPr>
                      <a:r>
                        <a:rPr lang="en-US" sz="1200" b="1" dirty="0">
                          <a:effectLst/>
                          <a:latin typeface="Arial"/>
                          <a:ea typeface="Times New Roman"/>
                          <a:cs typeface="Times New Roman"/>
                        </a:rPr>
                        <a:t>Pastureland</a:t>
                      </a:r>
                      <a:endParaRPr lang="en-US" sz="16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alpha val="99000"/>
                      </a:schemeClr>
                    </a:solidFill>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0"/>
                        </a:spcAft>
                      </a:pPr>
                      <a:r>
                        <a:rPr lang="en-US" sz="1200" b="1" i="1" dirty="0" smtClean="0">
                          <a:effectLst/>
                          <a:latin typeface="Arial"/>
                          <a:ea typeface="Times New Roman"/>
                          <a:cs typeface="Times New Roman"/>
                        </a:rPr>
                        <a:t>Weighted Pasture</a:t>
                      </a:r>
                    </a:p>
                    <a:p>
                      <a:pPr marL="0" marR="0" algn="ctr">
                        <a:lnSpc>
                          <a:spcPct val="115000"/>
                        </a:lnSpc>
                        <a:spcBef>
                          <a:spcPts val="0"/>
                        </a:spcBef>
                        <a:spcAft>
                          <a:spcPts val="0"/>
                        </a:spcAft>
                      </a:pPr>
                      <a:r>
                        <a:rPr lang="en-US" sz="1200" b="1" i="1" dirty="0" smtClean="0">
                          <a:effectLst/>
                          <a:latin typeface="Arial"/>
                          <a:ea typeface="Times New Roman"/>
                          <a:cs typeface="Times New Roman"/>
                        </a:rPr>
                        <a:t>land</a:t>
                      </a:r>
                    </a:p>
                    <a:p>
                      <a:pPr marL="0" marR="0" algn="ctr">
                        <a:lnSpc>
                          <a:spcPct val="115000"/>
                        </a:lnSpc>
                        <a:spcBef>
                          <a:spcPts val="0"/>
                        </a:spcBef>
                        <a:spcAft>
                          <a:spcPts val="0"/>
                        </a:spcAft>
                      </a:pPr>
                      <a:r>
                        <a:rPr lang="en-US" sz="1200" b="1" i="1" dirty="0" smtClean="0">
                          <a:effectLst/>
                          <a:latin typeface="Arial"/>
                          <a:ea typeface="Calibri"/>
                          <a:cs typeface="Times New Roman"/>
                        </a:rPr>
                        <a:t>AVG</a:t>
                      </a:r>
                      <a:endParaRPr lang="en-US" sz="16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alpha val="99000"/>
                      </a:schemeClr>
                    </a:solidFill>
                  </a:tcPr>
                </a:tc>
                <a:tc>
                  <a:txBody>
                    <a:bodyPr/>
                    <a:lstStyle/>
                    <a:p>
                      <a:pPr marL="0" marR="0" algn="ctr">
                        <a:lnSpc>
                          <a:spcPct val="115000"/>
                        </a:lnSpc>
                        <a:spcBef>
                          <a:spcPts val="0"/>
                        </a:spcBef>
                        <a:spcAft>
                          <a:spcPts val="0"/>
                        </a:spcAft>
                      </a:pPr>
                      <a:r>
                        <a:rPr lang="en-US" sz="1200" b="1" i="1" dirty="0" smtClean="0">
                          <a:effectLst/>
                          <a:latin typeface="Arial"/>
                          <a:ea typeface="Times New Roman"/>
                          <a:cs typeface="Times New Roman"/>
                        </a:rPr>
                        <a:t>Weighted  </a:t>
                      </a:r>
                      <a:endParaRPr lang="en-US" sz="1600" dirty="0">
                        <a:effectLst/>
                        <a:latin typeface="Calibri"/>
                        <a:ea typeface="Calibri"/>
                        <a:cs typeface="Times New Roman"/>
                      </a:endParaRPr>
                    </a:p>
                    <a:p>
                      <a:pPr marL="0" marR="0" algn="ctr">
                        <a:lnSpc>
                          <a:spcPct val="115000"/>
                        </a:lnSpc>
                        <a:spcBef>
                          <a:spcPts val="0"/>
                        </a:spcBef>
                        <a:spcAft>
                          <a:spcPts val="0"/>
                        </a:spcAft>
                      </a:pPr>
                      <a:r>
                        <a:rPr lang="en-US" sz="1200" b="1" i="1" dirty="0">
                          <a:effectLst/>
                          <a:latin typeface="Arial"/>
                          <a:ea typeface="Times New Roman"/>
                          <a:cs typeface="Times New Roman"/>
                        </a:rPr>
                        <a:t>Ag. </a:t>
                      </a:r>
                      <a:r>
                        <a:rPr lang="en-US" sz="1200" b="1" i="1" dirty="0" smtClean="0">
                          <a:effectLst/>
                          <a:latin typeface="Arial"/>
                          <a:ea typeface="Times New Roman"/>
                          <a:cs typeface="Times New Roman"/>
                        </a:rPr>
                        <a:t>Land</a:t>
                      </a:r>
                    </a:p>
                    <a:p>
                      <a:pPr marL="0" marR="0" algn="ctr">
                        <a:lnSpc>
                          <a:spcPct val="115000"/>
                        </a:lnSpc>
                        <a:spcBef>
                          <a:spcPts val="0"/>
                        </a:spcBef>
                        <a:spcAft>
                          <a:spcPts val="0"/>
                        </a:spcAft>
                      </a:pPr>
                      <a:r>
                        <a:rPr lang="en-US" sz="1200" b="1" i="1" dirty="0" smtClean="0">
                          <a:effectLst/>
                          <a:latin typeface="Arial"/>
                          <a:ea typeface="Calibri"/>
                          <a:cs typeface="Times New Roman"/>
                        </a:rPr>
                        <a:t>AVG</a:t>
                      </a:r>
                      <a:endParaRPr lang="en-US" sz="16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alpha val="99000"/>
                      </a:schemeClr>
                    </a:solidFill>
                  </a:tcPr>
                </a:tc>
                <a:tc>
                  <a:txBody>
                    <a:bodyPr/>
                    <a:lstStyle/>
                    <a:p>
                      <a:pPr>
                        <a:lnSpc>
                          <a:spcPct val="115000"/>
                        </a:lnSpc>
                      </a:pPr>
                      <a:endParaRPr lang="en-US" sz="1600" dirty="0">
                        <a:effectLst/>
                        <a:latin typeface="Calibri"/>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alpha val="99000"/>
                      </a:schemeClr>
                    </a:solidFill>
                  </a:tcPr>
                </a:tc>
                <a:extLst>
                  <a:ext uri="{0D108BD9-81ED-4DB2-BD59-A6C34878D82A}">
                    <a16:rowId xmlns:a16="http://schemas.microsoft.com/office/drawing/2014/main" val="10000"/>
                  </a:ext>
                </a:extLst>
              </a:tr>
              <a:tr h="326562">
                <a:tc>
                  <a:txBody>
                    <a:bodyPr/>
                    <a:lstStyle/>
                    <a:p>
                      <a:pPr marL="0" marR="0">
                        <a:lnSpc>
                          <a:spcPct val="115000"/>
                        </a:lnSpc>
                        <a:spcBef>
                          <a:spcPts val="0"/>
                        </a:spcBef>
                        <a:spcAft>
                          <a:spcPts val="0"/>
                        </a:spcAft>
                      </a:pPr>
                      <a:r>
                        <a:rPr lang="en-US" sz="1200" dirty="0">
                          <a:effectLst/>
                          <a:latin typeface="Arial"/>
                          <a:ea typeface="Times New Roman"/>
                          <a:cs typeface="Times New Roman"/>
                        </a:rPr>
                        <a:t> </a:t>
                      </a:r>
                      <a:endParaRPr lang="en-US" sz="16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alpha val="99000"/>
                      </a:schemeClr>
                    </a:solidFill>
                  </a:tcPr>
                </a:tc>
                <a:tc>
                  <a:txBody>
                    <a:bodyPr/>
                    <a:lstStyle/>
                    <a:p>
                      <a:pPr marL="0" marR="0" algn="ctr">
                        <a:lnSpc>
                          <a:spcPct val="115000"/>
                        </a:lnSpc>
                        <a:spcBef>
                          <a:spcPts val="0"/>
                        </a:spcBef>
                        <a:spcAft>
                          <a:spcPts val="0"/>
                        </a:spcAft>
                      </a:pPr>
                      <a:r>
                        <a:rPr lang="en-US" sz="1200" dirty="0">
                          <a:effectLst/>
                          <a:latin typeface="Arial"/>
                          <a:ea typeface="Times New Roman"/>
                          <a:cs typeface="Times New Roman"/>
                        </a:rPr>
                        <a:t>I</a:t>
                      </a:r>
                      <a:endParaRPr lang="en-US" sz="16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alpha val="99000"/>
                      </a:schemeClr>
                    </a:solidFill>
                  </a:tcPr>
                </a:tc>
                <a:tc>
                  <a:txBody>
                    <a:bodyPr/>
                    <a:lstStyle/>
                    <a:p>
                      <a:pPr marL="0" marR="0" algn="ctr">
                        <a:lnSpc>
                          <a:spcPct val="115000"/>
                        </a:lnSpc>
                        <a:spcBef>
                          <a:spcPts val="0"/>
                        </a:spcBef>
                        <a:spcAft>
                          <a:spcPts val="0"/>
                        </a:spcAft>
                      </a:pPr>
                      <a:r>
                        <a:rPr lang="en-US" sz="1200" dirty="0">
                          <a:effectLst/>
                          <a:latin typeface="Arial"/>
                          <a:ea typeface="Times New Roman"/>
                          <a:cs typeface="Times New Roman"/>
                        </a:rPr>
                        <a:t>II</a:t>
                      </a:r>
                      <a:endParaRPr lang="en-US" sz="16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alpha val="99000"/>
                      </a:schemeClr>
                    </a:solidFill>
                  </a:tcPr>
                </a:tc>
                <a:tc>
                  <a:txBody>
                    <a:bodyPr/>
                    <a:lstStyle/>
                    <a:p>
                      <a:pPr marL="0" marR="0" algn="ctr">
                        <a:lnSpc>
                          <a:spcPct val="115000"/>
                        </a:lnSpc>
                        <a:spcBef>
                          <a:spcPts val="0"/>
                        </a:spcBef>
                        <a:spcAft>
                          <a:spcPts val="0"/>
                        </a:spcAft>
                      </a:pPr>
                      <a:r>
                        <a:rPr lang="en-US" sz="1200" dirty="0">
                          <a:effectLst/>
                          <a:latin typeface="Arial"/>
                          <a:ea typeface="Times New Roman"/>
                          <a:cs typeface="Times New Roman"/>
                        </a:rPr>
                        <a:t>III</a:t>
                      </a:r>
                      <a:endParaRPr lang="en-US" sz="16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alpha val="99000"/>
                      </a:schemeClr>
                    </a:solidFill>
                  </a:tcPr>
                </a:tc>
                <a:tc>
                  <a:txBody>
                    <a:bodyPr/>
                    <a:lstStyle/>
                    <a:p>
                      <a:pPr marL="0" marR="0" algn="ctr">
                        <a:lnSpc>
                          <a:spcPct val="115000"/>
                        </a:lnSpc>
                        <a:spcBef>
                          <a:spcPts val="0"/>
                        </a:spcBef>
                        <a:spcAft>
                          <a:spcPts val="0"/>
                        </a:spcAft>
                      </a:pPr>
                      <a:r>
                        <a:rPr lang="en-US" sz="1200" dirty="0">
                          <a:effectLst/>
                          <a:latin typeface="Arial"/>
                          <a:ea typeface="Times New Roman"/>
                          <a:cs typeface="Times New Roman"/>
                        </a:rPr>
                        <a:t>IV</a:t>
                      </a:r>
                      <a:endParaRPr lang="en-US" sz="16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alpha val="99000"/>
                      </a:schemeClr>
                    </a:solidFill>
                  </a:tcPr>
                </a:tc>
                <a:tc>
                  <a:txBody>
                    <a:bodyPr/>
                    <a:lstStyle/>
                    <a:p>
                      <a:pPr marL="0" marR="0" algn="ctr">
                        <a:lnSpc>
                          <a:spcPct val="115000"/>
                        </a:lnSpc>
                        <a:spcBef>
                          <a:spcPts val="0"/>
                        </a:spcBef>
                        <a:spcAft>
                          <a:spcPts val="0"/>
                        </a:spcAft>
                      </a:pPr>
                      <a:r>
                        <a:rPr lang="en-US" sz="1200" b="1" i="1" dirty="0">
                          <a:effectLst/>
                          <a:latin typeface="Arial"/>
                          <a:ea typeface="Times New Roman"/>
                          <a:cs typeface="Times New Roman"/>
                        </a:rPr>
                        <a:t>I-IV</a:t>
                      </a:r>
                      <a:endParaRPr lang="en-US" sz="16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alpha val="99000"/>
                      </a:schemeClr>
                    </a:solidFill>
                  </a:tcPr>
                </a:tc>
                <a:tc>
                  <a:txBody>
                    <a:bodyPr/>
                    <a:lstStyle/>
                    <a:p>
                      <a:pPr marL="0" marR="0" algn="ctr">
                        <a:lnSpc>
                          <a:spcPct val="115000"/>
                        </a:lnSpc>
                        <a:spcBef>
                          <a:spcPts val="0"/>
                        </a:spcBef>
                        <a:spcAft>
                          <a:spcPts val="0"/>
                        </a:spcAft>
                      </a:pPr>
                      <a:r>
                        <a:rPr lang="en-US" sz="1200" dirty="0">
                          <a:effectLst/>
                          <a:latin typeface="Arial"/>
                          <a:ea typeface="Times New Roman"/>
                          <a:cs typeface="Times New Roman"/>
                        </a:rPr>
                        <a:t>V</a:t>
                      </a:r>
                      <a:endParaRPr lang="en-US" sz="16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alpha val="99000"/>
                      </a:schemeClr>
                    </a:solidFill>
                  </a:tcPr>
                </a:tc>
                <a:tc>
                  <a:txBody>
                    <a:bodyPr/>
                    <a:lstStyle/>
                    <a:p>
                      <a:pPr marL="0" marR="0" algn="ctr">
                        <a:lnSpc>
                          <a:spcPct val="115000"/>
                        </a:lnSpc>
                        <a:spcBef>
                          <a:spcPts val="0"/>
                        </a:spcBef>
                        <a:spcAft>
                          <a:spcPts val="0"/>
                        </a:spcAft>
                      </a:pPr>
                      <a:r>
                        <a:rPr lang="en-US" sz="1200" dirty="0">
                          <a:effectLst/>
                          <a:latin typeface="Arial"/>
                          <a:ea typeface="Times New Roman"/>
                          <a:cs typeface="Times New Roman"/>
                        </a:rPr>
                        <a:t>VI</a:t>
                      </a:r>
                      <a:endParaRPr lang="en-US" sz="16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alpha val="99000"/>
                      </a:schemeClr>
                    </a:solidFill>
                  </a:tcPr>
                </a:tc>
                <a:tc>
                  <a:txBody>
                    <a:bodyPr/>
                    <a:lstStyle/>
                    <a:p>
                      <a:pPr marL="0" marR="0" algn="ctr">
                        <a:lnSpc>
                          <a:spcPct val="115000"/>
                        </a:lnSpc>
                        <a:spcBef>
                          <a:spcPts val="0"/>
                        </a:spcBef>
                        <a:spcAft>
                          <a:spcPts val="0"/>
                        </a:spcAft>
                      </a:pPr>
                      <a:r>
                        <a:rPr lang="en-US" sz="1200" dirty="0">
                          <a:effectLst/>
                          <a:latin typeface="Arial"/>
                          <a:ea typeface="Times New Roman"/>
                          <a:cs typeface="Times New Roman"/>
                        </a:rPr>
                        <a:t>VII</a:t>
                      </a:r>
                      <a:endParaRPr lang="en-US" sz="16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alpha val="99000"/>
                      </a:schemeClr>
                    </a:solidFill>
                  </a:tcPr>
                </a:tc>
                <a:tc>
                  <a:txBody>
                    <a:bodyPr/>
                    <a:lstStyle/>
                    <a:p>
                      <a:pPr marL="0" marR="0" algn="ctr">
                        <a:lnSpc>
                          <a:spcPct val="115000"/>
                        </a:lnSpc>
                        <a:spcBef>
                          <a:spcPts val="0"/>
                        </a:spcBef>
                        <a:spcAft>
                          <a:spcPts val="0"/>
                        </a:spcAft>
                      </a:pPr>
                      <a:r>
                        <a:rPr lang="en-US" sz="1200" b="1" i="1" dirty="0">
                          <a:effectLst/>
                          <a:latin typeface="Arial"/>
                          <a:ea typeface="Times New Roman"/>
                          <a:cs typeface="Times New Roman"/>
                        </a:rPr>
                        <a:t>V-VII</a:t>
                      </a:r>
                      <a:endParaRPr lang="en-US" sz="16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alpha val="99000"/>
                      </a:schemeClr>
                    </a:solidFill>
                  </a:tcPr>
                </a:tc>
                <a:tc>
                  <a:txBody>
                    <a:bodyPr/>
                    <a:lstStyle/>
                    <a:p>
                      <a:pPr marL="0" marR="0" algn="ctr">
                        <a:lnSpc>
                          <a:spcPct val="115000"/>
                        </a:lnSpc>
                        <a:spcBef>
                          <a:spcPts val="0"/>
                        </a:spcBef>
                        <a:spcAft>
                          <a:spcPts val="0"/>
                        </a:spcAft>
                      </a:pPr>
                      <a:r>
                        <a:rPr lang="en-US" sz="1200" b="1" i="1" dirty="0">
                          <a:effectLst/>
                          <a:latin typeface="Arial"/>
                          <a:ea typeface="Times New Roman"/>
                          <a:cs typeface="Times New Roman"/>
                        </a:rPr>
                        <a:t>I-VII</a:t>
                      </a:r>
                      <a:endParaRPr lang="en-US" sz="16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alpha val="99000"/>
                      </a:schemeClr>
                    </a:solidFill>
                  </a:tcPr>
                </a:tc>
                <a:tc>
                  <a:txBody>
                    <a:bodyPr/>
                    <a:lstStyle/>
                    <a:p>
                      <a:pPr marL="0" marR="0" algn="ctr">
                        <a:lnSpc>
                          <a:spcPct val="115000"/>
                        </a:lnSpc>
                        <a:spcBef>
                          <a:spcPts val="0"/>
                        </a:spcBef>
                        <a:spcAft>
                          <a:spcPts val="0"/>
                        </a:spcAft>
                      </a:pPr>
                      <a:r>
                        <a:rPr lang="en-US" sz="1200" dirty="0">
                          <a:effectLst/>
                          <a:latin typeface="Arial"/>
                          <a:ea typeface="Times New Roman"/>
                          <a:cs typeface="Times New Roman"/>
                        </a:rPr>
                        <a:t>VIII</a:t>
                      </a:r>
                      <a:endParaRPr lang="en-US" sz="16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alpha val="99000"/>
                      </a:schemeClr>
                    </a:solidFill>
                  </a:tcPr>
                </a:tc>
                <a:extLst>
                  <a:ext uri="{0D108BD9-81ED-4DB2-BD59-A6C34878D82A}">
                    <a16:rowId xmlns:a16="http://schemas.microsoft.com/office/drawing/2014/main" val="10001"/>
                  </a:ext>
                </a:extLst>
              </a:tr>
              <a:tr h="239074">
                <a:tc>
                  <a:txBody>
                    <a:bodyPr/>
                    <a:lstStyle/>
                    <a:p>
                      <a:pPr marL="0" marR="0">
                        <a:lnSpc>
                          <a:spcPct val="115000"/>
                        </a:lnSpc>
                        <a:spcBef>
                          <a:spcPts val="0"/>
                        </a:spcBef>
                        <a:spcAft>
                          <a:spcPts val="0"/>
                        </a:spcAft>
                      </a:pPr>
                      <a:r>
                        <a:rPr lang="en-US" sz="1200" b="1">
                          <a:effectLst/>
                          <a:latin typeface="Arial"/>
                          <a:ea typeface="Times New Roman"/>
                          <a:cs typeface="Times New Roman"/>
                        </a:rPr>
                        <a:t>w/out Risk</a:t>
                      </a:r>
                      <a:endParaRPr lang="en-US" sz="16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alpha val="99000"/>
                      </a:schemeClr>
                    </a:solidFill>
                  </a:tcPr>
                </a:tc>
                <a:tc>
                  <a:txBody>
                    <a:bodyPr/>
                    <a:lstStyle/>
                    <a:p>
                      <a:pPr marL="0" marR="0" algn="ctr">
                        <a:lnSpc>
                          <a:spcPct val="115000"/>
                        </a:lnSpc>
                        <a:spcBef>
                          <a:spcPts val="0"/>
                        </a:spcBef>
                        <a:spcAft>
                          <a:spcPts val="0"/>
                        </a:spcAft>
                      </a:pPr>
                      <a:r>
                        <a:rPr lang="en-US" sz="1200" dirty="0" smtClean="0">
                          <a:effectLst/>
                          <a:latin typeface="Arial" panose="020B0604020202020204" pitchFamily="34" charset="0"/>
                          <a:ea typeface="Times New Roman"/>
                          <a:cs typeface="Arial" panose="020B0604020202020204" pitchFamily="34" charset="0"/>
                        </a:rPr>
                        <a:t>3,060</a:t>
                      </a:r>
                      <a:endParaRPr lang="en-US" sz="1200" dirty="0">
                        <a:effectLst/>
                        <a:latin typeface="Arial" panose="020B0604020202020204" pitchFamily="34" charset="0"/>
                        <a:ea typeface="Calibri"/>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alpha val="99000"/>
                      </a:schemeClr>
                    </a:solidFill>
                  </a:tcPr>
                </a:tc>
                <a:tc>
                  <a:txBody>
                    <a:bodyPr/>
                    <a:lstStyle/>
                    <a:p>
                      <a:pPr marL="0" marR="0" algn="ctr">
                        <a:lnSpc>
                          <a:spcPct val="115000"/>
                        </a:lnSpc>
                        <a:spcBef>
                          <a:spcPts val="0"/>
                        </a:spcBef>
                        <a:spcAft>
                          <a:spcPts val="0"/>
                        </a:spcAft>
                      </a:pPr>
                      <a:r>
                        <a:rPr lang="en-US" sz="1200" dirty="0" smtClean="0">
                          <a:effectLst/>
                          <a:latin typeface="Arial" panose="020B0604020202020204" pitchFamily="34" charset="0"/>
                          <a:ea typeface="Calibri"/>
                          <a:cs typeface="Arial" panose="020B0604020202020204" pitchFamily="34" charset="0"/>
                        </a:rPr>
                        <a:t>2,750</a:t>
                      </a:r>
                      <a:endParaRPr lang="en-US" sz="1200" dirty="0">
                        <a:effectLst/>
                        <a:latin typeface="Arial" panose="020B0604020202020204" pitchFamily="34" charset="0"/>
                        <a:ea typeface="Calibri"/>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alpha val="99000"/>
                      </a:schemeClr>
                    </a:solidFill>
                  </a:tcPr>
                </a:tc>
                <a:tc>
                  <a:txBody>
                    <a:bodyPr/>
                    <a:lstStyle/>
                    <a:p>
                      <a:pPr marL="0" marR="0" algn="ctr">
                        <a:lnSpc>
                          <a:spcPct val="115000"/>
                        </a:lnSpc>
                        <a:spcBef>
                          <a:spcPts val="0"/>
                        </a:spcBef>
                        <a:spcAft>
                          <a:spcPts val="0"/>
                        </a:spcAft>
                      </a:pPr>
                      <a:r>
                        <a:rPr lang="en-US" sz="1200" dirty="0" smtClean="0">
                          <a:effectLst/>
                          <a:latin typeface="Arial" panose="020B0604020202020204" pitchFamily="34" charset="0"/>
                          <a:ea typeface="Times New Roman"/>
                          <a:cs typeface="Arial" panose="020B0604020202020204" pitchFamily="34" charset="0"/>
                        </a:rPr>
                        <a:t>2,040</a:t>
                      </a:r>
                      <a:endParaRPr lang="en-US" sz="1200" dirty="0">
                        <a:effectLst/>
                        <a:latin typeface="Arial" panose="020B0604020202020204" pitchFamily="34" charset="0"/>
                        <a:ea typeface="Calibri"/>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alpha val="99000"/>
                      </a:schemeClr>
                    </a:solidFill>
                  </a:tcPr>
                </a:tc>
                <a:tc>
                  <a:txBody>
                    <a:bodyPr/>
                    <a:lstStyle/>
                    <a:p>
                      <a:pPr marL="0" marR="0" algn="ctr">
                        <a:lnSpc>
                          <a:spcPct val="115000"/>
                        </a:lnSpc>
                        <a:spcBef>
                          <a:spcPts val="0"/>
                        </a:spcBef>
                        <a:spcAft>
                          <a:spcPts val="0"/>
                        </a:spcAft>
                      </a:pPr>
                      <a:r>
                        <a:rPr lang="en-US" sz="1200" dirty="0" smtClean="0">
                          <a:effectLst/>
                          <a:latin typeface="Arial" panose="020B0604020202020204" pitchFamily="34" charset="0"/>
                          <a:ea typeface="Times New Roman"/>
                          <a:cs typeface="Arial" panose="020B0604020202020204" pitchFamily="34" charset="0"/>
                        </a:rPr>
                        <a:t>1,630</a:t>
                      </a:r>
                      <a:endParaRPr lang="en-US" sz="1200" dirty="0">
                        <a:effectLst/>
                        <a:latin typeface="Arial" panose="020B0604020202020204" pitchFamily="34" charset="0"/>
                        <a:ea typeface="Calibri"/>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alpha val="99000"/>
                      </a:schemeClr>
                    </a:solidFill>
                  </a:tcPr>
                </a:tc>
                <a:tc>
                  <a:txBody>
                    <a:bodyPr/>
                    <a:lstStyle/>
                    <a:p>
                      <a:pPr marL="0" marR="0" algn="ctr">
                        <a:lnSpc>
                          <a:spcPct val="115000"/>
                        </a:lnSpc>
                        <a:spcBef>
                          <a:spcPts val="0"/>
                        </a:spcBef>
                        <a:spcAft>
                          <a:spcPts val="0"/>
                        </a:spcAft>
                      </a:pPr>
                      <a:r>
                        <a:rPr lang="en-US" sz="1200" b="1" i="1" dirty="0" smtClean="0">
                          <a:effectLst/>
                          <a:latin typeface="Arial" panose="020B0604020202020204" pitchFamily="34" charset="0"/>
                          <a:ea typeface="Times New Roman"/>
                          <a:cs typeface="Arial" panose="020B0604020202020204" pitchFamily="34" charset="0"/>
                        </a:rPr>
                        <a:t>2,690</a:t>
                      </a:r>
                      <a:endParaRPr lang="en-US" sz="1200" dirty="0">
                        <a:effectLst/>
                        <a:latin typeface="Arial" panose="020B0604020202020204" pitchFamily="34" charset="0"/>
                        <a:ea typeface="Calibri"/>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alpha val="99000"/>
                      </a:schemeClr>
                    </a:solidFill>
                  </a:tcPr>
                </a:tc>
                <a:tc>
                  <a:txBody>
                    <a:bodyPr/>
                    <a:lstStyle/>
                    <a:p>
                      <a:pPr marL="0" marR="0" algn="ctr">
                        <a:lnSpc>
                          <a:spcPct val="115000"/>
                        </a:lnSpc>
                        <a:spcBef>
                          <a:spcPts val="0"/>
                        </a:spcBef>
                        <a:spcAft>
                          <a:spcPts val="0"/>
                        </a:spcAft>
                      </a:pPr>
                      <a:r>
                        <a:rPr lang="en-US" sz="1200" dirty="0" smtClean="0">
                          <a:effectLst/>
                          <a:latin typeface="Arial" panose="020B0604020202020204" pitchFamily="34" charset="0"/>
                          <a:ea typeface="Times New Roman"/>
                          <a:cs typeface="Arial" panose="020B0604020202020204" pitchFamily="34" charset="0"/>
                        </a:rPr>
                        <a:t>1,220</a:t>
                      </a:r>
                      <a:endParaRPr lang="en-US" sz="1200" dirty="0">
                        <a:effectLst/>
                        <a:latin typeface="Arial" panose="020B0604020202020204" pitchFamily="34" charset="0"/>
                        <a:ea typeface="Calibri"/>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alpha val="99000"/>
                      </a:schemeClr>
                    </a:solidFill>
                  </a:tcPr>
                </a:tc>
                <a:tc>
                  <a:txBody>
                    <a:bodyPr/>
                    <a:lstStyle/>
                    <a:p>
                      <a:pPr marL="0" marR="0" algn="ctr">
                        <a:lnSpc>
                          <a:spcPct val="115000"/>
                        </a:lnSpc>
                        <a:spcBef>
                          <a:spcPts val="0"/>
                        </a:spcBef>
                        <a:spcAft>
                          <a:spcPts val="0"/>
                        </a:spcAft>
                      </a:pPr>
                      <a:r>
                        <a:rPr lang="en-US" sz="1200" dirty="0" smtClean="0">
                          <a:effectLst/>
                          <a:latin typeface="Arial" panose="020B0604020202020204" pitchFamily="34" charset="0"/>
                          <a:ea typeface="Times New Roman"/>
                          <a:cs typeface="Arial" panose="020B0604020202020204" pitchFamily="34" charset="0"/>
                        </a:rPr>
                        <a:t>1,020</a:t>
                      </a:r>
                      <a:endParaRPr lang="en-US" sz="1200" dirty="0">
                        <a:effectLst/>
                        <a:latin typeface="Arial" panose="020B0604020202020204" pitchFamily="34" charset="0"/>
                        <a:ea typeface="Calibri"/>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alpha val="99000"/>
                      </a:schemeClr>
                    </a:solidFill>
                  </a:tcPr>
                </a:tc>
                <a:tc>
                  <a:txBody>
                    <a:bodyPr/>
                    <a:lstStyle/>
                    <a:p>
                      <a:pPr marL="0" marR="0" algn="ctr">
                        <a:lnSpc>
                          <a:spcPct val="115000"/>
                        </a:lnSpc>
                        <a:spcBef>
                          <a:spcPts val="0"/>
                        </a:spcBef>
                        <a:spcAft>
                          <a:spcPts val="0"/>
                        </a:spcAft>
                      </a:pPr>
                      <a:r>
                        <a:rPr lang="en-US" sz="1200" dirty="0" smtClean="0">
                          <a:effectLst/>
                          <a:latin typeface="Arial" panose="020B0604020202020204" pitchFamily="34" charset="0"/>
                          <a:ea typeface="Times New Roman"/>
                          <a:cs typeface="Arial" panose="020B0604020202020204" pitchFamily="34" charset="0"/>
                        </a:rPr>
                        <a:t>610</a:t>
                      </a:r>
                      <a:endParaRPr lang="en-US" sz="1200" dirty="0">
                        <a:effectLst/>
                        <a:latin typeface="Arial" panose="020B0604020202020204" pitchFamily="34" charset="0"/>
                        <a:ea typeface="Calibri"/>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alpha val="99000"/>
                      </a:schemeClr>
                    </a:solidFill>
                  </a:tcPr>
                </a:tc>
                <a:tc>
                  <a:txBody>
                    <a:bodyPr/>
                    <a:lstStyle/>
                    <a:p>
                      <a:pPr marL="0" marR="0" algn="ctr">
                        <a:lnSpc>
                          <a:spcPct val="115000"/>
                        </a:lnSpc>
                        <a:spcBef>
                          <a:spcPts val="0"/>
                        </a:spcBef>
                        <a:spcAft>
                          <a:spcPts val="0"/>
                        </a:spcAft>
                      </a:pPr>
                      <a:r>
                        <a:rPr lang="en-US" sz="1200" b="1" i="1" dirty="0" smtClean="0">
                          <a:effectLst/>
                          <a:latin typeface="Arial" panose="020B0604020202020204" pitchFamily="34" charset="0"/>
                          <a:ea typeface="Times New Roman"/>
                          <a:cs typeface="Arial" panose="020B0604020202020204" pitchFamily="34" charset="0"/>
                        </a:rPr>
                        <a:t>710</a:t>
                      </a:r>
                      <a:endParaRPr lang="en-US" sz="1200" dirty="0">
                        <a:effectLst/>
                        <a:latin typeface="Arial" panose="020B0604020202020204" pitchFamily="34" charset="0"/>
                        <a:ea typeface="Calibri"/>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alpha val="99000"/>
                      </a:schemeClr>
                    </a:solidFill>
                  </a:tcPr>
                </a:tc>
                <a:tc>
                  <a:txBody>
                    <a:bodyPr/>
                    <a:lstStyle/>
                    <a:p>
                      <a:pPr marL="0" marR="0" algn="ctr">
                        <a:lnSpc>
                          <a:spcPct val="115000"/>
                        </a:lnSpc>
                        <a:spcBef>
                          <a:spcPts val="0"/>
                        </a:spcBef>
                        <a:spcAft>
                          <a:spcPts val="0"/>
                        </a:spcAft>
                      </a:pPr>
                      <a:r>
                        <a:rPr lang="en-US" sz="1200" b="1" i="1" dirty="0" smtClean="0">
                          <a:effectLst/>
                          <a:latin typeface="Arial" panose="020B0604020202020204" pitchFamily="34" charset="0"/>
                          <a:ea typeface="Times New Roman"/>
                          <a:cs typeface="Arial" panose="020B0604020202020204" pitchFamily="34" charset="0"/>
                        </a:rPr>
                        <a:t>2,620</a:t>
                      </a:r>
                      <a:endParaRPr lang="en-US" sz="1200" dirty="0">
                        <a:effectLst/>
                        <a:latin typeface="Arial" panose="020B0604020202020204" pitchFamily="34" charset="0"/>
                        <a:ea typeface="Calibri"/>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alpha val="99000"/>
                      </a:schemeClr>
                    </a:solidFill>
                  </a:tcPr>
                </a:tc>
                <a:tc>
                  <a:txBody>
                    <a:bodyPr/>
                    <a:lstStyle/>
                    <a:p>
                      <a:pPr marL="0" marR="0" algn="ctr">
                        <a:lnSpc>
                          <a:spcPct val="115000"/>
                        </a:lnSpc>
                        <a:spcBef>
                          <a:spcPts val="0"/>
                        </a:spcBef>
                        <a:spcAft>
                          <a:spcPts val="0"/>
                        </a:spcAft>
                      </a:pPr>
                      <a:r>
                        <a:rPr lang="en-US" sz="1200" dirty="0" smtClean="0">
                          <a:effectLst/>
                          <a:latin typeface="Arial" panose="020B0604020202020204" pitchFamily="34" charset="0"/>
                          <a:ea typeface="Times New Roman"/>
                          <a:cs typeface="Arial" panose="020B0604020202020204" pitchFamily="34" charset="0"/>
                        </a:rPr>
                        <a:t>200</a:t>
                      </a:r>
                      <a:endParaRPr lang="en-US" sz="1200" dirty="0">
                        <a:effectLst/>
                        <a:latin typeface="Arial" panose="020B0604020202020204" pitchFamily="34" charset="0"/>
                        <a:ea typeface="Calibri"/>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alpha val="99000"/>
                      </a:schemeClr>
                    </a:solidFill>
                  </a:tcPr>
                </a:tc>
                <a:extLst>
                  <a:ext uri="{0D108BD9-81ED-4DB2-BD59-A6C34878D82A}">
                    <a16:rowId xmlns:a16="http://schemas.microsoft.com/office/drawing/2014/main" val="10002"/>
                  </a:ext>
                </a:extLst>
              </a:tr>
              <a:tr h="239074">
                <a:tc>
                  <a:txBody>
                    <a:bodyPr/>
                    <a:lstStyle/>
                    <a:p>
                      <a:pPr marL="0" marR="0">
                        <a:lnSpc>
                          <a:spcPct val="115000"/>
                        </a:lnSpc>
                        <a:spcBef>
                          <a:spcPts val="0"/>
                        </a:spcBef>
                        <a:spcAft>
                          <a:spcPts val="0"/>
                        </a:spcAft>
                      </a:pPr>
                      <a:r>
                        <a:rPr lang="en-US" sz="1200" b="1">
                          <a:effectLst/>
                          <a:latin typeface="Arial"/>
                          <a:ea typeface="Times New Roman"/>
                          <a:cs typeface="Times New Roman"/>
                        </a:rPr>
                        <a:t>w/ Risk </a:t>
                      </a:r>
                      <a:endParaRPr lang="en-US" sz="16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alpha val="99000"/>
                      </a:schemeClr>
                    </a:solidFill>
                  </a:tcPr>
                </a:tc>
                <a:tc>
                  <a:txBody>
                    <a:bodyPr/>
                    <a:lstStyle/>
                    <a:p>
                      <a:pPr marL="0" marR="0" algn="ctr">
                        <a:lnSpc>
                          <a:spcPct val="115000"/>
                        </a:lnSpc>
                        <a:spcBef>
                          <a:spcPts val="0"/>
                        </a:spcBef>
                        <a:spcAft>
                          <a:spcPts val="0"/>
                        </a:spcAft>
                      </a:pPr>
                      <a:r>
                        <a:rPr lang="en-US" sz="1200" dirty="0" smtClean="0">
                          <a:effectLst/>
                          <a:latin typeface="Arial" panose="020B0604020202020204" pitchFamily="34" charset="0"/>
                          <a:ea typeface="Times New Roman"/>
                          <a:cs typeface="Arial" panose="020B0604020202020204" pitchFamily="34" charset="0"/>
                        </a:rPr>
                        <a:t>2,910</a:t>
                      </a:r>
                      <a:endParaRPr lang="en-US" sz="1200" dirty="0">
                        <a:effectLst/>
                        <a:latin typeface="Arial" panose="020B0604020202020204" pitchFamily="34" charset="0"/>
                        <a:ea typeface="Calibri"/>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alpha val="99000"/>
                      </a:schemeClr>
                    </a:solidFill>
                  </a:tcPr>
                </a:tc>
                <a:tc>
                  <a:txBody>
                    <a:bodyPr/>
                    <a:lstStyle/>
                    <a:p>
                      <a:pPr marL="0" marR="0" algn="ctr">
                        <a:lnSpc>
                          <a:spcPct val="115000"/>
                        </a:lnSpc>
                        <a:spcBef>
                          <a:spcPts val="0"/>
                        </a:spcBef>
                        <a:spcAft>
                          <a:spcPts val="0"/>
                        </a:spcAft>
                      </a:pPr>
                      <a:r>
                        <a:rPr lang="en-US" sz="1200" dirty="0" smtClean="0">
                          <a:effectLst/>
                          <a:latin typeface="Arial" panose="020B0604020202020204" pitchFamily="34" charset="0"/>
                          <a:ea typeface="Calibri"/>
                          <a:cs typeface="Arial" panose="020B0604020202020204" pitchFamily="34" charset="0"/>
                        </a:rPr>
                        <a:t>2,620</a:t>
                      </a:r>
                      <a:endParaRPr lang="en-US" sz="1200" dirty="0">
                        <a:effectLst/>
                        <a:latin typeface="Arial" panose="020B0604020202020204" pitchFamily="34" charset="0"/>
                        <a:ea typeface="Calibri"/>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alpha val="99000"/>
                      </a:schemeClr>
                    </a:solidFill>
                  </a:tcPr>
                </a:tc>
                <a:tc>
                  <a:txBody>
                    <a:bodyPr/>
                    <a:lstStyle/>
                    <a:p>
                      <a:pPr marL="0" marR="0" algn="ctr">
                        <a:lnSpc>
                          <a:spcPct val="115000"/>
                        </a:lnSpc>
                        <a:spcBef>
                          <a:spcPts val="0"/>
                        </a:spcBef>
                        <a:spcAft>
                          <a:spcPts val="0"/>
                        </a:spcAft>
                      </a:pPr>
                      <a:r>
                        <a:rPr lang="en-US" sz="1200" dirty="0" smtClean="0">
                          <a:effectLst/>
                          <a:latin typeface="Arial" panose="020B0604020202020204" pitchFamily="34" charset="0"/>
                          <a:ea typeface="Times New Roman"/>
                          <a:cs typeface="Arial" panose="020B0604020202020204" pitchFamily="34" charset="0"/>
                        </a:rPr>
                        <a:t>1,940</a:t>
                      </a:r>
                      <a:endParaRPr lang="en-US" sz="1200" dirty="0">
                        <a:effectLst/>
                        <a:latin typeface="Arial" panose="020B0604020202020204" pitchFamily="34" charset="0"/>
                        <a:ea typeface="Calibri"/>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alpha val="99000"/>
                      </a:schemeClr>
                    </a:solidFill>
                  </a:tcPr>
                </a:tc>
                <a:tc>
                  <a:txBody>
                    <a:bodyPr/>
                    <a:lstStyle/>
                    <a:p>
                      <a:pPr marL="0" marR="0" algn="ctr">
                        <a:lnSpc>
                          <a:spcPct val="115000"/>
                        </a:lnSpc>
                        <a:spcBef>
                          <a:spcPts val="0"/>
                        </a:spcBef>
                        <a:spcAft>
                          <a:spcPts val="0"/>
                        </a:spcAft>
                      </a:pPr>
                      <a:r>
                        <a:rPr lang="en-US" sz="1200" dirty="0" smtClean="0">
                          <a:effectLst/>
                          <a:latin typeface="Arial" panose="020B0604020202020204" pitchFamily="34" charset="0"/>
                          <a:ea typeface="Times New Roman"/>
                          <a:cs typeface="Arial" panose="020B0604020202020204" pitchFamily="34" charset="0"/>
                        </a:rPr>
                        <a:t>1,550</a:t>
                      </a:r>
                      <a:endParaRPr lang="en-US" sz="1200" dirty="0">
                        <a:effectLst/>
                        <a:latin typeface="Arial" panose="020B0604020202020204" pitchFamily="34" charset="0"/>
                        <a:ea typeface="Calibri"/>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alpha val="99000"/>
                      </a:schemeClr>
                    </a:solidFill>
                  </a:tcPr>
                </a:tc>
                <a:tc>
                  <a:txBody>
                    <a:bodyPr/>
                    <a:lstStyle/>
                    <a:p>
                      <a:pPr marL="0" marR="0" algn="ctr">
                        <a:lnSpc>
                          <a:spcPct val="115000"/>
                        </a:lnSpc>
                        <a:spcBef>
                          <a:spcPts val="0"/>
                        </a:spcBef>
                        <a:spcAft>
                          <a:spcPts val="0"/>
                        </a:spcAft>
                      </a:pPr>
                      <a:r>
                        <a:rPr lang="en-US" sz="1200" b="1" i="1" dirty="0" smtClean="0">
                          <a:effectLst/>
                          <a:latin typeface="Arial" panose="020B0604020202020204" pitchFamily="34" charset="0"/>
                          <a:ea typeface="Times New Roman"/>
                          <a:cs typeface="Arial" panose="020B0604020202020204" pitchFamily="34" charset="0"/>
                        </a:rPr>
                        <a:t>2,560</a:t>
                      </a:r>
                      <a:endParaRPr lang="en-US" sz="1200" dirty="0">
                        <a:effectLst/>
                        <a:latin typeface="Arial" panose="020B0604020202020204" pitchFamily="34" charset="0"/>
                        <a:ea typeface="Calibri"/>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alpha val="99000"/>
                      </a:schemeClr>
                    </a:solidFill>
                  </a:tcPr>
                </a:tc>
                <a:tc>
                  <a:txBody>
                    <a:bodyPr/>
                    <a:lstStyle/>
                    <a:p>
                      <a:pPr marL="0" marR="0" algn="ctr">
                        <a:lnSpc>
                          <a:spcPct val="115000"/>
                        </a:lnSpc>
                        <a:spcBef>
                          <a:spcPts val="0"/>
                        </a:spcBef>
                        <a:spcAft>
                          <a:spcPts val="0"/>
                        </a:spcAft>
                      </a:pPr>
                      <a:r>
                        <a:rPr lang="en-US" sz="1200" dirty="0" smtClean="0">
                          <a:effectLst/>
                          <a:latin typeface="Arial" panose="020B0604020202020204" pitchFamily="34" charset="0"/>
                          <a:ea typeface="Times New Roman"/>
                          <a:cs typeface="Arial" panose="020B0604020202020204" pitchFamily="34" charset="0"/>
                        </a:rPr>
                        <a:t>1,160</a:t>
                      </a:r>
                      <a:endParaRPr lang="en-US" sz="1200" dirty="0">
                        <a:effectLst/>
                        <a:latin typeface="Arial" panose="020B0604020202020204" pitchFamily="34" charset="0"/>
                        <a:ea typeface="Calibri"/>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alpha val="99000"/>
                      </a:schemeClr>
                    </a:solidFill>
                  </a:tcPr>
                </a:tc>
                <a:tc>
                  <a:txBody>
                    <a:bodyPr/>
                    <a:lstStyle/>
                    <a:p>
                      <a:pPr marL="0" marR="0" algn="ctr">
                        <a:lnSpc>
                          <a:spcPct val="115000"/>
                        </a:lnSpc>
                        <a:spcBef>
                          <a:spcPts val="0"/>
                        </a:spcBef>
                        <a:spcAft>
                          <a:spcPts val="0"/>
                        </a:spcAft>
                      </a:pPr>
                      <a:r>
                        <a:rPr lang="en-US" sz="1200" dirty="0" smtClean="0">
                          <a:effectLst/>
                          <a:latin typeface="Arial" panose="020B0604020202020204" pitchFamily="34" charset="0"/>
                          <a:ea typeface="Calibri"/>
                          <a:cs typeface="Arial" panose="020B0604020202020204" pitchFamily="34" charset="0"/>
                        </a:rPr>
                        <a:t>970</a:t>
                      </a:r>
                      <a:endParaRPr lang="en-US" sz="1200" dirty="0">
                        <a:effectLst/>
                        <a:latin typeface="Arial" panose="020B0604020202020204" pitchFamily="34" charset="0"/>
                        <a:ea typeface="Calibri"/>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alpha val="99000"/>
                      </a:schemeClr>
                    </a:solidFill>
                  </a:tcPr>
                </a:tc>
                <a:tc>
                  <a:txBody>
                    <a:bodyPr/>
                    <a:lstStyle/>
                    <a:p>
                      <a:pPr marL="0" marR="0" algn="ctr">
                        <a:lnSpc>
                          <a:spcPct val="115000"/>
                        </a:lnSpc>
                        <a:spcBef>
                          <a:spcPts val="0"/>
                        </a:spcBef>
                        <a:spcAft>
                          <a:spcPts val="0"/>
                        </a:spcAft>
                      </a:pPr>
                      <a:r>
                        <a:rPr lang="en-US" sz="1200" dirty="0" smtClean="0">
                          <a:effectLst/>
                          <a:latin typeface="Arial" panose="020B0604020202020204" pitchFamily="34" charset="0"/>
                          <a:ea typeface="Calibri"/>
                          <a:cs typeface="Arial" panose="020B0604020202020204" pitchFamily="34" charset="0"/>
                        </a:rPr>
                        <a:t>580</a:t>
                      </a:r>
                      <a:endParaRPr lang="en-US" sz="1200" dirty="0">
                        <a:effectLst/>
                        <a:latin typeface="Arial" panose="020B0604020202020204" pitchFamily="34" charset="0"/>
                        <a:ea typeface="Calibri"/>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alpha val="99000"/>
                      </a:schemeClr>
                    </a:solidFill>
                  </a:tcPr>
                </a:tc>
                <a:tc>
                  <a:txBody>
                    <a:bodyPr/>
                    <a:lstStyle/>
                    <a:p>
                      <a:pPr marL="0" marR="0" algn="ctr">
                        <a:lnSpc>
                          <a:spcPct val="115000"/>
                        </a:lnSpc>
                        <a:spcBef>
                          <a:spcPts val="0"/>
                        </a:spcBef>
                        <a:spcAft>
                          <a:spcPts val="0"/>
                        </a:spcAft>
                      </a:pPr>
                      <a:r>
                        <a:rPr lang="en-US" sz="1200" b="1" i="1" dirty="0" smtClean="0">
                          <a:effectLst/>
                          <a:latin typeface="Arial" panose="020B0604020202020204" pitchFamily="34" charset="0"/>
                          <a:ea typeface="Times New Roman"/>
                          <a:cs typeface="Arial" panose="020B0604020202020204" pitchFamily="34" charset="0"/>
                        </a:rPr>
                        <a:t>670</a:t>
                      </a:r>
                      <a:endParaRPr lang="en-US" sz="1200" dirty="0">
                        <a:effectLst/>
                        <a:latin typeface="Arial" panose="020B0604020202020204" pitchFamily="34" charset="0"/>
                        <a:ea typeface="Calibri"/>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alpha val="99000"/>
                      </a:schemeClr>
                    </a:solidFill>
                  </a:tcPr>
                </a:tc>
                <a:tc>
                  <a:txBody>
                    <a:bodyPr/>
                    <a:lstStyle/>
                    <a:p>
                      <a:pPr marL="0" marR="0" algn="ctr">
                        <a:lnSpc>
                          <a:spcPct val="115000"/>
                        </a:lnSpc>
                        <a:spcBef>
                          <a:spcPts val="0"/>
                        </a:spcBef>
                        <a:spcAft>
                          <a:spcPts val="0"/>
                        </a:spcAft>
                      </a:pPr>
                      <a:r>
                        <a:rPr lang="en-US" sz="1200" b="1" i="1" dirty="0" smtClean="0">
                          <a:effectLst/>
                          <a:latin typeface="Arial" panose="020B0604020202020204" pitchFamily="34" charset="0"/>
                          <a:ea typeface="Times New Roman"/>
                          <a:cs typeface="Arial" panose="020B0604020202020204" pitchFamily="34" charset="0"/>
                        </a:rPr>
                        <a:t>2,500</a:t>
                      </a:r>
                      <a:endParaRPr lang="en-US" sz="1200" dirty="0">
                        <a:effectLst/>
                        <a:latin typeface="Arial" panose="020B0604020202020204" pitchFamily="34" charset="0"/>
                        <a:ea typeface="Calibri"/>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alpha val="99000"/>
                      </a:schemeClr>
                    </a:solidFill>
                  </a:tcPr>
                </a:tc>
                <a:tc>
                  <a:txBody>
                    <a:bodyPr/>
                    <a:lstStyle/>
                    <a:p>
                      <a:pPr marL="0" marR="0" algn="ctr">
                        <a:lnSpc>
                          <a:spcPct val="115000"/>
                        </a:lnSpc>
                        <a:spcBef>
                          <a:spcPts val="0"/>
                        </a:spcBef>
                        <a:spcAft>
                          <a:spcPts val="0"/>
                        </a:spcAft>
                      </a:pPr>
                      <a:r>
                        <a:rPr lang="en-US" sz="1200" dirty="0" smtClean="0">
                          <a:effectLst/>
                          <a:latin typeface="Arial" panose="020B0604020202020204" pitchFamily="34" charset="0"/>
                          <a:ea typeface="Calibri"/>
                          <a:cs typeface="Arial" panose="020B0604020202020204" pitchFamily="34" charset="0"/>
                        </a:rPr>
                        <a:t>190</a:t>
                      </a:r>
                      <a:endParaRPr lang="en-US" sz="1200" dirty="0">
                        <a:effectLst/>
                        <a:latin typeface="Arial" panose="020B0604020202020204" pitchFamily="34" charset="0"/>
                        <a:ea typeface="Calibri"/>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alpha val="99000"/>
                      </a:schemeClr>
                    </a:solidFill>
                  </a:tcPr>
                </a:tc>
                <a:extLst>
                  <a:ext uri="{0D108BD9-81ED-4DB2-BD59-A6C34878D82A}">
                    <a16:rowId xmlns:a16="http://schemas.microsoft.com/office/drawing/2014/main" val="10003"/>
                  </a:ext>
                </a:extLst>
              </a:tr>
              <a:tr h="239074">
                <a:tc gridSpan="12">
                  <a:txBody>
                    <a:bodyPr/>
                    <a:lstStyle/>
                    <a:p>
                      <a:pPr marL="0" marR="0">
                        <a:lnSpc>
                          <a:spcPct val="115000"/>
                        </a:lnSpc>
                        <a:spcBef>
                          <a:spcPts val="0"/>
                        </a:spcBef>
                        <a:spcAft>
                          <a:spcPts val="0"/>
                        </a:spcAft>
                      </a:pPr>
                      <a:endParaRPr lang="en-US" sz="1200" dirty="0">
                        <a:effectLst/>
                        <a:latin typeface="Calibri"/>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solidFill>
                      <a:schemeClr val="bg1">
                        <a:alpha val="99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4"/>
                  </a:ext>
                </a:extLst>
              </a:tr>
            </a:tbl>
          </a:graphicData>
        </a:graphic>
      </p:graphicFrame>
      <p:sp>
        <p:nvSpPr>
          <p:cNvPr id="71" name="Rectangular Callout 70"/>
          <p:cNvSpPr/>
          <p:nvPr/>
        </p:nvSpPr>
        <p:spPr>
          <a:xfrm>
            <a:off x="667871" y="4648200"/>
            <a:ext cx="8001000" cy="1143000"/>
          </a:xfrm>
          <a:prstGeom prst="wedgeRectCallout">
            <a:avLst>
              <a:gd name="adj1" fmla="val -20372"/>
              <a:gd name="adj2" fmla="val -19068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342900" indent="-342900">
              <a:buFont typeface="Arial" panose="020B0604020202020204" pitchFamily="34" charset="0"/>
              <a:buChar char="•"/>
            </a:pPr>
            <a:r>
              <a:rPr lang="en-US" sz="2400" dirty="0">
                <a:solidFill>
                  <a:schemeClr val="tx1"/>
                </a:solidFill>
              </a:rPr>
              <a:t>Note: Final estimated values are rounded to the nearest $10 </a:t>
            </a:r>
          </a:p>
          <a:p>
            <a:pPr marL="342900" indent="-342900">
              <a:buFont typeface="Arial" panose="020B0604020202020204" pitchFamily="34" charset="0"/>
              <a:buChar char="•"/>
            </a:pPr>
            <a:r>
              <a:rPr lang="en-US" sz="2400" dirty="0">
                <a:solidFill>
                  <a:schemeClr val="tx1"/>
                </a:solidFill>
              </a:rPr>
              <a:t>The Class III </a:t>
            </a:r>
            <a:r>
              <a:rPr lang="en-US" sz="2400" dirty="0" smtClean="0">
                <a:solidFill>
                  <a:schemeClr val="tx1"/>
                </a:solidFill>
              </a:rPr>
              <a:t>w/out risk estimate  </a:t>
            </a:r>
            <a:r>
              <a:rPr lang="en-US" sz="2400" dirty="0">
                <a:solidFill>
                  <a:schemeClr val="tx1"/>
                </a:solidFill>
              </a:rPr>
              <a:t>of $</a:t>
            </a:r>
            <a:r>
              <a:rPr lang="en-US" sz="2400" dirty="0" smtClean="0">
                <a:solidFill>
                  <a:schemeClr val="tx1"/>
                </a:solidFill>
              </a:rPr>
              <a:t>2,036.71 is </a:t>
            </a:r>
            <a:r>
              <a:rPr lang="en-US" sz="2400" dirty="0">
                <a:solidFill>
                  <a:schemeClr val="tx1"/>
                </a:solidFill>
              </a:rPr>
              <a:t>reported as $</a:t>
            </a:r>
            <a:r>
              <a:rPr lang="en-US" sz="2400" dirty="0" smtClean="0">
                <a:solidFill>
                  <a:schemeClr val="tx1"/>
                </a:solidFill>
              </a:rPr>
              <a:t>2,040</a:t>
            </a:r>
            <a:endParaRPr lang="en-US" sz="2400" dirty="0">
              <a:solidFill>
                <a:schemeClr val="tx1"/>
              </a:solidFill>
            </a:endParaRPr>
          </a:p>
        </p:txBody>
      </p:sp>
    </p:spTree>
    <p:extLst>
      <p:ext uri="{BB962C8B-B14F-4D97-AF65-F5344CB8AC3E}">
        <p14:creationId xmlns:p14="http://schemas.microsoft.com/office/powerpoint/2010/main" val="4273599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Freeform 5"/>
          <p:cNvSpPr>
            <a:spLocks/>
          </p:cNvSpPr>
          <p:nvPr/>
        </p:nvSpPr>
        <p:spPr bwMode="auto">
          <a:xfrm>
            <a:off x="7246938" y="3721100"/>
            <a:ext cx="454025" cy="330200"/>
          </a:xfrm>
          <a:custGeom>
            <a:avLst/>
            <a:gdLst>
              <a:gd name="T0" fmla="*/ 0 w 286"/>
              <a:gd name="T1" fmla="*/ 2147483646 h 208"/>
              <a:gd name="T2" fmla="*/ 2147483646 w 286"/>
              <a:gd name="T3" fmla="*/ 2147483646 h 208"/>
              <a:gd name="T4" fmla="*/ 2147483646 w 286"/>
              <a:gd name="T5" fmla="*/ 0 h 208"/>
              <a:gd name="T6" fmla="*/ 2147483646 w 286"/>
              <a:gd name="T7" fmla="*/ 2147483646 h 208"/>
              <a:gd name="T8" fmla="*/ 2147483646 w 286"/>
              <a:gd name="T9" fmla="*/ 2147483646 h 208"/>
              <a:gd name="T10" fmla="*/ 2147483646 w 286"/>
              <a:gd name="T11" fmla="*/ 2147483646 h 208"/>
              <a:gd name="T12" fmla="*/ 2147483646 w 286"/>
              <a:gd name="T13" fmla="*/ 2147483646 h 208"/>
              <a:gd name="T14" fmla="*/ 2147483646 w 286"/>
              <a:gd name="T15" fmla="*/ 2147483646 h 208"/>
              <a:gd name="T16" fmla="*/ 2147483646 w 286"/>
              <a:gd name="T17" fmla="*/ 2147483646 h 208"/>
              <a:gd name="T18" fmla="*/ 2147483646 w 286"/>
              <a:gd name="T19" fmla="*/ 2147483646 h 208"/>
              <a:gd name="T20" fmla="*/ 2147483646 w 286"/>
              <a:gd name="T21" fmla="*/ 2147483646 h 208"/>
              <a:gd name="T22" fmla="*/ 2147483646 w 286"/>
              <a:gd name="T23" fmla="*/ 2147483646 h 208"/>
              <a:gd name="T24" fmla="*/ 2147483646 w 286"/>
              <a:gd name="T25" fmla="*/ 2147483646 h 208"/>
              <a:gd name="T26" fmla="*/ 2147483646 w 286"/>
              <a:gd name="T27" fmla="*/ 2147483646 h 208"/>
              <a:gd name="T28" fmla="*/ 2147483646 w 286"/>
              <a:gd name="T29" fmla="*/ 2147483646 h 208"/>
              <a:gd name="T30" fmla="*/ 2147483646 w 286"/>
              <a:gd name="T31" fmla="*/ 2147483646 h 208"/>
              <a:gd name="T32" fmla="*/ 2147483646 w 286"/>
              <a:gd name="T33" fmla="*/ 2147483646 h 208"/>
              <a:gd name="T34" fmla="*/ 2147483646 w 286"/>
              <a:gd name="T35" fmla="*/ 2147483646 h 208"/>
              <a:gd name="T36" fmla="*/ 2147483646 w 286"/>
              <a:gd name="T37" fmla="*/ 2147483646 h 208"/>
              <a:gd name="T38" fmla="*/ 2147483646 w 286"/>
              <a:gd name="T39" fmla="*/ 2147483646 h 208"/>
              <a:gd name="T40" fmla="*/ 2147483646 w 286"/>
              <a:gd name="T41" fmla="*/ 2147483646 h 208"/>
              <a:gd name="T42" fmla="*/ 2147483646 w 286"/>
              <a:gd name="T43" fmla="*/ 2147483646 h 208"/>
              <a:gd name="T44" fmla="*/ 2147483646 w 286"/>
              <a:gd name="T45" fmla="*/ 2147483646 h 208"/>
              <a:gd name="T46" fmla="*/ 2147483646 w 286"/>
              <a:gd name="T47" fmla="*/ 2147483646 h 208"/>
              <a:gd name="T48" fmla="*/ 2147483646 w 286"/>
              <a:gd name="T49" fmla="*/ 2147483646 h 208"/>
              <a:gd name="T50" fmla="*/ 2147483646 w 286"/>
              <a:gd name="T51" fmla="*/ 2147483646 h 208"/>
              <a:gd name="T52" fmla="*/ 2147483646 w 286"/>
              <a:gd name="T53" fmla="*/ 2147483646 h 208"/>
              <a:gd name="T54" fmla="*/ 2147483646 w 286"/>
              <a:gd name="T55" fmla="*/ 2147483646 h 208"/>
              <a:gd name="T56" fmla="*/ 2147483646 w 286"/>
              <a:gd name="T57" fmla="*/ 2147483646 h 208"/>
              <a:gd name="T58" fmla="*/ 2147483646 w 286"/>
              <a:gd name="T59" fmla="*/ 2147483646 h 208"/>
              <a:gd name="T60" fmla="*/ 2147483646 w 286"/>
              <a:gd name="T61" fmla="*/ 2147483646 h 208"/>
              <a:gd name="T62" fmla="*/ 2147483646 w 286"/>
              <a:gd name="T63" fmla="*/ 2147483646 h 208"/>
              <a:gd name="T64" fmla="*/ 2147483646 w 286"/>
              <a:gd name="T65" fmla="*/ 2147483646 h 208"/>
              <a:gd name="T66" fmla="*/ 2147483646 w 286"/>
              <a:gd name="T67" fmla="*/ 2147483646 h 208"/>
              <a:gd name="T68" fmla="*/ 2147483646 w 286"/>
              <a:gd name="T69" fmla="*/ 2147483646 h 208"/>
              <a:gd name="T70" fmla="*/ 2147483646 w 286"/>
              <a:gd name="T71" fmla="*/ 2147483646 h 20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86"/>
              <a:gd name="T109" fmla="*/ 0 h 208"/>
              <a:gd name="T110" fmla="*/ 286 w 286"/>
              <a:gd name="T111" fmla="*/ 208 h 208"/>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86" h="208">
                <a:moveTo>
                  <a:pt x="0" y="27"/>
                </a:moveTo>
                <a:lnTo>
                  <a:pt x="0" y="19"/>
                </a:lnTo>
                <a:lnTo>
                  <a:pt x="10" y="9"/>
                </a:lnTo>
                <a:lnTo>
                  <a:pt x="13" y="6"/>
                </a:lnTo>
                <a:lnTo>
                  <a:pt x="21" y="3"/>
                </a:lnTo>
                <a:lnTo>
                  <a:pt x="29" y="0"/>
                </a:lnTo>
                <a:lnTo>
                  <a:pt x="40" y="3"/>
                </a:lnTo>
                <a:lnTo>
                  <a:pt x="46" y="6"/>
                </a:lnTo>
                <a:lnTo>
                  <a:pt x="68" y="9"/>
                </a:lnTo>
                <a:lnTo>
                  <a:pt x="80" y="15"/>
                </a:lnTo>
                <a:lnTo>
                  <a:pt x="84" y="22"/>
                </a:lnTo>
                <a:lnTo>
                  <a:pt x="97" y="35"/>
                </a:lnTo>
                <a:lnTo>
                  <a:pt x="97" y="40"/>
                </a:lnTo>
                <a:lnTo>
                  <a:pt x="97" y="54"/>
                </a:lnTo>
                <a:lnTo>
                  <a:pt x="107" y="78"/>
                </a:lnTo>
                <a:lnTo>
                  <a:pt x="116" y="88"/>
                </a:lnTo>
                <a:lnTo>
                  <a:pt x="116" y="99"/>
                </a:lnTo>
                <a:lnTo>
                  <a:pt x="121" y="105"/>
                </a:lnTo>
                <a:lnTo>
                  <a:pt x="128" y="118"/>
                </a:lnTo>
                <a:lnTo>
                  <a:pt x="142" y="122"/>
                </a:lnTo>
                <a:lnTo>
                  <a:pt x="163" y="122"/>
                </a:lnTo>
                <a:lnTo>
                  <a:pt x="178" y="122"/>
                </a:lnTo>
                <a:lnTo>
                  <a:pt x="202" y="122"/>
                </a:lnTo>
                <a:lnTo>
                  <a:pt x="205" y="128"/>
                </a:lnTo>
                <a:lnTo>
                  <a:pt x="214" y="142"/>
                </a:lnTo>
                <a:lnTo>
                  <a:pt x="218" y="148"/>
                </a:lnTo>
                <a:lnTo>
                  <a:pt x="244" y="158"/>
                </a:lnTo>
                <a:lnTo>
                  <a:pt x="260" y="162"/>
                </a:lnTo>
                <a:lnTo>
                  <a:pt x="279" y="165"/>
                </a:lnTo>
                <a:lnTo>
                  <a:pt x="285" y="169"/>
                </a:lnTo>
                <a:lnTo>
                  <a:pt x="268" y="176"/>
                </a:lnTo>
                <a:lnTo>
                  <a:pt x="254" y="183"/>
                </a:lnTo>
                <a:lnTo>
                  <a:pt x="251" y="190"/>
                </a:lnTo>
                <a:lnTo>
                  <a:pt x="241" y="191"/>
                </a:lnTo>
                <a:lnTo>
                  <a:pt x="236" y="191"/>
                </a:lnTo>
                <a:lnTo>
                  <a:pt x="223" y="192"/>
                </a:lnTo>
                <a:lnTo>
                  <a:pt x="218" y="197"/>
                </a:lnTo>
                <a:lnTo>
                  <a:pt x="214" y="197"/>
                </a:lnTo>
                <a:lnTo>
                  <a:pt x="205" y="200"/>
                </a:lnTo>
                <a:lnTo>
                  <a:pt x="199" y="205"/>
                </a:lnTo>
                <a:lnTo>
                  <a:pt x="197" y="207"/>
                </a:lnTo>
                <a:lnTo>
                  <a:pt x="187" y="200"/>
                </a:lnTo>
                <a:lnTo>
                  <a:pt x="181" y="197"/>
                </a:lnTo>
                <a:lnTo>
                  <a:pt x="174" y="192"/>
                </a:lnTo>
                <a:lnTo>
                  <a:pt x="171" y="191"/>
                </a:lnTo>
                <a:lnTo>
                  <a:pt x="162" y="183"/>
                </a:lnTo>
                <a:lnTo>
                  <a:pt x="152" y="176"/>
                </a:lnTo>
                <a:lnTo>
                  <a:pt x="145" y="171"/>
                </a:lnTo>
                <a:lnTo>
                  <a:pt x="137" y="167"/>
                </a:lnTo>
                <a:lnTo>
                  <a:pt x="131" y="165"/>
                </a:lnTo>
                <a:lnTo>
                  <a:pt x="123" y="164"/>
                </a:lnTo>
                <a:lnTo>
                  <a:pt x="121" y="162"/>
                </a:lnTo>
                <a:lnTo>
                  <a:pt x="118" y="160"/>
                </a:lnTo>
                <a:lnTo>
                  <a:pt x="108" y="155"/>
                </a:lnTo>
                <a:lnTo>
                  <a:pt x="99" y="152"/>
                </a:lnTo>
                <a:lnTo>
                  <a:pt x="84" y="140"/>
                </a:lnTo>
                <a:lnTo>
                  <a:pt x="69" y="140"/>
                </a:lnTo>
                <a:lnTo>
                  <a:pt x="61" y="131"/>
                </a:lnTo>
                <a:lnTo>
                  <a:pt x="52" y="128"/>
                </a:lnTo>
                <a:lnTo>
                  <a:pt x="47" y="126"/>
                </a:lnTo>
                <a:lnTo>
                  <a:pt x="44" y="118"/>
                </a:lnTo>
                <a:lnTo>
                  <a:pt x="37" y="118"/>
                </a:lnTo>
                <a:lnTo>
                  <a:pt x="34" y="109"/>
                </a:lnTo>
                <a:lnTo>
                  <a:pt x="29" y="99"/>
                </a:lnTo>
                <a:lnTo>
                  <a:pt x="18" y="85"/>
                </a:lnTo>
                <a:lnTo>
                  <a:pt x="16" y="81"/>
                </a:lnTo>
                <a:lnTo>
                  <a:pt x="16" y="67"/>
                </a:lnTo>
                <a:lnTo>
                  <a:pt x="10" y="63"/>
                </a:lnTo>
                <a:lnTo>
                  <a:pt x="5" y="58"/>
                </a:lnTo>
                <a:lnTo>
                  <a:pt x="5" y="48"/>
                </a:lnTo>
                <a:lnTo>
                  <a:pt x="4" y="43"/>
                </a:lnTo>
                <a:lnTo>
                  <a:pt x="4" y="27"/>
                </a:lnTo>
                <a:lnTo>
                  <a:pt x="0" y="27"/>
                </a:lnTo>
              </a:path>
            </a:pathLst>
          </a:custGeom>
          <a:solidFill>
            <a:srgbClr val="6699FF"/>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099" name="Freeform 6"/>
          <p:cNvSpPr>
            <a:spLocks/>
          </p:cNvSpPr>
          <p:nvPr/>
        </p:nvSpPr>
        <p:spPr bwMode="auto">
          <a:xfrm>
            <a:off x="5345113" y="2797175"/>
            <a:ext cx="368300" cy="376238"/>
          </a:xfrm>
          <a:custGeom>
            <a:avLst/>
            <a:gdLst>
              <a:gd name="T0" fmla="*/ 0 w 232"/>
              <a:gd name="T1" fmla="*/ 2147483646 h 237"/>
              <a:gd name="T2" fmla="*/ 2147483646 w 232"/>
              <a:gd name="T3" fmla="*/ 2147483646 h 237"/>
              <a:gd name="T4" fmla="*/ 2147483646 w 232"/>
              <a:gd name="T5" fmla="*/ 2147483646 h 237"/>
              <a:gd name="T6" fmla="*/ 2147483646 w 232"/>
              <a:gd name="T7" fmla="*/ 2147483646 h 237"/>
              <a:gd name="T8" fmla="*/ 2147483646 w 232"/>
              <a:gd name="T9" fmla="*/ 2147483646 h 237"/>
              <a:gd name="T10" fmla="*/ 2147483646 w 232"/>
              <a:gd name="T11" fmla="*/ 2147483646 h 237"/>
              <a:gd name="T12" fmla="*/ 2147483646 w 232"/>
              <a:gd name="T13" fmla="*/ 2147483646 h 237"/>
              <a:gd name="T14" fmla="*/ 2147483646 w 232"/>
              <a:gd name="T15" fmla="*/ 2147483646 h 237"/>
              <a:gd name="T16" fmla="*/ 2147483646 w 232"/>
              <a:gd name="T17" fmla="*/ 2147483646 h 237"/>
              <a:gd name="T18" fmla="*/ 2147483646 w 232"/>
              <a:gd name="T19" fmla="*/ 2147483646 h 237"/>
              <a:gd name="T20" fmla="*/ 2147483646 w 232"/>
              <a:gd name="T21" fmla="*/ 2147483646 h 237"/>
              <a:gd name="T22" fmla="*/ 2147483646 w 232"/>
              <a:gd name="T23" fmla="*/ 2147483646 h 237"/>
              <a:gd name="T24" fmla="*/ 2147483646 w 232"/>
              <a:gd name="T25" fmla="*/ 2147483646 h 237"/>
              <a:gd name="T26" fmla="*/ 2147483646 w 232"/>
              <a:gd name="T27" fmla="*/ 2147483646 h 237"/>
              <a:gd name="T28" fmla="*/ 2147483646 w 232"/>
              <a:gd name="T29" fmla="*/ 2147483646 h 237"/>
              <a:gd name="T30" fmla="*/ 2147483646 w 232"/>
              <a:gd name="T31" fmla="*/ 2147483646 h 237"/>
              <a:gd name="T32" fmla="*/ 2147483646 w 232"/>
              <a:gd name="T33" fmla="*/ 2147483646 h 237"/>
              <a:gd name="T34" fmla="*/ 2147483646 w 232"/>
              <a:gd name="T35" fmla="*/ 0 h 237"/>
              <a:gd name="T36" fmla="*/ 2147483646 w 232"/>
              <a:gd name="T37" fmla="*/ 2147483646 h 237"/>
              <a:gd name="T38" fmla="*/ 2147483646 w 232"/>
              <a:gd name="T39" fmla="*/ 2147483646 h 237"/>
              <a:gd name="T40" fmla="*/ 2147483646 w 232"/>
              <a:gd name="T41" fmla="*/ 2147483646 h 237"/>
              <a:gd name="T42" fmla="*/ 2147483646 w 232"/>
              <a:gd name="T43" fmla="*/ 2147483646 h 237"/>
              <a:gd name="T44" fmla="*/ 2147483646 w 232"/>
              <a:gd name="T45" fmla="*/ 2147483646 h 237"/>
              <a:gd name="T46" fmla="*/ 2147483646 w 232"/>
              <a:gd name="T47" fmla="*/ 2147483646 h 237"/>
              <a:gd name="T48" fmla="*/ 2147483646 w 232"/>
              <a:gd name="T49" fmla="*/ 2147483646 h 237"/>
              <a:gd name="T50" fmla="*/ 2147483646 w 232"/>
              <a:gd name="T51" fmla="*/ 2147483646 h 237"/>
              <a:gd name="T52" fmla="*/ 2147483646 w 232"/>
              <a:gd name="T53" fmla="*/ 2147483646 h 237"/>
              <a:gd name="T54" fmla="*/ 2147483646 w 232"/>
              <a:gd name="T55" fmla="*/ 2147483646 h 237"/>
              <a:gd name="T56" fmla="*/ 2147483646 w 232"/>
              <a:gd name="T57" fmla="*/ 2147483646 h 237"/>
              <a:gd name="T58" fmla="*/ 2147483646 w 232"/>
              <a:gd name="T59" fmla="*/ 2147483646 h 237"/>
              <a:gd name="T60" fmla="*/ 2147483646 w 232"/>
              <a:gd name="T61" fmla="*/ 2147483646 h 237"/>
              <a:gd name="T62" fmla="*/ 2147483646 w 232"/>
              <a:gd name="T63" fmla="*/ 2147483646 h 237"/>
              <a:gd name="T64" fmla="*/ 2147483646 w 232"/>
              <a:gd name="T65" fmla="*/ 2147483646 h 237"/>
              <a:gd name="T66" fmla="*/ 2147483646 w 232"/>
              <a:gd name="T67" fmla="*/ 2147483646 h 237"/>
              <a:gd name="T68" fmla="*/ 2147483646 w 232"/>
              <a:gd name="T69" fmla="*/ 2147483646 h 237"/>
              <a:gd name="T70" fmla="*/ 2147483646 w 232"/>
              <a:gd name="T71" fmla="*/ 2147483646 h 237"/>
              <a:gd name="T72" fmla="*/ 2147483646 w 232"/>
              <a:gd name="T73" fmla="*/ 2147483646 h 237"/>
              <a:gd name="T74" fmla="*/ 2147483646 w 232"/>
              <a:gd name="T75" fmla="*/ 2147483646 h 237"/>
              <a:gd name="T76" fmla="*/ 2147483646 w 232"/>
              <a:gd name="T77" fmla="*/ 2147483646 h 237"/>
              <a:gd name="T78" fmla="*/ 2147483646 w 232"/>
              <a:gd name="T79" fmla="*/ 2147483646 h 237"/>
              <a:gd name="T80" fmla="*/ 0 w 232"/>
              <a:gd name="T81" fmla="*/ 2147483646 h 237"/>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232"/>
              <a:gd name="T124" fmla="*/ 0 h 237"/>
              <a:gd name="T125" fmla="*/ 232 w 232"/>
              <a:gd name="T126" fmla="*/ 237 h 237"/>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232" h="237">
                <a:moveTo>
                  <a:pt x="0" y="160"/>
                </a:moveTo>
                <a:lnTo>
                  <a:pt x="6" y="155"/>
                </a:lnTo>
                <a:lnTo>
                  <a:pt x="14" y="142"/>
                </a:lnTo>
                <a:lnTo>
                  <a:pt x="32" y="142"/>
                </a:lnTo>
                <a:lnTo>
                  <a:pt x="43" y="129"/>
                </a:lnTo>
                <a:lnTo>
                  <a:pt x="47" y="121"/>
                </a:lnTo>
                <a:lnTo>
                  <a:pt x="58" y="112"/>
                </a:lnTo>
                <a:lnTo>
                  <a:pt x="67" y="112"/>
                </a:lnTo>
                <a:lnTo>
                  <a:pt x="70" y="104"/>
                </a:lnTo>
                <a:lnTo>
                  <a:pt x="72" y="95"/>
                </a:lnTo>
                <a:lnTo>
                  <a:pt x="81" y="88"/>
                </a:lnTo>
                <a:lnTo>
                  <a:pt x="85" y="80"/>
                </a:lnTo>
                <a:lnTo>
                  <a:pt x="93" y="68"/>
                </a:lnTo>
                <a:lnTo>
                  <a:pt x="102" y="52"/>
                </a:lnTo>
                <a:lnTo>
                  <a:pt x="109" y="44"/>
                </a:lnTo>
                <a:lnTo>
                  <a:pt x="117" y="32"/>
                </a:lnTo>
                <a:lnTo>
                  <a:pt x="124" y="20"/>
                </a:lnTo>
                <a:lnTo>
                  <a:pt x="133" y="0"/>
                </a:lnTo>
                <a:lnTo>
                  <a:pt x="145" y="4"/>
                </a:lnTo>
                <a:lnTo>
                  <a:pt x="145" y="16"/>
                </a:lnTo>
                <a:lnTo>
                  <a:pt x="145" y="32"/>
                </a:lnTo>
                <a:lnTo>
                  <a:pt x="137" y="52"/>
                </a:lnTo>
                <a:lnTo>
                  <a:pt x="146" y="64"/>
                </a:lnTo>
                <a:lnTo>
                  <a:pt x="146" y="74"/>
                </a:lnTo>
                <a:lnTo>
                  <a:pt x="146" y="91"/>
                </a:lnTo>
                <a:lnTo>
                  <a:pt x="158" y="106"/>
                </a:lnTo>
                <a:lnTo>
                  <a:pt x="163" y="112"/>
                </a:lnTo>
                <a:lnTo>
                  <a:pt x="170" y="120"/>
                </a:lnTo>
                <a:lnTo>
                  <a:pt x="174" y="124"/>
                </a:lnTo>
                <a:lnTo>
                  <a:pt x="186" y="129"/>
                </a:lnTo>
                <a:lnTo>
                  <a:pt x="189" y="129"/>
                </a:lnTo>
                <a:lnTo>
                  <a:pt x="189" y="138"/>
                </a:lnTo>
                <a:lnTo>
                  <a:pt x="189" y="144"/>
                </a:lnTo>
                <a:lnTo>
                  <a:pt x="194" y="160"/>
                </a:lnTo>
                <a:lnTo>
                  <a:pt x="201" y="164"/>
                </a:lnTo>
                <a:lnTo>
                  <a:pt x="215" y="169"/>
                </a:lnTo>
                <a:lnTo>
                  <a:pt x="231" y="164"/>
                </a:lnTo>
                <a:lnTo>
                  <a:pt x="228" y="173"/>
                </a:lnTo>
                <a:lnTo>
                  <a:pt x="177" y="236"/>
                </a:lnTo>
                <a:lnTo>
                  <a:pt x="8" y="164"/>
                </a:lnTo>
                <a:lnTo>
                  <a:pt x="0" y="160"/>
                </a:lnTo>
              </a:path>
            </a:pathLst>
          </a:custGeom>
          <a:solidFill>
            <a:schemeClr val="bg1"/>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100" name="Freeform 7"/>
          <p:cNvSpPr>
            <a:spLocks/>
          </p:cNvSpPr>
          <p:nvPr/>
        </p:nvSpPr>
        <p:spPr bwMode="auto">
          <a:xfrm>
            <a:off x="5345113" y="2797175"/>
            <a:ext cx="368300" cy="376238"/>
          </a:xfrm>
          <a:custGeom>
            <a:avLst/>
            <a:gdLst>
              <a:gd name="T0" fmla="*/ 0 w 232"/>
              <a:gd name="T1" fmla="*/ 2147483646 h 237"/>
              <a:gd name="T2" fmla="*/ 2147483646 w 232"/>
              <a:gd name="T3" fmla="*/ 2147483646 h 237"/>
              <a:gd name="T4" fmla="*/ 2147483646 w 232"/>
              <a:gd name="T5" fmla="*/ 2147483646 h 237"/>
              <a:gd name="T6" fmla="*/ 2147483646 w 232"/>
              <a:gd name="T7" fmla="*/ 2147483646 h 237"/>
              <a:gd name="T8" fmla="*/ 2147483646 w 232"/>
              <a:gd name="T9" fmla="*/ 2147483646 h 237"/>
              <a:gd name="T10" fmla="*/ 2147483646 w 232"/>
              <a:gd name="T11" fmla="*/ 2147483646 h 237"/>
              <a:gd name="T12" fmla="*/ 2147483646 w 232"/>
              <a:gd name="T13" fmla="*/ 2147483646 h 237"/>
              <a:gd name="T14" fmla="*/ 2147483646 w 232"/>
              <a:gd name="T15" fmla="*/ 2147483646 h 237"/>
              <a:gd name="T16" fmla="*/ 2147483646 w 232"/>
              <a:gd name="T17" fmla="*/ 2147483646 h 237"/>
              <a:gd name="T18" fmla="*/ 2147483646 w 232"/>
              <a:gd name="T19" fmla="*/ 2147483646 h 237"/>
              <a:gd name="T20" fmla="*/ 2147483646 w 232"/>
              <a:gd name="T21" fmla="*/ 2147483646 h 237"/>
              <a:gd name="T22" fmla="*/ 2147483646 w 232"/>
              <a:gd name="T23" fmla="*/ 2147483646 h 237"/>
              <a:gd name="T24" fmla="*/ 2147483646 w 232"/>
              <a:gd name="T25" fmla="*/ 2147483646 h 237"/>
              <a:gd name="T26" fmla="*/ 2147483646 w 232"/>
              <a:gd name="T27" fmla="*/ 2147483646 h 237"/>
              <a:gd name="T28" fmla="*/ 2147483646 w 232"/>
              <a:gd name="T29" fmla="*/ 2147483646 h 237"/>
              <a:gd name="T30" fmla="*/ 2147483646 w 232"/>
              <a:gd name="T31" fmla="*/ 2147483646 h 237"/>
              <a:gd name="T32" fmla="*/ 2147483646 w 232"/>
              <a:gd name="T33" fmla="*/ 2147483646 h 237"/>
              <a:gd name="T34" fmla="*/ 2147483646 w 232"/>
              <a:gd name="T35" fmla="*/ 0 h 237"/>
              <a:gd name="T36" fmla="*/ 2147483646 w 232"/>
              <a:gd name="T37" fmla="*/ 2147483646 h 237"/>
              <a:gd name="T38" fmla="*/ 2147483646 w 232"/>
              <a:gd name="T39" fmla="*/ 2147483646 h 237"/>
              <a:gd name="T40" fmla="*/ 2147483646 w 232"/>
              <a:gd name="T41" fmla="*/ 2147483646 h 237"/>
              <a:gd name="T42" fmla="*/ 2147483646 w 232"/>
              <a:gd name="T43" fmla="*/ 2147483646 h 237"/>
              <a:gd name="T44" fmla="*/ 2147483646 w 232"/>
              <a:gd name="T45" fmla="*/ 2147483646 h 237"/>
              <a:gd name="T46" fmla="*/ 2147483646 w 232"/>
              <a:gd name="T47" fmla="*/ 2147483646 h 237"/>
              <a:gd name="T48" fmla="*/ 2147483646 w 232"/>
              <a:gd name="T49" fmla="*/ 2147483646 h 237"/>
              <a:gd name="T50" fmla="*/ 2147483646 w 232"/>
              <a:gd name="T51" fmla="*/ 2147483646 h 237"/>
              <a:gd name="T52" fmla="*/ 2147483646 w 232"/>
              <a:gd name="T53" fmla="*/ 2147483646 h 237"/>
              <a:gd name="T54" fmla="*/ 2147483646 w 232"/>
              <a:gd name="T55" fmla="*/ 2147483646 h 237"/>
              <a:gd name="T56" fmla="*/ 2147483646 w 232"/>
              <a:gd name="T57" fmla="*/ 2147483646 h 237"/>
              <a:gd name="T58" fmla="*/ 2147483646 w 232"/>
              <a:gd name="T59" fmla="*/ 2147483646 h 237"/>
              <a:gd name="T60" fmla="*/ 2147483646 w 232"/>
              <a:gd name="T61" fmla="*/ 2147483646 h 237"/>
              <a:gd name="T62" fmla="*/ 2147483646 w 232"/>
              <a:gd name="T63" fmla="*/ 2147483646 h 237"/>
              <a:gd name="T64" fmla="*/ 2147483646 w 232"/>
              <a:gd name="T65" fmla="*/ 2147483646 h 237"/>
              <a:gd name="T66" fmla="*/ 2147483646 w 232"/>
              <a:gd name="T67" fmla="*/ 2147483646 h 237"/>
              <a:gd name="T68" fmla="*/ 2147483646 w 232"/>
              <a:gd name="T69" fmla="*/ 2147483646 h 237"/>
              <a:gd name="T70" fmla="*/ 2147483646 w 232"/>
              <a:gd name="T71" fmla="*/ 2147483646 h 237"/>
              <a:gd name="T72" fmla="*/ 2147483646 w 232"/>
              <a:gd name="T73" fmla="*/ 2147483646 h 237"/>
              <a:gd name="T74" fmla="*/ 2147483646 w 232"/>
              <a:gd name="T75" fmla="*/ 2147483646 h 237"/>
              <a:gd name="T76" fmla="*/ 2147483646 w 232"/>
              <a:gd name="T77" fmla="*/ 2147483646 h 237"/>
              <a:gd name="T78" fmla="*/ 2147483646 w 232"/>
              <a:gd name="T79" fmla="*/ 2147483646 h 237"/>
              <a:gd name="T80" fmla="*/ 0 w 232"/>
              <a:gd name="T81" fmla="*/ 2147483646 h 237"/>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232"/>
              <a:gd name="T124" fmla="*/ 0 h 237"/>
              <a:gd name="T125" fmla="*/ 232 w 232"/>
              <a:gd name="T126" fmla="*/ 237 h 237"/>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232" h="237">
                <a:moveTo>
                  <a:pt x="0" y="160"/>
                </a:moveTo>
                <a:lnTo>
                  <a:pt x="6" y="155"/>
                </a:lnTo>
                <a:lnTo>
                  <a:pt x="14" y="142"/>
                </a:lnTo>
                <a:lnTo>
                  <a:pt x="32" y="142"/>
                </a:lnTo>
                <a:lnTo>
                  <a:pt x="43" y="129"/>
                </a:lnTo>
                <a:lnTo>
                  <a:pt x="47" y="121"/>
                </a:lnTo>
                <a:lnTo>
                  <a:pt x="58" y="112"/>
                </a:lnTo>
                <a:lnTo>
                  <a:pt x="67" y="112"/>
                </a:lnTo>
                <a:lnTo>
                  <a:pt x="70" y="104"/>
                </a:lnTo>
                <a:lnTo>
                  <a:pt x="72" y="95"/>
                </a:lnTo>
                <a:lnTo>
                  <a:pt x="81" y="88"/>
                </a:lnTo>
                <a:lnTo>
                  <a:pt x="85" y="80"/>
                </a:lnTo>
                <a:lnTo>
                  <a:pt x="93" y="68"/>
                </a:lnTo>
                <a:lnTo>
                  <a:pt x="102" y="52"/>
                </a:lnTo>
                <a:lnTo>
                  <a:pt x="109" y="44"/>
                </a:lnTo>
                <a:lnTo>
                  <a:pt x="117" y="32"/>
                </a:lnTo>
                <a:lnTo>
                  <a:pt x="124" y="20"/>
                </a:lnTo>
                <a:lnTo>
                  <a:pt x="133" y="0"/>
                </a:lnTo>
                <a:lnTo>
                  <a:pt x="145" y="4"/>
                </a:lnTo>
                <a:lnTo>
                  <a:pt x="145" y="16"/>
                </a:lnTo>
                <a:lnTo>
                  <a:pt x="145" y="32"/>
                </a:lnTo>
                <a:lnTo>
                  <a:pt x="137" y="52"/>
                </a:lnTo>
                <a:lnTo>
                  <a:pt x="146" y="64"/>
                </a:lnTo>
                <a:lnTo>
                  <a:pt x="146" y="74"/>
                </a:lnTo>
                <a:lnTo>
                  <a:pt x="146" y="91"/>
                </a:lnTo>
                <a:lnTo>
                  <a:pt x="158" y="106"/>
                </a:lnTo>
                <a:lnTo>
                  <a:pt x="163" y="112"/>
                </a:lnTo>
                <a:lnTo>
                  <a:pt x="170" y="120"/>
                </a:lnTo>
                <a:lnTo>
                  <a:pt x="174" y="124"/>
                </a:lnTo>
                <a:lnTo>
                  <a:pt x="186" y="129"/>
                </a:lnTo>
                <a:lnTo>
                  <a:pt x="189" y="129"/>
                </a:lnTo>
                <a:lnTo>
                  <a:pt x="189" y="138"/>
                </a:lnTo>
                <a:lnTo>
                  <a:pt x="189" y="144"/>
                </a:lnTo>
                <a:lnTo>
                  <a:pt x="194" y="160"/>
                </a:lnTo>
                <a:lnTo>
                  <a:pt x="201" y="164"/>
                </a:lnTo>
                <a:lnTo>
                  <a:pt x="215" y="169"/>
                </a:lnTo>
                <a:lnTo>
                  <a:pt x="231" y="164"/>
                </a:lnTo>
                <a:lnTo>
                  <a:pt x="228" y="173"/>
                </a:lnTo>
                <a:lnTo>
                  <a:pt x="177" y="236"/>
                </a:lnTo>
                <a:lnTo>
                  <a:pt x="8" y="164"/>
                </a:lnTo>
                <a:lnTo>
                  <a:pt x="0" y="160"/>
                </a:lnTo>
              </a:path>
            </a:pathLst>
          </a:custGeom>
          <a:solidFill>
            <a:srgbClr val="6699FF"/>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101" name="Freeform 8"/>
          <p:cNvSpPr>
            <a:spLocks/>
          </p:cNvSpPr>
          <p:nvPr/>
        </p:nvSpPr>
        <p:spPr bwMode="auto">
          <a:xfrm>
            <a:off x="4514850" y="2778125"/>
            <a:ext cx="763588" cy="790575"/>
          </a:xfrm>
          <a:custGeom>
            <a:avLst/>
            <a:gdLst>
              <a:gd name="T0" fmla="*/ 2147483646 w 481"/>
              <a:gd name="T1" fmla="*/ 2147483646 h 498"/>
              <a:gd name="T2" fmla="*/ 2147483646 w 481"/>
              <a:gd name="T3" fmla="*/ 2147483646 h 498"/>
              <a:gd name="T4" fmla="*/ 2147483646 w 481"/>
              <a:gd name="T5" fmla="*/ 2147483646 h 498"/>
              <a:gd name="T6" fmla="*/ 2147483646 w 481"/>
              <a:gd name="T7" fmla="*/ 2147483646 h 498"/>
              <a:gd name="T8" fmla="*/ 2147483646 w 481"/>
              <a:gd name="T9" fmla="*/ 2147483646 h 498"/>
              <a:gd name="T10" fmla="*/ 2147483646 w 481"/>
              <a:gd name="T11" fmla="*/ 2147483646 h 498"/>
              <a:gd name="T12" fmla="*/ 2147483646 w 481"/>
              <a:gd name="T13" fmla="*/ 2147483646 h 498"/>
              <a:gd name="T14" fmla="*/ 2147483646 w 481"/>
              <a:gd name="T15" fmla="*/ 2147483646 h 498"/>
              <a:gd name="T16" fmla="*/ 2147483646 w 481"/>
              <a:gd name="T17" fmla="*/ 2147483646 h 498"/>
              <a:gd name="T18" fmla="*/ 2147483646 w 481"/>
              <a:gd name="T19" fmla="*/ 2147483646 h 498"/>
              <a:gd name="T20" fmla="*/ 2147483646 w 481"/>
              <a:gd name="T21" fmla="*/ 2147483646 h 498"/>
              <a:gd name="T22" fmla="*/ 2147483646 w 481"/>
              <a:gd name="T23" fmla="*/ 0 h 498"/>
              <a:gd name="T24" fmla="*/ 2147483646 w 481"/>
              <a:gd name="T25" fmla="*/ 2147483646 h 498"/>
              <a:gd name="T26" fmla="*/ 2147483646 w 481"/>
              <a:gd name="T27" fmla="*/ 2147483646 h 498"/>
              <a:gd name="T28" fmla="*/ 2147483646 w 481"/>
              <a:gd name="T29" fmla="*/ 2147483646 h 498"/>
              <a:gd name="T30" fmla="*/ 2147483646 w 481"/>
              <a:gd name="T31" fmla="*/ 2147483646 h 498"/>
              <a:gd name="T32" fmla="*/ 2147483646 w 481"/>
              <a:gd name="T33" fmla="*/ 2147483646 h 498"/>
              <a:gd name="T34" fmla="*/ 2147483646 w 481"/>
              <a:gd name="T35" fmla="*/ 2147483646 h 498"/>
              <a:gd name="T36" fmla="*/ 2147483646 w 481"/>
              <a:gd name="T37" fmla="*/ 2147483646 h 498"/>
              <a:gd name="T38" fmla="*/ 2147483646 w 481"/>
              <a:gd name="T39" fmla="*/ 2147483646 h 498"/>
              <a:gd name="T40" fmla="*/ 2147483646 w 481"/>
              <a:gd name="T41" fmla="*/ 2147483646 h 498"/>
              <a:gd name="T42" fmla="*/ 2147483646 w 481"/>
              <a:gd name="T43" fmla="*/ 2147483646 h 498"/>
              <a:gd name="T44" fmla="*/ 2147483646 w 481"/>
              <a:gd name="T45" fmla="*/ 2147483646 h 498"/>
              <a:gd name="T46" fmla="*/ 2147483646 w 481"/>
              <a:gd name="T47" fmla="*/ 2147483646 h 498"/>
              <a:gd name="T48" fmla="*/ 2147483646 w 481"/>
              <a:gd name="T49" fmla="*/ 2147483646 h 498"/>
              <a:gd name="T50" fmla="*/ 2147483646 w 481"/>
              <a:gd name="T51" fmla="*/ 2147483646 h 498"/>
              <a:gd name="T52" fmla="*/ 2147483646 w 481"/>
              <a:gd name="T53" fmla="*/ 2147483646 h 498"/>
              <a:gd name="T54" fmla="*/ 2147483646 w 481"/>
              <a:gd name="T55" fmla="*/ 2147483646 h 498"/>
              <a:gd name="T56" fmla="*/ 2147483646 w 481"/>
              <a:gd name="T57" fmla="*/ 2147483646 h 498"/>
              <a:gd name="T58" fmla="*/ 2147483646 w 481"/>
              <a:gd name="T59" fmla="*/ 2147483646 h 498"/>
              <a:gd name="T60" fmla="*/ 2147483646 w 481"/>
              <a:gd name="T61" fmla="*/ 2147483646 h 498"/>
              <a:gd name="T62" fmla="*/ 2147483646 w 481"/>
              <a:gd name="T63" fmla="*/ 2147483646 h 498"/>
              <a:gd name="T64" fmla="*/ 2147483646 w 481"/>
              <a:gd name="T65" fmla="*/ 2147483646 h 498"/>
              <a:gd name="T66" fmla="*/ 2147483646 w 481"/>
              <a:gd name="T67" fmla="*/ 2147483646 h 498"/>
              <a:gd name="T68" fmla="*/ 2147483646 w 481"/>
              <a:gd name="T69" fmla="*/ 2147483646 h 498"/>
              <a:gd name="T70" fmla="*/ 2147483646 w 481"/>
              <a:gd name="T71" fmla="*/ 2147483646 h 498"/>
              <a:gd name="T72" fmla="*/ 2147483646 w 481"/>
              <a:gd name="T73" fmla="*/ 2147483646 h 498"/>
              <a:gd name="T74" fmla="*/ 2147483646 w 481"/>
              <a:gd name="T75" fmla="*/ 2147483646 h 498"/>
              <a:gd name="T76" fmla="*/ 2147483646 w 481"/>
              <a:gd name="T77" fmla="*/ 2147483646 h 498"/>
              <a:gd name="T78" fmla="*/ 2147483646 w 481"/>
              <a:gd name="T79" fmla="*/ 2147483646 h 498"/>
              <a:gd name="T80" fmla="*/ 2147483646 w 481"/>
              <a:gd name="T81" fmla="*/ 2147483646 h 498"/>
              <a:gd name="T82" fmla="*/ 2147483646 w 481"/>
              <a:gd name="T83" fmla="*/ 2147483646 h 498"/>
              <a:gd name="T84" fmla="*/ 0 w 481"/>
              <a:gd name="T85" fmla="*/ 2147483646 h 49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481"/>
              <a:gd name="T130" fmla="*/ 0 h 498"/>
              <a:gd name="T131" fmla="*/ 481 w 481"/>
              <a:gd name="T132" fmla="*/ 498 h 498"/>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481" h="498">
                <a:moveTo>
                  <a:pt x="7" y="234"/>
                </a:moveTo>
                <a:lnTo>
                  <a:pt x="10" y="221"/>
                </a:lnTo>
                <a:lnTo>
                  <a:pt x="20" y="208"/>
                </a:lnTo>
                <a:lnTo>
                  <a:pt x="33" y="214"/>
                </a:lnTo>
                <a:lnTo>
                  <a:pt x="48" y="207"/>
                </a:lnTo>
                <a:lnTo>
                  <a:pt x="63" y="196"/>
                </a:lnTo>
                <a:lnTo>
                  <a:pt x="64" y="188"/>
                </a:lnTo>
                <a:lnTo>
                  <a:pt x="64" y="176"/>
                </a:lnTo>
                <a:lnTo>
                  <a:pt x="68" y="160"/>
                </a:lnTo>
                <a:lnTo>
                  <a:pt x="80" y="136"/>
                </a:lnTo>
                <a:lnTo>
                  <a:pt x="88" y="114"/>
                </a:lnTo>
                <a:lnTo>
                  <a:pt x="96" y="103"/>
                </a:lnTo>
                <a:lnTo>
                  <a:pt x="99" y="100"/>
                </a:lnTo>
                <a:lnTo>
                  <a:pt x="104" y="93"/>
                </a:lnTo>
                <a:lnTo>
                  <a:pt x="110" y="88"/>
                </a:lnTo>
                <a:lnTo>
                  <a:pt x="127" y="85"/>
                </a:lnTo>
                <a:lnTo>
                  <a:pt x="120" y="76"/>
                </a:lnTo>
                <a:lnTo>
                  <a:pt x="113" y="68"/>
                </a:lnTo>
                <a:lnTo>
                  <a:pt x="116" y="57"/>
                </a:lnTo>
                <a:lnTo>
                  <a:pt x="127" y="43"/>
                </a:lnTo>
                <a:lnTo>
                  <a:pt x="141" y="35"/>
                </a:lnTo>
                <a:lnTo>
                  <a:pt x="148" y="27"/>
                </a:lnTo>
                <a:lnTo>
                  <a:pt x="154" y="12"/>
                </a:lnTo>
                <a:lnTo>
                  <a:pt x="174" y="0"/>
                </a:lnTo>
                <a:lnTo>
                  <a:pt x="194" y="16"/>
                </a:lnTo>
                <a:lnTo>
                  <a:pt x="246" y="53"/>
                </a:lnTo>
                <a:lnTo>
                  <a:pt x="282" y="81"/>
                </a:lnTo>
                <a:lnTo>
                  <a:pt x="327" y="112"/>
                </a:lnTo>
                <a:lnTo>
                  <a:pt x="350" y="127"/>
                </a:lnTo>
                <a:lnTo>
                  <a:pt x="362" y="140"/>
                </a:lnTo>
                <a:lnTo>
                  <a:pt x="388" y="140"/>
                </a:lnTo>
                <a:lnTo>
                  <a:pt x="392" y="145"/>
                </a:lnTo>
                <a:lnTo>
                  <a:pt x="395" y="152"/>
                </a:lnTo>
                <a:lnTo>
                  <a:pt x="407" y="160"/>
                </a:lnTo>
                <a:lnTo>
                  <a:pt x="414" y="164"/>
                </a:lnTo>
                <a:lnTo>
                  <a:pt x="419" y="172"/>
                </a:lnTo>
                <a:lnTo>
                  <a:pt x="425" y="176"/>
                </a:lnTo>
                <a:lnTo>
                  <a:pt x="431" y="181"/>
                </a:lnTo>
                <a:lnTo>
                  <a:pt x="441" y="193"/>
                </a:lnTo>
                <a:lnTo>
                  <a:pt x="451" y="199"/>
                </a:lnTo>
                <a:lnTo>
                  <a:pt x="455" y="207"/>
                </a:lnTo>
                <a:lnTo>
                  <a:pt x="460" y="208"/>
                </a:lnTo>
                <a:lnTo>
                  <a:pt x="470" y="212"/>
                </a:lnTo>
                <a:lnTo>
                  <a:pt x="480" y="216"/>
                </a:lnTo>
                <a:lnTo>
                  <a:pt x="472" y="232"/>
                </a:lnTo>
                <a:lnTo>
                  <a:pt x="464" y="246"/>
                </a:lnTo>
                <a:lnTo>
                  <a:pt x="458" y="261"/>
                </a:lnTo>
                <a:lnTo>
                  <a:pt x="451" y="278"/>
                </a:lnTo>
                <a:lnTo>
                  <a:pt x="451" y="283"/>
                </a:lnTo>
                <a:lnTo>
                  <a:pt x="452" y="320"/>
                </a:lnTo>
                <a:lnTo>
                  <a:pt x="455" y="332"/>
                </a:lnTo>
                <a:lnTo>
                  <a:pt x="446" y="340"/>
                </a:lnTo>
                <a:lnTo>
                  <a:pt x="439" y="347"/>
                </a:lnTo>
                <a:lnTo>
                  <a:pt x="431" y="351"/>
                </a:lnTo>
                <a:lnTo>
                  <a:pt x="426" y="352"/>
                </a:lnTo>
                <a:lnTo>
                  <a:pt x="419" y="363"/>
                </a:lnTo>
                <a:lnTo>
                  <a:pt x="414" y="356"/>
                </a:lnTo>
                <a:lnTo>
                  <a:pt x="403" y="352"/>
                </a:lnTo>
                <a:lnTo>
                  <a:pt x="394" y="371"/>
                </a:lnTo>
                <a:lnTo>
                  <a:pt x="384" y="391"/>
                </a:lnTo>
                <a:lnTo>
                  <a:pt x="379" y="416"/>
                </a:lnTo>
                <a:lnTo>
                  <a:pt x="379" y="430"/>
                </a:lnTo>
                <a:lnTo>
                  <a:pt x="373" y="442"/>
                </a:lnTo>
                <a:lnTo>
                  <a:pt x="361" y="452"/>
                </a:lnTo>
                <a:lnTo>
                  <a:pt x="347" y="455"/>
                </a:lnTo>
                <a:lnTo>
                  <a:pt x="339" y="452"/>
                </a:lnTo>
                <a:lnTo>
                  <a:pt x="334" y="469"/>
                </a:lnTo>
                <a:lnTo>
                  <a:pt x="322" y="473"/>
                </a:lnTo>
                <a:lnTo>
                  <a:pt x="322" y="477"/>
                </a:lnTo>
                <a:lnTo>
                  <a:pt x="308" y="495"/>
                </a:lnTo>
                <a:lnTo>
                  <a:pt x="305" y="497"/>
                </a:lnTo>
                <a:lnTo>
                  <a:pt x="301" y="484"/>
                </a:lnTo>
                <a:lnTo>
                  <a:pt x="293" y="489"/>
                </a:lnTo>
                <a:lnTo>
                  <a:pt x="282" y="492"/>
                </a:lnTo>
                <a:lnTo>
                  <a:pt x="277" y="481"/>
                </a:lnTo>
                <a:lnTo>
                  <a:pt x="262" y="462"/>
                </a:lnTo>
                <a:lnTo>
                  <a:pt x="212" y="485"/>
                </a:lnTo>
                <a:lnTo>
                  <a:pt x="5" y="340"/>
                </a:lnTo>
                <a:lnTo>
                  <a:pt x="5" y="336"/>
                </a:lnTo>
                <a:lnTo>
                  <a:pt x="5" y="330"/>
                </a:lnTo>
                <a:lnTo>
                  <a:pt x="5" y="316"/>
                </a:lnTo>
                <a:lnTo>
                  <a:pt x="19" y="301"/>
                </a:lnTo>
                <a:lnTo>
                  <a:pt x="36" y="281"/>
                </a:lnTo>
                <a:lnTo>
                  <a:pt x="33" y="272"/>
                </a:lnTo>
                <a:lnTo>
                  <a:pt x="7" y="258"/>
                </a:lnTo>
                <a:lnTo>
                  <a:pt x="0" y="253"/>
                </a:lnTo>
                <a:lnTo>
                  <a:pt x="7" y="234"/>
                </a:lnTo>
              </a:path>
            </a:pathLst>
          </a:custGeom>
          <a:solidFill>
            <a:schemeClr val="bg1"/>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102" name="Freeform 9"/>
          <p:cNvSpPr>
            <a:spLocks/>
          </p:cNvSpPr>
          <p:nvPr/>
        </p:nvSpPr>
        <p:spPr bwMode="auto">
          <a:xfrm>
            <a:off x="4514850" y="2778125"/>
            <a:ext cx="763588" cy="790575"/>
          </a:xfrm>
          <a:custGeom>
            <a:avLst/>
            <a:gdLst>
              <a:gd name="T0" fmla="*/ 2147483646 w 481"/>
              <a:gd name="T1" fmla="*/ 2147483646 h 498"/>
              <a:gd name="T2" fmla="*/ 2147483646 w 481"/>
              <a:gd name="T3" fmla="*/ 2147483646 h 498"/>
              <a:gd name="T4" fmla="*/ 2147483646 w 481"/>
              <a:gd name="T5" fmla="*/ 2147483646 h 498"/>
              <a:gd name="T6" fmla="*/ 2147483646 w 481"/>
              <a:gd name="T7" fmla="*/ 2147483646 h 498"/>
              <a:gd name="T8" fmla="*/ 2147483646 w 481"/>
              <a:gd name="T9" fmla="*/ 2147483646 h 498"/>
              <a:gd name="T10" fmla="*/ 2147483646 w 481"/>
              <a:gd name="T11" fmla="*/ 2147483646 h 498"/>
              <a:gd name="T12" fmla="*/ 2147483646 w 481"/>
              <a:gd name="T13" fmla="*/ 2147483646 h 498"/>
              <a:gd name="T14" fmla="*/ 2147483646 w 481"/>
              <a:gd name="T15" fmla="*/ 2147483646 h 498"/>
              <a:gd name="T16" fmla="*/ 2147483646 w 481"/>
              <a:gd name="T17" fmla="*/ 2147483646 h 498"/>
              <a:gd name="T18" fmla="*/ 2147483646 w 481"/>
              <a:gd name="T19" fmla="*/ 2147483646 h 498"/>
              <a:gd name="T20" fmla="*/ 2147483646 w 481"/>
              <a:gd name="T21" fmla="*/ 2147483646 h 498"/>
              <a:gd name="T22" fmla="*/ 2147483646 w 481"/>
              <a:gd name="T23" fmla="*/ 0 h 498"/>
              <a:gd name="T24" fmla="*/ 2147483646 w 481"/>
              <a:gd name="T25" fmla="*/ 2147483646 h 498"/>
              <a:gd name="T26" fmla="*/ 2147483646 w 481"/>
              <a:gd name="T27" fmla="*/ 2147483646 h 498"/>
              <a:gd name="T28" fmla="*/ 2147483646 w 481"/>
              <a:gd name="T29" fmla="*/ 2147483646 h 498"/>
              <a:gd name="T30" fmla="*/ 2147483646 w 481"/>
              <a:gd name="T31" fmla="*/ 2147483646 h 498"/>
              <a:gd name="T32" fmla="*/ 2147483646 w 481"/>
              <a:gd name="T33" fmla="*/ 2147483646 h 498"/>
              <a:gd name="T34" fmla="*/ 2147483646 w 481"/>
              <a:gd name="T35" fmla="*/ 2147483646 h 498"/>
              <a:gd name="T36" fmla="*/ 2147483646 w 481"/>
              <a:gd name="T37" fmla="*/ 2147483646 h 498"/>
              <a:gd name="T38" fmla="*/ 2147483646 w 481"/>
              <a:gd name="T39" fmla="*/ 2147483646 h 498"/>
              <a:gd name="T40" fmla="*/ 2147483646 w 481"/>
              <a:gd name="T41" fmla="*/ 2147483646 h 498"/>
              <a:gd name="T42" fmla="*/ 2147483646 w 481"/>
              <a:gd name="T43" fmla="*/ 2147483646 h 498"/>
              <a:gd name="T44" fmla="*/ 2147483646 w 481"/>
              <a:gd name="T45" fmla="*/ 2147483646 h 498"/>
              <a:gd name="T46" fmla="*/ 2147483646 w 481"/>
              <a:gd name="T47" fmla="*/ 2147483646 h 498"/>
              <a:gd name="T48" fmla="*/ 2147483646 w 481"/>
              <a:gd name="T49" fmla="*/ 2147483646 h 498"/>
              <a:gd name="T50" fmla="*/ 2147483646 w 481"/>
              <a:gd name="T51" fmla="*/ 2147483646 h 498"/>
              <a:gd name="T52" fmla="*/ 2147483646 w 481"/>
              <a:gd name="T53" fmla="*/ 2147483646 h 498"/>
              <a:gd name="T54" fmla="*/ 2147483646 w 481"/>
              <a:gd name="T55" fmla="*/ 2147483646 h 498"/>
              <a:gd name="T56" fmla="*/ 2147483646 w 481"/>
              <a:gd name="T57" fmla="*/ 2147483646 h 498"/>
              <a:gd name="T58" fmla="*/ 2147483646 w 481"/>
              <a:gd name="T59" fmla="*/ 2147483646 h 498"/>
              <a:gd name="T60" fmla="*/ 2147483646 w 481"/>
              <a:gd name="T61" fmla="*/ 2147483646 h 498"/>
              <a:gd name="T62" fmla="*/ 2147483646 w 481"/>
              <a:gd name="T63" fmla="*/ 2147483646 h 498"/>
              <a:gd name="T64" fmla="*/ 2147483646 w 481"/>
              <a:gd name="T65" fmla="*/ 2147483646 h 498"/>
              <a:gd name="T66" fmla="*/ 2147483646 w 481"/>
              <a:gd name="T67" fmla="*/ 2147483646 h 498"/>
              <a:gd name="T68" fmla="*/ 2147483646 w 481"/>
              <a:gd name="T69" fmla="*/ 2147483646 h 498"/>
              <a:gd name="T70" fmla="*/ 2147483646 w 481"/>
              <a:gd name="T71" fmla="*/ 2147483646 h 498"/>
              <a:gd name="T72" fmla="*/ 2147483646 w 481"/>
              <a:gd name="T73" fmla="*/ 2147483646 h 498"/>
              <a:gd name="T74" fmla="*/ 2147483646 w 481"/>
              <a:gd name="T75" fmla="*/ 2147483646 h 498"/>
              <a:gd name="T76" fmla="*/ 2147483646 w 481"/>
              <a:gd name="T77" fmla="*/ 2147483646 h 498"/>
              <a:gd name="T78" fmla="*/ 2147483646 w 481"/>
              <a:gd name="T79" fmla="*/ 2147483646 h 498"/>
              <a:gd name="T80" fmla="*/ 2147483646 w 481"/>
              <a:gd name="T81" fmla="*/ 2147483646 h 498"/>
              <a:gd name="T82" fmla="*/ 2147483646 w 481"/>
              <a:gd name="T83" fmla="*/ 2147483646 h 498"/>
              <a:gd name="T84" fmla="*/ 0 w 481"/>
              <a:gd name="T85" fmla="*/ 2147483646 h 49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481"/>
              <a:gd name="T130" fmla="*/ 0 h 498"/>
              <a:gd name="T131" fmla="*/ 481 w 481"/>
              <a:gd name="T132" fmla="*/ 498 h 498"/>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481" h="498">
                <a:moveTo>
                  <a:pt x="7" y="234"/>
                </a:moveTo>
                <a:lnTo>
                  <a:pt x="10" y="221"/>
                </a:lnTo>
                <a:lnTo>
                  <a:pt x="20" y="208"/>
                </a:lnTo>
                <a:lnTo>
                  <a:pt x="33" y="214"/>
                </a:lnTo>
                <a:lnTo>
                  <a:pt x="48" y="207"/>
                </a:lnTo>
                <a:lnTo>
                  <a:pt x="63" y="196"/>
                </a:lnTo>
                <a:lnTo>
                  <a:pt x="64" y="188"/>
                </a:lnTo>
                <a:lnTo>
                  <a:pt x="64" y="176"/>
                </a:lnTo>
                <a:lnTo>
                  <a:pt x="68" y="160"/>
                </a:lnTo>
                <a:lnTo>
                  <a:pt x="80" y="136"/>
                </a:lnTo>
                <a:lnTo>
                  <a:pt x="88" y="114"/>
                </a:lnTo>
                <a:lnTo>
                  <a:pt x="96" y="103"/>
                </a:lnTo>
                <a:lnTo>
                  <a:pt x="99" y="100"/>
                </a:lnTo>
                <a:lnTo>
                  <a:pt x="104" y="93"/>
                </a:lnTo>
                <a:lnTo>
                  <a:pt x="110" y="88"/>
                </a:lnTo>
                <a:lnTo>
                  <a:pt x="127" y="85"/>
                </a:lnTo>
                <a:lnTo>
                  <a:pt x="120" y="76"/>
                </a:lnTo>
                <a:lnTo>
                  <a:pt x="113" y="68"/>
                </a:lnTo>
                <a:lnTo>
                  <a:pt x="116" y="57"/>
                </a:lnTo>
                <a:lnTo>
                  <a:pt x="127" y="43"/>
                </a:lnTo>
                <a:lnTo>
                  <a:pt x="141" y="35"/>
                </a:lnTo>
                <a:lnTo>
                  <a:pt x="148" y="27"/>
                </a:lnTo>
                <a:lnTo>
                  <a:pt x="154" y="12"/>
                </a:lnTo>
                <a:lnTo>
                  <a:pt x="174" y="0"/>
                </a:lnTo>
                <a:lnTo>
                  <a:pt x="194" y="16"/>
                </a:lnTo>
                <a:lnTo>
                  <a:pt x="246" y="53"/>
                </a:lnTo>
                <a:lnTo>
                  <a:pt x="282" y="81"/>
                </a:lnTo>
                <a:lnTo>
                  <a:pt x="327" y="112"/>
                </a:lnTo>
                <a:lnTo>
                  <a:pt x="350" y="127"/>
                </a:lnTo>
                <a:lnTo>
                  <a:pt x="362" y="140"/>
                </a:lnTo>
                <a:lnTo>
                  <a:pt x="388" y="140"/>
                </a:lnTo>
                <a:lnTo>
                  <a:pt x="392" y="145"/>
                </a:lnTo>
                <a:lnTo>
                  <a:pt x="395" y="152"/>
                </a:lnTo>
                <a:lnTo>
                  <a:pt x="407" y="160"/>
                </a:lnTo>
                <a:lnTo>
                  <a:pt x="414" y="164"/>
                </a:lnTo>
                <a:lnTo>
                  <a:pt x="419" y="172"/>
                </a:lnTo>
                <a:lnTo>
                  <a:pt x="425" y="176"/>
                </a:lnTo>
                <a:lnTo>
                  <a:pt x="431" y="181"/>
                </a:lnTo>
                <a:lnTo>
                  <a:pt x="441" y="193"/>
                </a:lnTo>
                <a:lnTo>
                  <a:pt x="451" y="199"/>
                </a:lnTo>
                <a:lnTo>
                  <a:pt x="455" y="207"/>
                </a:lnTo>
                <a:lnTo>
                  <a:pt x="460" y="208"/>
                </a:lnTo>
                <a:lnTo>
                  <a:pt x="470" y="212"/>
                </a:lnTo>
                <a:lnTo>
                  <a:pt x="480" y="216"/>
                </a:lnTo>
                <a:lnTo>
                  <a:pt x="472" y="232"/>
                </a:lnTo>
                <a:lnTo>
                  <a:pt x="464" y="246"/>
                </a:lnTo>
                <a:lnTo>
                  <a:pt x="458" y="261"/>
                </a:lnTo>
                <a:lnTo>
                  <a:pt x="451" y="278"/>
                </a:lnTo>
                <a:lnTo>
                  <a:pt x="451" y="283"/>
                </a:lnTo>
                <a:lnTo>
                  <a:pt x="452" y="320"/>
                </a:lnTo>
                <a:lnTo>
                  <a:pt x="455" y="332"/>
                </a:lnTo>
                <a:lnTo>
                  <a:pt x="446" y="340"/>
                </a:lnTo>
                <a:lnTo>
                  <a:pt x="439" y="347"/>
                </a:lnTo>
                <a:lnTo>
                  <a:pt x="431" y="351"/>
                </a:lnTo>
                <a:lnTo>
                  <a:pt x="426" y="352"/>
                </a:lnTo>
                <a:lnTo>
                  <a:pt x="419" y="363"/>
                </a:lnTo>
                <a:lnTo>
                  <a:pt x="414" y="356"/>
                </a:lnTo>
                <a:lnTo>
                  <a:pt x="403" y="352"/>
                </a:lnTo>
                <a:lnTo>
                  <a:pt x="394" y="371"/>
                </a:lnTo>
                <a:lnTo>
                  <a:pt x="384" y="391"/>
                </a:lnTo>
                <a:lnTo>
                  <a:pt x="379" y="416"/>
                </a:lnTo>
                <a:lnTo>
                  <a:pt x="379" y="430"/>
                </a:lnTo>
                <a:lnTo>
                  <a:pt x="373" y="442"/>
                </a:lnTo>
                <a:lnTo>
                  <a:pt x="361" y="452"/>
                </a:lnTo>
                <a:lnTo>
                  <a:pt x="347" y="455"/>
                </a:lnTo>
                <a:lnTo>
                  <a:pt x="339" y="452"/>
                </a:lnTo>
                <a:lnTo>
                  <a:pt x="334" y="469"/>
                </a:lnTo>
                <a:lnTo>
                  <a:pt x="322" y="473"/>
                </a:lnTo>
                <a:lnTo>
                  <a:pt x="322" y="477"/>
                </a:lnTo>
                <a:lnTo>
                  <a:pt x="308" y="495"/>
                </a:lnTo>
                <a:lnTo>
                  <a:pt x="305" y="497"/>
                </a:lnTo>
                <a:lnTo>
                  <a:pt x="301" y="484"/>
                </a:lnTo>
                <a:lnTo>
                  <a:pt x="293" y="489"/>
                </a:lnTo>
                <a:lnTo>
                  <a:pt x="282" y="492"/>
                </a:lnTo>
                <a:lnTo>
                  <a:pt x="277" y="481"/>
                </a:lnTo>
                <a:lnTo>
                  <a:pt x="262" y="462"/>
                </a:lnTo>
                <a:lnTo>
                  <a:pt x="212" y="485"/>
                </a:lnTo>
                <a:lnTo>
                  <a:pt x="5" y="340"/>
                </a:lnTo>
                <a:lnTo>
                  <a:pt x="5" y="336"/>
                </a:lnTo>
                <a:lnTo>
                  <a:pt x="5" y="330"/>
                </a:lnTo>
                <a:lnTo>
                  <a:pt x="5" y="316"/>
                </a:lnTo>
                <a:lnTo>
                  <a:pt x="19" y="301"/>
                </a:lnTo>
                <a:lnTo>
                  <a:pt x="36" y="281"/>
                </a:lnTo>
                <a:lnTo>
                  <a:pt x="33" y="272"/>
                </a:lnTo>
                <a:lnTo>
                  <a:pt x="7" y="258"/>
                </a:lnTo>
                <a:lnTo>
                  <a:pt x="0" y="253"/>
                </a:lnTo>
                <a:lnTo>
                  <a:pt x="7" y="234"/>
                </a:lnTo>
              </a:path>
            </a:pathLst>
          </a:custGeom>
          <a:solidFill>
            <a:srgbClr val="6699FF"/>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103" name="Freeform 10"/>
          <p:cNvSpPr>
            <a:spLocks/>
          </p:cNvSpPr>
          <p:nvPr/>
        </p:nvSpPr>
        <p:spPr bwMode="auto">
          <a:xfrm>
            <a:off x="5713413" y="3205163"/>
            <a:ext cx="608012" cy="552450"/>
          </a:xfrm>
          <a:custGeom>
            <a:avLst/>
            <a:gdLst>
              <a:gd name="T0" fmla="*/ 2147483646 w 383"/>
              <a:gd name="T1" fmla="*/ 2147483646 h 348"/>
              <a:gd name="T2" fmla="*/ 2147483646 w 383"/>
              <a:gd name="T3" fmla="*/ 2147483646 h 348"/>
              <a:gd name="T4" fmla="*/ 2147483646 w 383"/>
              <a:gd name="T5" fmla="*/ 2147483646 h 348"/>
              <a:gd name="T6" fmla="*/ 2147483646 w 383"/>
              <a:gd name="T7" fmla="*/ 2147483646 h 348"/>
              <a:gd name="T8" fmla="*/ 2147483646 w 383"/>
              <a:gd name="T9" fmla="*/ 2147483646 h 348"/>
              <a:gd name="T10" fmla="*/ 2147483646 w 383"/>
              <a:gd name="T11" fmla="*/ 2147483646 h 348"/>
              <a:gd name="T12" fmla="*/ 2147483646 w 383"/>
              <a:gd name="T13" fmla="*/ 0 h 348"/>
              <a:gd name="T14" fmla="*/ 2147483646 w 383"/>
              <a:gd name="T15" fmla="*/ 2147483646 h 348"/>
              <a:gd name="T16" fmla="*/ 2147483646 w 383"/>
              <a:gd name="T17" fmla="*/ 2147483646 h 348"/>
              <a:gd name="T18" fmla="*/ 2147483646 w 383"/>
              <a:gd name="T19" fmla="*/ 2147483646 h 348"/>
              <a:gd name="T20" fmla="*/ 2147483646 w 383"/>
              <a:gd name="T21" fmla="*/ 2147483646 h 348"/>
              <a:gd name="T22" fmla="*/ 2147483646 w 383"/>
              <a:gd name="T23" fmla="*/ 2147483646 h 348"/>
              <a:gd name="T24" fmla="*/ 2147483646 w 383"/>
              <a:gd name="T25" fmla="*/ 2147483646 h 348"/>
              <a:gd name="T26" fmla="*/ 2147483646 w 383"/>
              <a:gd name="T27" fmla="*/ 2147483646 h 348"/>
              <a:gd name="T28" fmla="*/ 2147483646 w 383"/>
              <a:gd name="T29" fmla="*/ 2147483646 h 348"/>
              <a:gd name="T30" fmla="*/ 2147483646 w 383"/>
              <a:gd name="T31" fmla="*/ 2147483646 h 348"/>
              <a:gd name="T32" fmla="*/ 2147483646 w 383"/>
              <a:gd name="T33" fmla="*/ 2147483646 h 348"/>
              <a:gd name="T34" fmla="*/ 2147483646 w 383"/>
              <a:gd name="T35" fmla="*/ 2147483646 h 348"/>
              <a:gd name="T36" fmla="*/ 2147483646 w 383"/>
              <a:gd name="T37" fmla="*/ 2147483646 h 348"/>
              <a:gd name="T38" fmla="*/ 2147483646 w 383"/>
              <a:gd name="T39" fmla="*/ 2147483646 h 348"/>
              <a:gd name="T40" fmla="*/ 2147483646 w 383"/>
              <a:gd name="T41" fmla="*/ 2147483646 h 348"/>
              <a:gd name="T42" fmla="*/ 2147483646 w 383"/>
              <a:gd name="T43" fmla="*/ 2147483646 h 348"/>
              <a:gd name="T44" fmla="*/ 2147483646 w 383"/>
              <a:gd name="T45" fmla="*/ 2147483646 h 348"/>
              <a:gd name="T46" fmla="*/ 2147483646 w 383"/>
              <a:gd name="T47" fmla="*/ 2147483646 h 348"/>
              <a:gd name="T48" fmla="*/ 2147483646 w 383"/>
              <a:gd name="T49" fmla="*/ 2147483646 h 348"/>
              <a:gd name="T50" fmla="*/ 2147483646 w 383"/>
              <a:gd name="T51" fmla="*/ 2147483646 h 348"/>
              <a:gd name="T52" fmla="*/ 2147483646 w 383"/>
              <a:gd name="T53" fmla="*/ 2147483646 h 348"/>
              <a:gd name="T54" fmla="*/ 2147483646 w 383"/>
              <a:gd name="T55" fmla="*/ 2147483646 h 348"/>
              <a:gd name="T56" fmla="*/ 2147483646 w 383"/>
              <a:gd name="T57" fmla="*/ 2147483646 h 348"/>
              <a:gd name="T58" fmla="*/ 2147483646 w 383"/>
              <a:gd name="T59" fmla="*/ 2147483646 h 348"/>
              <a:gd name="T60" fmla="*/ 2147483646 w 383"/>
              <a:gd name="T61" fmla="*/ 2147483646 h 348"/>
              <a:gd name="T62" fmla="*/ 2147483646 w 383"/>
              <a:gd name="T63" fmla="*/ 2147483646 h 348"/>
              <a:gd name="T64" fmla="*/ 2147483646 w 383"/>
              <a:gd name="T65" fmla="*/ 2147483646 h 348"/>
              <a:gd name="T66" fmla="*/ 2147483646 w 383"/>
              <a:gd name="T67" fmla="*/ 2147483646 h 348"/>
              <a:gd name="T68" fmla="*/ 2147483646 w 383"/>
              <a:gd name="T69" fmla="*/ 2147483646 h 348"/>
              <a:gd name="T70" fmla="*/ 2147483646 w 383"/>
              <a:gd name="T71" fmla="*/ 2147483646 h 348"/>
              <a:gd name="T72" fmla="*/ 2147483646 w 383"/>
              <a:gd name="T73" fmla="*/ 2147483646 h 348"/>
              <a:gd name="T74" fmla="*/ 2147483646 w 383"/>
              <a:gd name="T75" fmla="*/ 2147483646 h 348"/>
              <a:gd name="T76" fmla="*/ 2147483646 w 383"/>
              <a:gd name="T77" fmla="*/ 2147483646 h 348"/>
              <a:gd name="T78" fmla="*/ 2147483646 w 383"/>
              <a:gd name="T79" fmla="*/ 2147483646 h 348"/>
              <a:gd name="T80" fmla="*/ 2147483646 w 383"/>
              <a:gd name="T81" fmla="*/ 2147483646 h 348"/>
              <a:gd name="T82" fmla="*/ 0 w 383"/>
              <a:gd name="T83" fmla="*/ 2147483646 h 348"/>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383"/>
              <a:gd name="T127" fmla="*/ 0 h 348"/>
              <a:gd name="T128" fmla="*/ 383 w 383"/>
              <a:gd name="T129" fmla="*/ 348 h 348"/>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383" h="348">
                <a:moveTo>
                  <a:pt x="0" y="118"/>
                </a:moveTo>
                <a:lnTo>
                  <a:pt x="16" y="95"/>
                </a:lnTo>
                <a:lnTo>
                  <a:pt x="29" y="83"/>
                </a:lnTo>
                <a:lnTo>
                  <a:pt x="46" y="23"/>
                </a:lnTo>
                <a:lnTo>
                  <a:pt x="56" y="23"/>
                </a:lnTo>
                <a:lnTo>
                  <a:pt x="63" y="20"/>
                </a:lnTo>
                <a:lnTo>
                  <a:pt x="65" y="19"/>
                </a:lnTo>
                <a:lnTo>
                  <a:pt x="72" y="19"/>
                </a:lnTo>
                <a:lnTo>
                  <a:pt x="78" y="19"/>
                </a:lnTo>
                <a:lnTo>
                  <a:pt x="87" y="9"/>
                </a:lnTo>
                <a:lnTo>
                  <a:pt x="93" y="9"/>
                </a:lnTo>
                <a:lnTo>
                  <a:pt x="99" y="3"/>
                </a:lnTo>
                <a:lnTo>
                  <a:pt x="108" y="0"/>
                </a:lnTo>
                <a:lnTo>
                  <a:pt x="124" y="0"/>
                </a:lnTo>
                <a:lnTo>
                  <a:pt x="128" y="9"/>
                </a:lnTo>
                <a:lnTo>
                  <a:pt x="142" y="19"/>
                </a:lnTo>
                <a:lnTo>
                  <a:pt x="157" y="19"/>
                </a:lnTo>
                <a:lnTo>
                  <a:pt x="165" y="14"/>
                </a:lnTo>
                <a:lnTo>
                  <a:pt x="175" y="14"/>
                </a:lnTo>
                <a:lnTo>
                  <a:pt x="179" y="19"/>
                </a:lnTo>
                <a:lnTo>
                  <a:pt x="179" y="23"/>
                </a:lnTo>
                <a:lnTo>
                  <a:pt x="185" y="27"/>
                </a:lnTo>
                <a:lnTo>
                  <a:pt x="197" y="27"/>
                </a:lnTo>
                <a:lnTo>
                  <a:pt x="206" y="27"/>
                </a:lnTo>
                <a:lnTo>
                  <a:pt x="241" y="35"/>
                </a:lnTo>
                <a:lnTo>
                  <a:pt x="245" y="35"/>
                </a:lnTo>
                <a:lnTo>
                  <a:pt x="251" y="35"/>
                </a:lnTo>
                <a:lnTo>
                  <a:pt x="255" y="35"/>
                </a:lnTo>
                <a:lnTo>
                  <a:pt x="264" y="39"/>
                </a:lnTo>
                <a:lnTo>
                  <a:pt x="270" y="47"/>
                </a:lnTo>
                <a:lnTo>
                  <a:pt x="276" y="49"/>
                </a:lnTo>
                <a:lnTo>
                  <a:pt x="286" y="50"/>
                </a:lnTo>
                <a:lnTo>
                  <a:pt x="294" y="51"/>
                </a:lnTo>
                <a:lnTo>
                  <a:pt x="295" y="56"/>
                </a:lnTo>
                <a:lnTo>
                  <a:pt x="308" y="63"/>
                </a:lnTo>
                <a:lnTo>
                  <a:pt x="319" y="74"/>
                </a:lnTo>
                <a:lnTo>
                  <a:pt x="321" y="78"/>
                </a:lnTo>
                <a:lnTo>
                  <a:pt x="331" y="86"/>
                </a:lnTo>
                <a:lnTo>
                  <a:pt x="336" y="96"/>
                </a:lnTo>
                <a:lnTo>
                  <a:pt x="337" y="96"/>
                </a:lnTo>
                <a:lnTo>
                  <a:pt x="349" y="105"/>
                </a:lnTo>
                <a:lnTo>
                  <a:pt x="378" y="119"/>
                </a:lnTo>
                <a:lnTo>
                  <a:pt x="382" y="124"/>
                </a:lnTo>
                <a:lnTo>
                  <a:pt x="312" y="346"/>
                </a:lnTo>
                <a:lnTo>
                  <a:pt x="310" y="347"/>
                </a:lnTo>
                <a:lnTo>
                  <a:pt x="300" y="346"/>
                </a:lnTo>
                <a:lnTo>
                  <a:pt x="297" y="344"/>
                </a:lnTo>
                <a:lnTo>
                  <a:pt x="295" y="339"/>
                </a:lnTo>
                <a:lnTo>
                  <a:pt x="286" y="328"/>
                </a:lnTo>
                <a:lnTo>
                  <a:pt x="280" y="328"/>
                </a:lnTo>
                <a:lnTo>
                  <a:pt x="270" y="328"/>
                </a:lnTo>
                <a:lnTo>
                  <a:pt x="264" y="328"/>
                </a:lnTo>
                <a:lnTo>
                  <a:pt x="258" y="328"/>
                </a:lnTo>
                <a:lnTo>
                  <a:pt x="247" y="328"/>
                </a:lnTo>
                <a:lnTo>
                  <a:pt x="231" y="280"/>
                </a:lnTo>
                <a:lnTo>
                  <a:pt x="225" y="260"/>
                </a:lnTo>
                <a:lnTo>
                  <a:pt x="216" y="252"/>
                </a:lnTo>
                <a:lnTo>
                  <a:pt x="208" y="252"/>
                </a:lnTo>
                <a:lnTo>
                  <a:pt x="202" y="244"/>
                </a:lnTo>
                <a:lnTo>
                  <a:pt x="195" y="248"/>
                </a:lnTo>
                <a:lnTo>
                  <a:pt x="187" y="246"/>
                </a:lnTo>
                <a:lnTo>
                  <a:pt x="182" y="236"/>
                </a:lnTo>
                <a:lnTo>
                  <a:pt x="179" y="224"/>
                </a:lnTo>
                <a:lnTo>
                  <a:pt x="176" y="214"/>
                </a:lnTo>
                <a:lnTo>
                  <a:pt x="165" y="208"/>
                </a:lnTo>
                <a:lnTo>
                  <a:pt x="154" y="204"/>
                </a:lnTo>
                <a:lnTo>
                  <a:pt x="148" y="200"/>
                </a:lnTo>
                <a:lnTo>
                  <a:pt x="139" y="197"/>
                </a:lnTo>
                <a:lnTo>
                  <a:pt x="121" y="189"/>
                </a:lnTo>
                <a:lnTo>
                  <a:pt x="110" y="183"/>
                </a:lnTo>
                <a:lnTo>
                  <a:pt x="99" y="179"/>
                </a:lnTo>
                <a:lnTo>
                  <a:pt x="86" y="172"/>
                </a:lnTo>
                <a:lnTo>
                  <a:pt x="69" y="164"/>
                </a:lnTo>
                <a:lnTo>
                  <a:pt x="64" y="164"/>
                </a:lnTo>
                <a:lnTo>
                  <a:pt x="52" y="157"/>
                </a:lnTo>
                <a:lnTo>
                  <a:pt x="52" y="155"/>
                </a:lnTo>
                <a:lnTo>
                  <a:pt x="46" y="150"/>
                </a:lnTo>
                <a:lnTo>
                  <a:pt x="44" y="145"/>
                </a:lnTo>
                <a:lnTo>
                  <a:pt x="37" y="140"/>
                </a:lnTo>
                <a:lnTo>
                  <a:pt x="29" y="136"/>
                </a:lnTo>
                <a:lnTo>
                  <a:pt x="23" y="134"/>
                </a:lnTo>
                <a:lnTo>
                  <a:pt x="13" y="127"/>
                </a:lnTo>
                <a:lnTo>
                  <a:pt x="2" y="119"/>
                </a:lnTo>
                <a:lnTo>
                  <a:pt x="0" y="118"/>
                </a:lnTo>
              </a:path>
            </a:pathLst>
          </a:custGeom>
          <a:solidFill>
            <a:schemeClr val="bg1"/>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104" name="Freeform 11"/>
          <p:cNvSpPr>
            <a:spLocks/>
          </p:cNvSpPr>
          <p:nvPr/>
        </p:nvSpPr>
        <p:spPr bwMode="auto">
          <a:xfrm>
            <a:off x="5713413" y="3205163"/>
            <a:ext cx="608012" cy="552450"/>
          </a:xfrm>
          <a:custGeom>
            <a:avLst/>
            <a:gdLst>
              <a:gd name="T0" fmla="*/ 2147483646 w 383"/>
              <a:gd name="T1" fmla="*/ 2147483646 h 348"/>
              <a:gd name="T2" fmla="*/ 2147483646 w 383"/>
              <a:gd name="T3" fmla="*/ 2147483646 h 348"/>
              <a:gd name="T4" fmla="*/ 2147483646 w 383"/>
              <a:gd name="T5" fmla="*/ 2147483646 h 348"/>
              <a:gd name="T6" fmla="*/ 2147483646 w 383"/>
              <a:gd name="T7" fmla="*/ 2147483646 h 348"/>
              <a:gd name="T8" fmla="*/ 2147483646 w 383"/>
              <a:gd name="T9" fmla="*/ 2147483646 h 348"/>
              <a:gd name="T10" fmla="*/ 2147483646 w 383"/>
              <a:gd name="T11" fmla="*/ 2147483646 h 348"/>
              <a:gd name="T12" fmla="*/ 2147483646 w 383"/>
              <a:gd name="T13" fmla="*/ 0 h 348"/>
              <a:gd name="T14" fmla="*/ 2147483646 w 383"/>
              <a:gd name="T15" fmla="*/ 2147483646 h 348"/>
              <a:gd name="T16" fmla="*/ 2147483646 w 383"/>
              <a:gd name="T17" fmla="*/ 2147483646 h 348"/>
              <a:gd name="T18" fmla="*/ 2147483646 w 383"/>
              <a:gd name="T19" fmla="*/ 2147483646 h 348"/>
              <a:gd name="T20" fmla="*/ 2147483646 w 383"/>
              <a:gd name="T21" fmla="*/ 2147483646 h 348"/>
              <a:gd name="T22" fmla="*/ 2147483646 w 383"/>
              <a:gd name="T23" fmla="*/ 2147483646 h 348"/>
              <a:gd name="T24" fmla="*/ 2147483646 w 383"/>
              <a:gd name="T25" fmla="*/ 2147483646 h 348"/>
              <a:gd name="T26" fmla="*/ 2147483646 w 383"/>
              <a:gd name="T27" fmla="*/ 2147483646 h 348"/>
              <a:gd name="T28" fmla="*/ 2147483646 w 383"/>
              <a:gd name="T29" fmla="*/ 2147483646 h 348"/>
              <a:gd name="T30" fmla="*/ 2147483646 w 383"/>
              <a:gd name="T31" fmla="*/ 2147483646 h 348"/>
              <a:gd name="T32" fmla="*/ 2147483646 w 383"/>
              <a:gd name="T33" fmla="*/ 2147483646 h 348"/>
              <a:gd name="T34" fmla="*/ 2147483646 w 383"/>
              <a:gd name="T35" fmla="*/ 2147483646 h 348"/>
              <a:gd name="T36" fmla="*/ 2147483646 w 383"/>
              <a:gd name="T37" fmla="*/ 2147483646 h 348"/>
              <a:gd name="T38" fmla="*/ 2147483646 w 383"/>
              <a:gd name="T39" fmla="*/ 2147483646 h 348"/>
              <a:gd name="T40" fmla="*/ 2147483646 w 383"/>
              <a:gd name="T41" fmla="*/ 2147483646 h 348"/>
              <a:gd name="T42" fmla="*/ 2147483646 w 383"/>
              <a:gd name="T43" fmla="*/ 2147483646 h 348"/>
              <a:gd name="T44" fmla="*/ 2147483646 w 383"/>
              <a:gd name="T45" fmla="*/ 2147483646 h 348"/>
              <a:gd name="T46" fmla="*/ 2147483646 w 383"/>
              <a:gd name="T47" fmla="*/ 2147483646 h 348"/>
              <a:gd name="T48" fmla="*/ 2147483646 w 383"/>
              <a:gd name="T49" fmla="*/ 2147483646 h 348"/>
              <a:gd name="T50" fmla="*/ 2147483646 w 383"/>
              <a:gd name="T51" fmla="*/ 2147483646 h 348"/>
              <a:gd name="T52" fmla="*/ 2147483646 w 383"/>
              <a:gd name="T53" fmla="*/ 2147483646 h 348"/>
              <a:gd name="T54" fmla="*/ 2147483646 w 383"/>
              <a:gd name="T55" fmla="*/ 2147483646 h 348"/>
              <a:gd name="T56" fmla="*/ 2147483646 w 383"/>
              <a:gd name="T57" fmla="*/ 2147483646 h 348"/>
              <a:gd name="T58" fmla="*/ 2147483646 w 383"/>
              <a:gd name="T59" fmla="*/ 2147483646 h 348"/>
              <a:gd name="T60" fmla="*/ 2147483646 w 383"/>
              <a:gd name="T61" fmla="*/ 2147483646 h 348"/>
              <a:gd name="T62" fmla="*/ 2147483646 w 383"/>
              <a:gd name="T63" fmla="*/ 2147483646 h 348"/>
              <a:gd name="T64" fmla="*/ 2147483646 w 383"/>
              <a:gd name="T65" fmla="*/ 2147483646 h 348"/>
              <a:gd name="T66" fmla="*/ 2147483646 w 383"/>
              <a:gd name="T67" fmla="*/ 2147483646 h 348"/>
              <a:gd name="T68" fmla="*/ 2147483646 w 383"/>
              <a:gd name="T69" fmla="*/ 2147483646 h 348"/>
              <a:gd name="T70" fmla="*/ 2147483646 w 383"/>
              <a:gd name="T71" fmla="*/ 2147483646 h 348"/>
              <a:gd name="T72" fmla="*/ 2147483646 w 383"/>
              <a:gd name="T73" fmla="*/ 2147483646 h 348"/>
              <a:gd name="T74" fmla="*/ 2147483646 w 383"/>
              <a:gd name="T75" fmla="*/ 2147483646 h 348"/>
              <a:gd name="T76" fmla="*/ 2147483646 w 383"/>
              <a:gd name="T77" fmla="*/ 2147483646 h 348"/>
              <a:gd name="T78" fmla="*/ 2147483646 w 383"/>
              <a:gd name="T79" fmla="*/ 2147483646 h 348"/>
              <a:gd name="T80" fmla="*/ 2147483646 w 383"/>
              <a:gd name="T81" fmla="*/ 2147483646 h 348"/>
              <a:gd name="T82" fmla="*/ 0 w 383"/>
              <a:gd name="T83" fmla="*/ 2147483646 h 348"/>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383"/>
              <a:gd name="T127" fmla="*/ 0 h 348"/>
              <a:gd name="T128" fmla="*/ 383 w 383"/>
              <a:gd name="T129" fmla="*/ 348 h 348"/>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383" h="348">
                <a:moveTo>
                  <a:pt x="0" y="118"/>
                </a:moveTo>
                <a:lnTo>
                  <a:pt x="16" y="95"/>
                </a:lnTo>
                <a:lnTo>
                  <a:pt x="29" y="83"/>
                </a:lnTo>
                <a:lnTo>
                  <a:pt x="46" y="23"/>
                </a:lnTo>
                <a:lnTo>
                  <a:pt x="56" y="23"/>
                </a:lnTo>
                <a:lnTo>
                  <a:pt x="63" y="20"/>
                </a:lnTo>
                <a:lnTo>
                  <a:pt x="65" y="19"/>
                </a:lnTo>
                <a:lnTo>
                  <a:pt x="72" y="19"/>
                </a:lnTo>
                <a:lnTo>
                  <a:pt x="78" y="19"/>
                </a:lnTo>
                <a:lnTo>
                  <a:pt x="87" y="9"/>
                </a:lnTo>
                <a:lnTo>
                  <a:pt x="93" y="9"/>
                </a:lnTo>
                <a:lnTo>
                  <a:pt x="99" y="3"/>
                </a:lnTo>
                <a:lnTo>
                  <a:pt x="108" y="0"/>
                </a:lnTo>
                <a:lnTo>
                  <a:pt x="124" y="0"/>
                </a:lnTo>
                <a:lnTo>
                  <a:pt x="128" y="9"/>
                </a:lnTo>
                <a:lnTo>
                  <a:pt x="142" y="19"/>
                </a:lnTo>
                <a:lnTo>
                  <a:pt x="157" y="19"/>
                </a:lnTo>
                <a:lnTo>
                  <a:pt x="165" y="14"/>
                </a:lnTo>
                <a:lnTo>
                  <a:pt x="175" y="14"/>
                </a:lnTo>
                <a:lnTo>
                  <a:pt x="179" y="19"/>
                </a:lnTo>
                <a:lnTo>
                  <a:pt x="179" y="23"/>
                </a:lnTo>
                <a:lnTo>
                  <a:pt x="185" y="27"/>
                </a:lnTo>
                <a:lnTo>
                  <a:pt x="197" y="27"/>
                </a:lnTo>
                <a:lnTo>
                  <a:pt x="206" y="27"/>
                </a:lnTo>
                <a:lnTo>
                  <a:pt x="241" y="35"/>
                </a:lnTo>
                <a:lnTo>
                  <a:pt x="245" y="35"/>
                </a:lnTo>
                <a:lnTo>
                  <a:pt x="251" y="35"/>
                </a:lnTo>
                <a:lnTo>
                  <a:pt x="255" y="35"/>
                </a:lnTo>
                <a:lnTo>
                  <a:pt x="264" y="39"/>
                </a:lnTo>
                <a:lnTo>
                  <a:pt x="270" y="47"/>
                </a:lnTo>
                <a:lnTo>
                  <a:pt x="276" y="49"/>
                </a:lnTo>
                <a:lnTo>
                  <a:pt x="286" y="50"/>
                </a:lnTo>
                <a:lnTo>
                  <a:pt x="294" y="51"/>
                </a:lnTo>
                <a:lnTo>
                  <a:pt x="295" y="56"/>
                </a:lnTo>
                <a:lnTo>
                  <a:pt x="308" y="63"/>
                </a:lnTo>
                <a:lnTo>
                  <a:pt x="319" y="74"/>
                </a:lnTo>
                <a:lnTo>
                  <a:pt x="321" y="78"/>
                </a:lnTo>
                <a:lnTo>
                  <a:pt x="331" y="86"/>
                </a:lnTo>
                <a:lnTo>
                  <a:pt x="336" y="96"/>
                </a:lnTo>
                <a:lnTo>
                  <a:pt x="337" y="96"/>
                </a:lnTo>
                <a:lnTo>
                  <a:pt x="349" y="105"/>
                </a:lnTo>
                <a:lnTo>
                  <a:pt x="378" y="119"/>
                </a:lnTo>
                <a:lnTo>
                  <a:pt x="382" y="124"/>
                </a:lnTo>
                <a:lnTo>
                  <a:pt x="312" y="346"/>
                </a:lnTo>
                <a:lnTo>
                  <a:pt x="310" y="347"/>
                </a:lnTo>
                <a:lnTo>
                  <a:pt x="300" y="346"/>
                </a:lnTo>
                <a:lnTo>
                  <a:pt x="297" y="344"/>
                </a:lnTo>
                <a:lnTo>
                  <a:pt x="295" y="339"/>
                </a:lnTo>
                <a:lnTo>
                  <a:pt x="286" y="328"/>
                </a:lnTo>
                <a:lnTo>
                  <a:pt x="280" y="328"/>
                </a:lnTo>
                <a:lnTo>
                  <a:pt x="270" y="328"/>
                </a:lnTo>
                <a:lnTo>
                  <a:pt x="264" y="328"/>
                </a:lnTo>
                <a:lnTo>
                  <a:pt x="258" y="328"/>
                </a:lnTo>
                <a:lnTo>
                  <a:pt x="247" y="328"/>
                </a:lnTo>
                <a:lnTo>
                  <a:pt x="231" y="280"/>
                </a:lnTo>
                <a:lnTo>
                  <a:pt x="225" y="260"/>
                </a:lnTo>
                <a:lnTo>
                  <a:pt x="216" y="252"/>
                </a:lnTo>
                <a:lnTo>
                  <a:pt x="208" y="252"/>
                </a:lnTo>
                <a:lnTo>
                  <a:pt x="202" y="244"/>
                </a:lnTo>
                <a:lnTo>
                  <a:pt x="195" y="248"/>
                </a:lnTo>
                <a:lnTo>
                  <a:pt x="187" y="246"/>
                </a:lnTo>
                <a:lnTo>
                  <a:pt x="182" y="236"/>
                </a:lnTo>
                <a:lnTo>
                  <a:pt x="179" y="224"/>
                </a:lnTo>
                <a:lnTo>
                  <a:pt x="176" y="214"/>
                </a:lnTo>
                <a:lnTo>
                  <a:pt x="165" y="208"/>
                </a:lnTo>
                <a:lnTo>
                  <a:pt x="154" y="204"/>
                </a:lnTo>
                <a:lnTo>
                  <a:pt x="148" y="200"/>
                </a:lnTo>
                <a:lnTo>
                  <a:pt x="139" y="197"/>
                </a:lnTo>
                <a:lnTo>
                  <a:pt x="121" y="189"/>
                </a:lnTo>
                <a:lnTo>
                  <a:pt x="110" y="183"/>
                </a:lnTo>
                <a:lnTo>
                  <a:pt x="99" y="179"/>
                </a:lnTo>
                <a:lnTo>
                  <a:pt x="86" y="172"/>
                </a:lnTo>
                <a:lnTo>
                  <a:pt x="69" y="164"/>
                </a:lnTo>
                <a:lnTo>
                  <a:pt x="64" y="164"/>
                </a:lnTo>
                <a:lnTo>
                  <a:pt x="52" y="157"/>
                </a:lnTo>
                <a:lnTo>
                  <a:pt x="52" y="155"/>
                </a:lnTo>
                <a:lnTo>
                  <a:pt x="46" y="150"/>
                </a:lnTo>
                <a:lnTo>
                  <a:pt x="44" y="145"/>
                </a:lnTo>
                <a:lnTo>
                  <a:pt x="37" y="140"/>
                </a:lnTo>
                <a:lnTo>
                  <a:pt x="29" y="136"/>
                </a:lnTo>
                <a:lnTo>
                  <a:pt x="23" y="134"/>
                </a:lnTo>
                <a:lnTo>
                  <a:pt x="13" y="127"/>
                </a:lnTo>
                <a:lnTo>
                  <a:pt x="2" y="119"/>
                </a:lnTo>
                <a:lnTo>
                  <a:pt x="0" y="118"/>
                </a:lnTo>
              </a:path>
            </a:pathLst>
          </a:custGeom>
          <a:solidFill>
            <a:srgbClr val="6699FF"/>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105" name="Freeform 12"/>
          <p:cNvSpPr>
            <a:spLocks/>
          </p:cNvSpPr>
          <p:nvPr/>
        </p:nvSpPr>
        <p:spPr bwMode="auto">
          <a:xfrm>
            <a:off x="5181600" y="3052763"/>
            <a:ext cx="608013" cy="723900"/>
          </a:xfrm>
          <a:custGeom>
            <a:avLst/>
            <a:gdLst>
              <a:gd name="T0" fmla="*/ 2147483646 w 383"/>
              <a:gd name="T1" fmla="*/ 2147483646 h 456"/>
              <a:gd name="T2" fmla="*/ 2147483646 w 383"/>
              <a:gd name="T3" fmla="*/ 2147483646 h 456"/>
              <a:gd name="T4" fmla="*/ 2147483646 w 383"/>
              <a:gd name="T5" fmla="*/ 2147483646 h 456"/>
              <a:gd name="T6" fmla="*/ 2147483646 w 383"/>
              <a:gd name="T7" fmla="*/ 2147483646 h 456"/>
              <a:gd name="T8" fmla="*/ 2147483646 w 383"/>
              <a:gd name="T9" fmla="*/ 2147483646 h 456"/>
              <a:gd name="T10" fmla="*/ 2147483646 w 383"/>
              <a:gd name="T11" fmla="*/ 2147483646 h 456"/>
              <a:gd name="T12" fmla="*/ 2147483646 w 383"/>
              <a:gd name="T13" fmla="*/ 2147483646 h 456"/>
              <a:gd name="T14" fmla="*/ 2147483646 w 383"/>
              <a:gd name="T15" fmla="*/ 2147483646 h 456"/>
              <a:gd name="T16" fmla="*/ 2147483646 w 383"/>
              <a:gd name="T17" fmla="*/ 2147483646 h 456"/>
              <a:gd name="T18" fmla="*/ 2147483646 w 383"/>
              <a:gd name="T19" fmla="*/ 2147483646 h 456"/>
              <a:gd name="T20" fmla="*/ 2147483646 w 383"/>
              <a:gd name="T21" fmla="*/ 2147483646 h 456"/>
              <a:gd name="T22" fmla="*/ 2147483646 w 383"/>
              <a:gd name="T23" fmla="*/ 2147483646 h 456"/>
              <a:gd name="T24" fmla="*/ 2147483646 w 383"/>
              <a:gd name="T25" fmla="*/ 2147483646 h 456"/>
              <a:gd name="T26" fmla="*/ 2147483646 w 383"/>
              <a:gd name="T27" fmla="*/ 2147483646 h 456"/>
              <a:gd name="T28" fmla="*/ 2147483646 w 383"/>
              <a:gd name="T29" fmla="*/ 2147483646 h 456"/>
              <a:gd name="T30" fmla="*/ 2147483646 w 383"/>
              <a:gd name="T31" fmla="*/ 2147483646 h 456"/>
              <a:gd name="T32" fmla="*/ 2147483646 w 383"/>
              <a:gd name="T33" fmla="*/ 2147483646 h 456"/>
              <a:gd name="T34" fmla="*/ 2147483646 w 383"/>
              <a:gd name="T35" fmla="*/ 2147483646 h 456"/>
              <a:gd name="T36" fmla="*/ 2147483646 w 383"/>
              <a:gd name="T37" fmla="*/ 2147483646 h 456"/>
              <a:gd name="T38" fmla="*/ 2147483646 w 383"/>
              <a:gd name="T39" fmla="*/ 2147483646 h 456"/>
              <a:gd name="T40" fmla="*/ 2147483646 w 383"/>
              <a:gd name="T41" fmla="*/ 2147483646 h 456"/>
              <a:gd name="T42" fmla="*/ 2147483646 w 383"/>
              <a:gd name="T43" fmla="*/ 2147483646 h 456"/>
              <a:gd name="T44" fmla="*/ 2147483646 w 383"/>
              <a:gd name="T45" fmla="*/ 2147483646 h 456"/>
              <a:gd name="T46" fmla="*/ 2147483646 w 383"/>
              <a:gd name="T47" fmla="*/ 2147483646 h 456"/>
              <a:gd name="T48" fmla="*/ 2147483646 w 383"/>
              <a:gd name="T49" fmla="*/ 2147483646 h 456"/>
              <a:gd name="T50" fmla="*/ 2147483646 w 383"/>
              <a:gd name="T51" fmla="*/ 2147483646 h 456"/>
              <a:gd name="T52" fmla="*/ 2147483646 w 383"/>
              <a:gd name="T53" fmla="*/ 2147483646 h 456"/>
              <a:gd name="T54" fmla="*/ 2147483646 w 383"/>
              <a:gd name="T55" fmla="*/ 2147483646 h 456"/>
              <a:gd name="T56" fmla="*/ 2147483646 w 383"/>
              <a:gd name="T57" fmla="*/ 2147483646 h 456"/>
              <a:gd name="T58" fmla="*/ 2147483646 w 383"/>
              <a:gd name="T59" fmla="*/ 2147483646 h 456"/>
              <a:gd name="T60" fmla="*/ 2147483646 w 383"/>
              <a:gd name="T61" fmla="*/ 2147483646 h 456"/>
              <a:gd name="T62" fmla="*/ 2147483646 w 383"/>
              <a:gd name="T63" fmla="*/ 2147483646 h 456"/>
              <a:gd name="T64" fmla="*/ 2147483646 w 383"/>
              <a:gd name="T65" fmla="*/ 2147483646 h 456"/>
              <a:gd name="T66" fmla="*/ 2147483646 w 383"/>
              <a:gd name="T67" fmla="*/ 2147483646 h 456"/>
              <a:gd name="T68" fmla="*/ 2147483646 w 383"/>
              <a:gd name="T69" fmla="*/ 2147483646 h 456"/>
              <a:gd name="T70" fmla="*/ 0 w 383"/>
              <a:gd name="T71" fmla="*/ 2147483646 h 456"/>
              <a:gd name="T72" fmla="*/ 2147483646 w 383"/>
              <a:gd name="T73" fmla="*/ 2147483646 h 456"/>
              <a:gd name="T74" fmla="*/ 2147483646 w 383"/>
              <a:gd name="T75" fmla="*/ 2147483646 h 456"/>
              <a:gd name="T76" fmla="*/ 2147483646 w 383"/>
              <a:gd name="T77" fmla="*/ 2147483646 h 456"/>
              <a:gd name="T78" fmla="*/ 2147483646 w 383"/>
              <a:gd name="T79" fmla="*/ 2147483646 h 456"/>
              <a:gd name="T80" fmla="*/ 2147483646 w 383"/>
              <a:gd name="T81" fmla="*/ 2147483646 h 456"/>
              <a:gd name="T82" fmla="*/ 2147483646 w 383"/>
              <a:gd name="T83" fmla="*/ 2147483646 h 456"/>
              <a:gd name="T84" fmla="*/ 2147483646 w 383"/>
              <a:gd name="T85" fmla="*/ 2147483646 h 456"/>
              <a:gd name="T86" fmla="*/ 2147483646 w 383"/>
              <a:gd name="T87" fmla="*/ 2147483646 h 456"/>
              <a:gd name="T88" fmla="*/ 2147483646 w 383"/>
              <a:gd name="T89" fmla="*/ 2147483646 h 456"/>
              <a:gd name="T90" fmla="*/ 2147483646 w 383"/>
              <a:gd name="T91" fmla="*/ 2147483646 h 456"/>
              <a:gd name="T92" fmla="*/ 2147483646 w 383"/>
              <a:gd name="T93" fmla="*/ 2147483646 h 456"/>
              <a:gd name="T94" fmla="*/ 2147483646 w 383"/>
              <a:gd name="T95" fmla="*/ 2147483646 h 456"/>
              <a:gd name="T96" fmla="*/ 2147483646 w 383"/>
              <a:gd name="T97" fmla="*/ 2147483646 h 456"/>
              <a:gd name="T98" fmla="*/ 2147483646 w 383"/>
              <a:gd name="T99" fmla="*/ 2147483646 h 456"/>
              <a:gd name="T100" fmla="*/ 2147483646 w 383"/>
              <a:gd name="T101" fmla="*/ 2147483646 h 456"/>
              <a:gd name="T102" fmla="*/ 2147483646 w 383"/>
              <a:gd name="T103" fmla="*/ 2147483646 h 456"/>
              <a:gd name="T104" fmla="*/ 2147483646 w 383"/>
              <a:gd name="T105" fmla="*/ 2147483646 h 456"/>
              <a:gd name="T106" fmla="*/ 2147483646 w 383"/>
              <a:gd name="T107" fmla="*/ 2147483646 h 456"/>
              <a:gd name="T108" fmla="*/ 2147483646 w 383"/>
              <a:gd name="T109" fmla="*/ 2147483646 h 456"/>
              <a:gd name="T110" fmla="*/ 2147483646 w 383"/>
              <a:gd name="T111" fmla="*/ 2147483646 h 456"/>
              <a:gd name="T112" fmla="*/ 2147483646 w 383"/>
              <a:gd name="T113" fmla="*/ 2147483646 h 456"/>
              <a:gd name="T114" fmla="*/ 2147483646 w 383"/>
              <a:gd name="T115" fmla="*/ 0 h 456"/>
              <a:gd name="T116" fmla="*/ 2147483646 w 383"/>
              <a:gd name="T117" fmla="*/ 2147483646 h 45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383"/>
              <a:gd name="T178" fmla="*/ 0 h 456"/>
              <a:gd name="T179" fmla="*/ 383 w 383"/>
              <a:gd name="T180" fmla="*/ 456 h 45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383" h="456">
                <a:moveTo>
                  <a:pt x="108" y="3"/>
                </a:moveTo>
                <a:lnTo>
                  <a:pt x="382" y="119"/>
                </a:lnTo>
                <a:lnTo>
                  <a:pt x="361" y="180"/>
                </a:lnTo>
                <a:lnTo>
                  <a:pt x="209" y="388"/>
                </a:lnTo>
                <a:lnTo>
                  <a:pt x="208" y="409"/>
                </a:lnTo>
                <a:lnTo>
                  <a:pt x="208" y="414"/>
                </a:lnTo>
                <a:lnTo>
                  <a:pt x="205" y="418"/>
                </a:lnTo>
                <a:lnTo>
                  <a:pt x="193" y="430"/>
                </a:lnTo>
                <a:lnTo>
                  <a:pt x="178" y="430"/>
                </a:lnTo>
                <a:lnTo>
                  <a:pt x="175" y="424"/>
                </a:lnTo>
                <a:lnTo>
                  <a:pt x="175" y="423"/>
                </a:lnTo>
                <a:lnTo>
                  <a:pt x="173" y="418"/>
                </a:lnTo>
                <a:lnTo>
                  <a:pt x="167" y="418"/>
                </a:lnTo>
                <a:lnTo>
                  <a:pt x="164" y="418"/>
                </a:lnTo>
                <a:lnTo>
                  <a:pt x="156" y="427"/>
                </a:lnTo>
                <a:lnTo>
                  <a:pt x="155" y="430"/>
                </a:lnTo>
                <a:lnTo>
                  <a:pt x="144" y="433"/>
                </a:lnTo>
                <a:lnTo>
                  <a:pt x="141" y="430"/>
                </a:lnTo>
                <a:lnTo>
                  <a:pt x="132" y="424"/>
                </a:lnTo>
                <a:lnTo>
                  <a:pt x="129" y="424"/>
                </a:lnTo>
                <a:lnTo>
                  <a:pt x="120" y="439"/>
                </a:lnTo>
                <a:lnTo>
                  <a:pt x="105" y="447"/>
                </a:lnTo>
                <a:lnTo>
                  <a:pt x="105" y="455"/>
                </a:lnTo>
                <a:lnTo>
                  <a:pt x="100" y="455"/>
                </a:lnTo>
                <a:lnTo>
                  <a:pt x="99" y="452"/>
                </a:lnTo>
                <a:lnTo>
                  <a:pt x="95" y="447"/>
                </a:lnTo>
                <a:lnTo>
                  <a:pt x="93" y="443"/>
                </a:lnTo>
                <a:lnTo>
                  <a:pt x="87" y="435"/>
                </a:lnTo>
                <a:lnTo>
                  <a:pt x="87" y="430"/>
                </a:lnTo>
                <a:lnTo>
                  <a:pt x="95" y="423"/>
                </a:lnTo>
                <a:lnTo>
                  <a:pt x="95" y="418"/>
                </a:lnTo>
                <a:lnTo>
                  <a:pt x="95" y="414"/>
                </a:lnTo>
                <a:lnTo>
                  <a:pt x="95" y="411"/>
                </a:lnTo>
                <a:lnTo>
                  <a:pt x="95" y="406"/>
                </a:lnTo>
                <a:lnTo>
                  <a:pt x="93" y="403"/>
                </a:lnTo>
                <a:lnTo>
                  <a:pt x="0" y="186"/>
                </a:lnTo>
                <a:lnTo>
                  <a:pt x="6" y="183"/>
                </a:lnTo>
                <a:lnTo>
                  <a:pt x="11" y="180"/>
                </a:lnTo>
                <a:lnTo>
                  <a:pt x="20" y="172"/>
                </a:lnTo>
                <a:lnTo>
                  <a:pt x="32" y="165"/>
                </a:lnTo>
                <a:lnTo>
                  <a:pt x="33" y="164"/>
                </a:lnTo>
                <a:lnTo>
                  <a:pt x="36" y="157"/>
                </a:lnTo>
                <a:lnTo>
                  <a:pt x="36" y="152"/>
                </a:lnTo>
                <a:lnTo>
                  <a:pt x="33" y="151"/>
                </a:lnTo>
                <a:lnTo>
                  <a:pt x="33" y="132"/>
                </a:lnTo>
                <a:lnTo>
                  <a:pt x="33" y="125"/>
                </a:lnTo>
                <a:lnTo>
                  <a:pt x="33" y="115"/>
                </a:lnTo>
                <a:lnTo>
                  <a:pt x="38" y="91"/>
                </a:lnTo>
                <a:lnTo>
                  <a:pt x="41" y="82"/>
                </a:lnTo>
                <a:lnTo>
                  <a:pt x="52" y="62"/>
                </a:lnTo>
                <a:lnTo>
                  <a:pt x="56" y="48"/>
                </a:lnTo>
                <a:lnTo>
                  <a:pt x="66" y="38"/>
                </a:lnTo>
                <a:lnTo>
                  <a:pt x="74" y="23"/>
                </a:lnTo>
                <a:lnTo>
                  <a:pt x="81" y="23"/>
                </a:lnTo>
                <a:lnTo>
                  <a:pt x="87" y="18"/>
                </a:lnTo>
                <a:lnTo>
                  <a:pt x="93" y="15"/>
                </a:lnTo>
                <a:lnTo>
                  <a:pt x="99" y="8"/>
                </a:lnTo>
                <a:lnTo>
                  <a:pt x="105" y="0"/>
                </a:lnTo>
                <a:lnTo>
                  <a:pt x="108" y="3"/>
                </a:lnTo>
              </a:path>
            </a:pathLst>
          </a:custGeom>
          <a:solidFill>
            <a:schemeClr val="bg1"/>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106" name="Freeform 13"/>
          <p:cNvSpPr>
            <a:spLocks/>
          </p:cNvSpPr>
          <p:nvPr/>
        </p:nvSpPr>
        <p:spPr bwMode="auto">
          <a:xfrm>
            <a:off x="5181600" y="3052763"/>
            <a:ext cx="608013" cy="723900"/>
          </a:xfrm>
          <a:custGeom>
            <a:avLst/>
            <a:gdLst>
              <a:gd name="T0" fmla="*/ 2147483646 w 383"/>
              <a:gd name="T1" fmla="*/ 2147483646 h 456"/>
              <a:gd name="T2" fmla="*/ 2147483646 w 383"/>
              <a:gd name="T3" fmla="*/ 2147483646 h 456"/>
              <a:gd name="T4" fmla="*/ 2147483646 w 383"/>
              <a:gd name="T5" fmla="*/ 2147483646 h 456"/>
              <a:gd name="T6" fmla="*/ 2147483646 w 383"/>
              <a:gd name="T7" fmla="*/ 2147483646 h 456"/>
              <a:gd name="T8" fmla="*/ 2147483646 w 383"/>
              <a:gd name="T9" fmla="*/ 2147483646 h 456"/>
              <a:gd name="T10" fmla="*/ 2147483646 w 383"/>
              <a:gd name="T11" fmla="*/ 2147483646 h 456"/>
              <a:gd name="T12" fmla="*/ 2147483646 w 383"/>
              <a:gd name="T13" fmla="*/ 2147483646 h 456"/>
              <a:gd name="T14" fmla="*/ 2147483646 w 383"/>
              <a:gd name="T15" fmla="*/ 2147483646 h 456"/>
              <a:gd name="T16" fmla="*/ 2147483646 w 383"/>
              <a:gd name="T17" fmla="*/ 2147483646 h 456"/>
              <a:gd name="T18" fmla="*/ 2147483646 w 383"/>
              <a:gd name="T19" fmla="*/ 2147483646 h 456"/>
              <a:gd name="T20" fmla="*/ 2147483646 w 383"/>
              <a:gd name="T21" fmla="*/ 2147483646 h 456"/>
              <a:gd name="T22" fmla="*/ 2147483646 w 383"/>
              <a:gd name="T23" fmla="*/ 2147483646 h 456"/>
              <a:gd name="T24" fmla="*/ 2147483646 w 383"/>
              <a:gd name="T25" fmla="*/ 2147483646 h 456"/>
              <a:gd name="T26" fmla="*/ 2147483646 w 383"/>
              <a:gd name="T27" fmla="*/ 2147483646 h 456"/>
              <a:gd name="T28" fmla="*/ 2147483646 w 383"/>
              <a:gd name="T29" fmla="*/ 2147483646 h 456"/>
              <a:gd name="T30" fmla="*/ 2147483646 w 383"/>
              <a:gd name="T31" fmla="*/ 2147483646 h 456"/>
              <a:gd name="T32" fmla="*/ 2147483646 w 383"/>
              <a:gd name="T33" fmla="*/ 2147483646 h 456"/>
              <a:gd name="T34" fmla="*/ 2147483646 w 383"/>
              <a:gd name="T35" fmla="*/ 2147483646 h 456"/>
              <a:gd name="T36" fmla="*/ 2147483646 w 383"/>
              <a:gd name="T37" fmla="*/ 2147483646 h 456"/>
              <a:gd name="T38" fmla="*/ 2147483646 w 383"/>
              <a:gd name="T39" fmla="*/ 2147483646 h 456"/>
              <a:gd name="T40" fmla="*/ 2147483646 w 383"/>
              <a:gd name="T41" fmla="*/ 2147483646 h 456"/>
              <a:gd name="T42" fmla="*/ 2147483646 w 383"/>
              <a:gd name="T43" fmla="*/ 2147483646 h 456"/>
              <a:gd name="T44" fmla="*/ 2147483646 w 383"/>
              <a:gd name="T45" fmla="*/ 2147483646 h 456"/>
              <a:gd name="T46" fmla="*/ 2147483646 w 383"/>
              <a:gd name="T47" fmla="*/ 2147483646 h 456"/>
              <a:gd name="T48" fmla="*/ 2147483646 w 383"/>
              <a:gd name="T49" fmla="*/ 2147483646 h 456"/>
              <a:gd name="T50" fmla="*/ 2147483646 w 383"/>
              <a:gd name="T51" fmla="*/ 2147483646 h 456"/>
              <a:gd name="T52" fmla="*/ 2147483646 w 383"/>
              <a:gd name="T53" fmla="*/ 2147483646 h 456"/>
              <a:gd name="T54" fmla="*/ 2147483646 w 383"/>
              <a:gd name="T55" fmla="*/ 2147483646 h 456"/>
              <a:gd name="T56" fmla="*/ 2147483646 w 383"/>
              <a:gd name="T57" fmla="*/ 2147483646 h 456"/>
              <a:gd name="T58" fmla="*/ 2147483646 w 383"/>
              <a:gd name="T59" fmla="*/ 2147483646 h 456"/>
              <a:gd name="T60" fmla="*/ 2147483646 w 383"/>
              <a:gd name="T61" fmla="*/ 2147483646 h 456"/>
              <a:gd name="T62" fmla="*/ 2147483646 w 383"/>
              <a:gd name="T63" fmla="*/ 2147483646 h 456"/>
              <a:gd name="T64" fmla="*/ 2147483646 w 383"/>
              <a:gd name="T65" fmla="*/ 2147483646 h 456"/>
              <a:gd name="T66" fmla="*/ 2147483646 w 383"/>
              <a:gd name="T67" fmla="*/ 2147483646 h 456"/>
              <a:gd name="T68" fmla="*/ 2147483646 w 383"/>
              <a:gd name="T69" fmla="*/ 2147483646 h 456"/>
              <a:gd name="T70" fmla="*/ 0 w 383"/>
              <a:gd name="T71" fmla="*/ 2147483646 h 456"/>
              <a:gd name="T72" fmla="*/ 2147483646 w 383"/>
              <a:gd name="T73" fmla="*/ 2147483646 h 456"/>
              <a:gd name="T74" fmla="*/ 2147483646 w 383"/>
              <a:gd name="T75" fmla="*/ 2147483646 h 456"/>
              <a:gd name="T76" fmla="*/ 2147483646 w 383"/>
              <a:gd name="T77" fmla="*/ 2147483646 h 456"/>
              <a:gd name="T78" fmla="*/ 2147483646 w 383"/>
              <a:gd name="T79" fmla="*/ 2147483646 h 456"/>
              <a:gd name="T80" fmla="*/ 2147483646 w 383"/>
              <a:gd name="T81" fmla="*/ 2147483646 h 456"/>
              <a:gd name="T82" fmla="*/ 2147483646 w 383"/>
              <a:gd name="T83" fmla="*/ 2147483646 h 456"/>
              <a:gd name="T84" fmla="*/ 2147483646 w 383"/>
              <a:gd name="T85" fmla="*/ 2147483646 h 456"/>
              <a:gd name="T86" fmla="*/ 2147483646 w 383"/>
              <a:gd name="T87" fmla="*/ 2147483646 h 456"/>
              <a:gd name="T88" fmla="*/ 2147483646 w 383"/>
              <a:gd name="T89" fmla="*/ 2147483646 h 456"/>
              <a:gd name="T90" fmla="*/ 2147483646 w 383"/>
              <a:gd name="T91" fmla="*/ 2147483646 h 456"/>
              <a:gd name="T92" fmla="*/ 2147483646 w 383"/>
              <a:gd name="T93" fmla="*/ 2147483646 h 456"/>
              <a:gd name="T94" fmla="*/ 2147483646 w 383"/>
              <a:gd name="T95" fmla="*/ 2147483646 h 456"/>
              <a:gd name="T96" fmla="*/ 2147483646 w 383"/>
              <a:gd name="T97" fmla="*/ 2147483646 h 456"/>
              <a:gd name="T98" fmla="*/ 2147483646 w 383"/>
              <a:gd name="T99" fmla="*/ 2147483646 h 456"/>
              <a:gd name="T100" fmla="*/ 2147483646 w 383"/>
              <a:gd name="T101" fmla="*/ 2147483646 h 456"/>
              <a:gd name="T102" fmla="*/ 2147483646 w 383"/>
              <a:gd name="T103" fmla="*/ 2147483646 h 456"/>
              <a:gd name="T104" fmla="*/ 2147483646 w 383"/>
              <a:gd name="T105" fmla="*/ 2147483646 h 456"/>
              <a:gd name="T106" fmla="*/ 2147483646 w 383"/>
              <a:gd name="T107" fmla="*/ 2147483646 h 456"/>
              <a:gd name="T108" fmla="*/ 2147483646 w 383"/>
              <a:gd name="T109" fmla="*/ 2147483646 h 456"/>
              <a:gd name="T110" fmla="*/ 2147483646 w 383"/>
              <a:gd name="T111" fmla="*/ 2147483646 h 456"/>
              <a:gd name="T112" fmla="*/ 2147483646 w 383"/>
              <a:gd name="T113" fmla="*/ 2147483646 h 456"/>
              <a:gd name="T114" fmla="*/ 2147483646 w 383"/>
              <a:gd name="T115" fmla="*/ 0 h 456"/>
              <a:gd name="T116" fmla="*/ 2147483646 w 383"/>
              <a:gd name="T117" fmla="*/ 2147483646 h 45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383"/>
              <a:gd name="T178" fmla="*/ 0 h 456"/>
              <a:gd name="T179" fmla="*/ 383 w 383"/>
              <a:gd name="T180" fmla="*/ 456 h 45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383" h="456">
                <a:moveTo>
                  <a:pt x="108" y="3"/>
                </a:moveTo>
                <a:lnTo>
                  <a:pt x="382" y="119"/>
                </a:lnTo>
                <a:lnTo>
                  <a:pt x="361" y="180"/>
                </a:lnTo>
                <a:lnTo>
                  <a:pt x="209" y="388"/>
                </a:lnTo>
                <a:lnTo>
                  <a:pt x="208" y="409"/>
                </a:lnTo>
                <a:lnTo>
                  <a:pt x="208" y="414"/>
                </a:lnTo>
                <a:lnTo>
                  <a:pt x="205" y="418"/>
                </a:lnTo>
                <a:lnTo>
                  <a:pt x="193" y="430"/>
                </a:lnTo>
                <a:lnTo>
                  <a:pt x="178" y="430"/>
                </a:lnTo>
                <a:lnTo>
                  <a:pt x="175" y="424"/>
                </a:lnTo>
                <a:lnTo>
                  <a:pt x="175" y="423"/>
                </a:lnTo>
                <a:lnTo>
                  <a:pt x="173" y="418"/>
                </a:lnTo>
                <a:lnTo>
                  <a:pt x="167" y="418"/>
                </a:lnTo>
                <a:lnTo>
                  <a:pt x="164" y="418"/>
                </a:lnTo>
                <a:lnTo>
                  <a:pt x="156" y="427"/>
                </a:lnTo>
                <a:lnTo>
                  <a:pt x="155" y="430"/>
                </a:lnTo>
                <a:lnTo>
                  <a:pt x="144" y="433"/>
                </a:lnTo>
                <a:lnTo>
                  <a:pt x="141" y="430"/>
                </a:lnTo>
                <a:lnTo>
                  <a:pt x="132" y="424"/>
                </a:lnTo>
                <a:lnTo>
                  <a:pt x="129" y="424"/>
                </a:lnTo>
                <a:lnTo>
                  <a:pt x="120" y="439"/>
                </a:lnTo>
                <a:lnTo>
                  <a:pt x="105" y="447"/>
                </a:lnTo>
                <a:lnTo>
                  <a:pt x="105" y="455"/>
                </a:lnTo>
                <a:lnTo>
                  <a:pt x="100" y="455"/>
                </a:lnTo>
                <a:lnTo>
                  <a:pt x="99" y="452"/>
                </a:lnTo>
                <a:lnTo>
                  <a:pt x="95" y="447"/>
                </a:lnTo>
                <a:lnTo>
                  <a:pt x="93" y="443"/>
                </a:lnTo>
                <a:lnTo>
                  <a:pt x="87" y="435"/>
                </a:lnTo>
                <a:lnTo>
                  <a:pt x="87" y="430"/>
                </a:lnTo>
                <a:lnTo>
                  <a:pt x="95" y="423"/>
                </a:lnTo>
                <a:lnTo>
                  <a:pt x="95" y="418"/>
                </a:lnTo>
                <a:lnTo>
                  <a:pt x="95" y="414"/>
                </a:lnTo>
                <a:lnTo>
                  <a:pt x="95" y="411"/>
                </a:lnTo>
                <a:lnTo>
                  <a:pt x="95" y="406"/>
                </a:lnTo>
                <a:lnTo>
                  <a:pt x="93" y="403"/>
                </a:lnTo>
                <a:lnTo>
                  <a:pt x="0" y="186"/>
                </a:lnTo>
                <a:lnTo>
                  <a:pt x="6" y="183"/>
                </a:lnTo>
                <a:lnTo>
                  <a:pt x="11" y="180"/>
                </a:lnTo>
                <a:lnTo>
                  <a:pt x="20" y="172"/>
                </a:lnTo>
                <a:lnTo>
                  <a:pt x="32" y="165"/>
                </a:lnTo>
                <a:lnTo>
                  <a:pt x="33" y="164"/>
                </a:lnTo>
                <a:lnTo>
                  <a:pt x="36" y="157"/>
                </a:lnTo>
                <a:lnTo>
                  <a:pt x="36" y="152"/>
                </a:lnTo>
                <a:lnTo>
                  <a:pt x="33" y="151"/>
                </a:lnTo>
                <a:lnTo>
                  <a:pt x="33" y="132"/>
                </a:lnTo>
                <a:lnTo>
                  <a:pt x="33" y="125"/>
                </a:lnTo>
                <a:lnTo>
                  <a:pt x="33" y="115"/>
                </a:lnTo>
                <a:lnTo>
                  <a:pt x="38" y="91"/>
                </a:lnTo>
                <a:lnTo>
                  <a:pt x="41" y="82"/>
                </a:lnTo>
                <a:lnTo>
                  <a:pt x="52" y="62"/>
                </a:lnTo>
                <a:lnTo>
                  <a:pt x="56" y="48"/>
                </a:lnTo>
                <a:lnTo>
                  <a:pt x="66" y="38"/>
                </a:lnTo>
                <a:lnTo>
                  <a:pt x="74" y="23"/>
                </a:lnTo>
                <a:lnTo>
                  <a:pt x="81" y="23"/>
                </a:lnTo>
                <a:lnTo>
                  <a:pt x="87" y="18"/>
                </a:lnTo>
                <a:lnTo>
                  <a:pt x="93" y="15"/>
                </a:lnTo>
                <a:lnTo>
                  <a:pt x="99" y="8"/>
                </a:lnTo>
                <a:lnTo>
                  <a:pt x="105" y="0"/>
                </a:lnTo>
                <a:lnTo>
                  <a:pt x="108" y="3"/>
                </a:lnTo>
              </a:path>
            </a:pathLst>
          </a:custGeom>
          <a:solidFill>
            <a:srgbClr val="6699FF"/>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107" name="Freeform 14"/>
          <p:cNvSpPr>
            <a:spLocks/>
          </p:cNvSpPr>
          <p:nvPr/>
        </p:nvSpPr>
        <p:spPr bwMode="auto">
          <a:xfrm>
            <a:off x="5784850" y="2492375"/>
            <a:ext cx="592138" cy="525463"/>
          </a:xfrm>
          <a:custGeom>
            <a:avLst/>
            <a:gdLst>
              <a:gd name="T0" fmla="*/ 2147483646 w 373"/>
              <a:gd name="T1" fmla="*/ 0 h 331"/>
              <a:gd name="T2" fmla="*/ 2147483646 w 373"/>
              <a:gd name="T3" fmla="*/ 2147483646 h 331"/>
              <a:gd name="T4" fmla="*/ 2147483646 w 373"/>
              <a:gd name="T5" fmla="*/ 2147483646 h 331"/>
              <a:gd name="T6" fmla="*/ 2147483646 w 373"/>
              <a:gd name="T7" fmla="*/ 2147483646 h 331"/>
              <a:gd name="T8" fmla="*/ 2147483646 w 373"/>
              <a:gd name="T9" fmla="*/ 2147483646 h 331"/>
              <a:gd name="T10" fmla="*/ 2147483646 w 373"/>
              <a:gd name="T11" fmla="*/ 2147483646 h 331"/>
              <a:gd name="T12" fmla="*/ 2147483646 w 373"/>
              <a:gd name="T13" fmla="*/ 2147483646 h 331"/>
              <a:gd name="T14" fmla="*/ 2147483646 w 373"/>
              <a:gd name="T15" fmla="*/ 2147483646 h 331"/>
              <a:gd name="T16" fmla="*/ 2147483646 w 373"/>
              <a:gd name="T17" fmla="*/ 2147483646 h 331"/>
              <a:gd name="T18" fmla="*/ 2147483646 w 373"/>
              <a:gd name="T19" fmla="*/ 2147483646 h 331"/>
              <a:gd name="T20" fmla="*/ 2147483646 w 373"/>
              <a:gd name="T21" fmla="*/ 2147483646 h 331"/>
              <a:gd name="T22" fmla="*/ 2147483646 w 373"/>
              <a:gd name="T23" fmla="*/ 2147483646 h 331"/>
              <a:gd name="T24" fmla="*/ 2147483646 w 373"/>
              <a:gd name="T25" fmla="*/ 2147483646 h 331"/>
              <a:gd name="T26" fmla="*/ 2147483646 w 373"/>
              <a:gd name="T27" fmla="*/ 2147483646 h 331"/>
              <a:gd name="T28" fmla="*/ 2147483646 w 373"/>
              <a:gd name="T29" fmla="*/ 2147483646 h 331"/>
              <a:gd name="T30" fmla="*/ 2147483646 w 373"/>
              <a:gd name="T31" fmla="*/ 2147483646 h 331"/>
              <a:gd name="T32" fmla="*/ 2147483646 w 373"/>
              <a:gd name="T33" fmla="*/ 2147483646 h 331"/>
              <a:gd name="T34" fmla="*/ 2147483646 w 373"/>
              <a:gd name="T35" fmla="*/ 2147483646 h 331"/>
              <a:gd name="T36" fmla="*/ 2147483646 w 373"/>
              <a:gd name="T37" fmla="*/ 2147483646 h 331"/>
              <a:gd name="T38" fmla="*/ 2147483646 w 373"/>
              <a:gd name="T39" fmla="*/ 2147483646 h 331"/>
              <a:gd name="T40" fmla="*/ 2147483646 w 373"/>
              <a:gd name="T41" fmla="*/ 2147483646 h 331"/>
              <a:gd name="T42" fmla="*/ 2147483646 w 373"/>
              <a:gd name="T43" fmla="*/ 2147483646 h 331"/>
              <a:gd name="T44" fmla="*/ 2147483646 w 373"/>
              <a:gd name="T45" fmla="*/ 2147483646 h 331"/>
              <a:gd name="T46" fmla="*/ 2147483646 w 373"/>
              <a:gd name="T47" fmla="*/ 2147483646 h 331"/>
              <a:gd name="T48" fmla="*/ 2147483646 w 373"/>
              <a:gd name="T49" fmla="*/ 2147483646 h 331"/>
              <a:gd name="T50" fmla="*/ 2147483646 w 373"/>
              <a:gd name="T51" fmla="*/ 2147483646 h 331"/>
              <a:gd name="T52" fmla="*/ 2147483646 w 373"/>
              <a:gd name="T53" fmla="*/ 2147483646 h 331"/>
              <a:gd name="T54" fmla="*/ 2147483646 w 373"/>
              <a:gd name="T55" fmla="*/ 2147483646 h 331"/>
              <a:gd name="T56" fmla="*/ 2147483646 w 373"/>
              <a:gd name="T57" fmla="*/ 2147483646 h 331"/>
              <a:gd name="T58" fmla="*/ 2147483646 w 373"/>
              <a:gd name="T59" fmla="*/ 2147483646 h 331"/>
              <a:gd name="T60" fmla="*/ 2147483646 w 373"/>
              <a:gd name="T61" fmla="*/ 2147483646 h 331"/>
              <a:gd name="T62" fmla="*/ 2147483646 w 373"/>
              <a:gd name="T63" fmla="*/ 2147483646 h 331"/>
              <a:gd name="T64" fmla="*/ 2147483646 w 373"/>
              <a:gd name="T65" fmla="*/ 2147483646 h 331"/>
              <a:gd name="T66" fmla="*/ 2147483646 w 373"/>
              <a:gd name="T67" fmla="*/ 2147483646 h 331"/>
              <a:gd name="T68" fmla="*/ 2147483646 w 373"/>
              <a:gd name="T69" fmla="*/ 2147483646 h 331"/>
              <a:gd name="T70" fmla="*/ 2147483646 w 373"/>
              <a:gd name="T71" fmla="*/ 2147483646 h 331"/>
              <a:gd name="T72" fmla="*/ 2147483646 w 373"/>
              <a:gd name="T73" fmla="*/ 2147483646 h 331"/>
              <a:gd name="T74" fmla="*/ 2147483646 w 373"/>
              <a:gd name="T75" fmla="*/ 2147483646 h 331"/>
              <a:gd name="T76" fmla="*/ 2147483646 w 373"/>
              <a:gd name="T77" fmla="*/ 2147483646 h 331"/>
              <a:gd name="T78" fmla="*/ 2147483646 w 373"/>
              <a:gd name="T79" fmla="*/ 2147483646 h 331"/>
              <a:gd name="T80" fmla="*/ 2147483646 w 373"/>
              <a:gd name="T81" fmla="*/ 2147483646 h 331"/>
              <a:gd name="T82" fmla="*/ 2147483646 w 373"/>
              <a:gd name="T83" fmla="*/ 2147483646 h 331"/>
              <a:gd name="T84" fmla="*/ 2147483646 w 373"/>
              <a:gd name="T85" fmla="*/ 2147483646 h 331"/>
              <a:gd name="T86" fmla="*/ 2147483646 w 373"/>
              <a:gd name="T87" fmla="*/ 2147483646 h 331"/>
              <a:gd name="T88" fmla="*/ 2147483646 w 373"/>
              <a:gd name="T89" fmla="*/ 2147483646 h 331"/>
              <a:gd name="T90" fmla="*/ 2147483646 w 373"/>
              <a:gd name="T91" fmla="*/ 2147483646 h 331"/>
              <a:gd name="T92" fmla="*/ 0 w 373"/>
              <a:gd name="T93" fmla="*/ 2147483646 h 331"/>
              <a:gd name="T94" fmla="*/ 2147483646 w 373"/>
              <a:gd name="T95" fmla="*/ 2147483646 h 331"/>
              <a:gd name="T96" fmla="*/ 2147483646 w 373"/>
              <a:gd name="T97" fmla="*/ 2147483646 h 331"/>
              <a:gd name="T98" fmla="*/ 2147483646 w 373"/>
              <a:gd name="T99" fmla="*/ 2147483646 h 331"/>
              <a:gd name="T100" fmla="*/ 2147483646 w 373"/>
              <a:gd name="T101" fmla="*/ 2147483646 h 331"/>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373"/>
              <a:gd name="T154" fmla="*/ 0 h 331"/>
              <a:gd name="T155" fmla="*/ 373 w 373"/>
              <a:gd name="T156" fmla="*/ 331 h 331"/>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373" h="331">
                <a:moveTo>
                  <a:pt x="179" y="2"/>
                </a:moveTo>
                <a:lnTo>
                  <a:pt x="180" y="2"/>
                </a:lnTo>
                <a:lnTo>
                  <a:pt x="191" y="0"/>
                </a:lnTo>
                <a:lnTo>
                  <a:pt x="202" y="2"/>
                </a:lnTo>
                <a:lnTo>
                  <a:pt x="210" y="5"/>
                </a:lnTo>
                <a:lnTo>
                  <a:pt x="215" y="13"/>
                </a:lnTo>
                <a:lnTo>
                  <a:pt x="220" y="23"/>
                </a:lnTo>
                <a:lnTo>
                  <a:pt x="225" y="30"/>
                </a:lnTo>
                <a:lnTo>
                  <a:pt x="225" y="38"/>
                </a:lnTo>
                <a:lnTo>
                  <a:pt x="225" y="42"/>
                </a:lnTo>
                <a:lnTo>
                  <a:pt x="228" y="49"/>
                </a:lnTo>
                <a:lnTo>
                  <a:pt x="230" y="54"/>
                </a:lnTo>
                <a:lnTo>
                  <a:pt x="230" y="71"/>
                </a:lnTo>
                <a:lnTo>
                  <a:pt x="230" y="87"/>
                </a:lnTo>
                <a:lnTo>
                  <a:pt x="226" y="92"/>
                </a:lnTo>
                <a:lnTo>
                  <a:pt x="220" y="96"/>
                </a:lnTo>
                <a:lnTo>
                  <a:pt x="218" y="99"/>
                </a:lnTo>
                <a:lnTo>
                  <a:pt x="222" y="103"/>
                </a:lnTo>
                <a:lnTo>
                  <a:pt x="226" y="108"/>
                </a:lnTo>
                <a:lnTo>
                  <a:pt x="230" y="114"/>
                </a:lnTo>
                <a:lnTo>
                  <a:pt x="237" y="123"/>
                </a:lnTo>
                <a:lnTo>
                  <a:pt x="240" y="124"/>
                </a:lnTo>
                <a:lnTo>
                  <a:pt x="246" y="127"/>
                </a:lnTo>
                <a:lnTo>
                  <a:pt x="252" y="131"/>
                </a:lnTo>
                <a:lnTo>
                  <a:pt x="250" y="135"/>
                </a:lnTo>
                <a:lnTo>
                  <a:pt x="260" y="141"/>
                </a:lnTo>
                <a:lnTo>
                  <a:pt x="262" y="144"/>
                </a:lnTo>
                <a:lnTo>
                  <a:pt x="268" y="151"/>
                </a:lnTo>
                <a:lnTo>
                  <a:pt x="267" y="156"/>
                </a:lnTo>
                <a:lnTo>
                  <a:pt x="274" y="163"/>
                </a:lnTo>
                <a:lnTo>
                  <a:pt x="279" y="176"/>
                </a:lnTo>
                <a:lnTo>
                  <a:pt x="283" y="179"/>
                </a:lnTo>
                <a:lnTo>
                  <a:pt x="283" y="188"/>
                </a:lnTo>
                <a:lnTo>
                  <a:pt x="290" y="197"/>
                </a:lnTo>
                <a:lnTo>
                  <a:pt x="294" y="200"/>
                </a:lnTo>
                <a:lnTo>
                  <a:pt x="292" y="208"/>
                </a:lnTo>
                <a:lnTo>
                  <a:pt x="294" y="214"/>
                </a:lnTo>
                <a:lnTo>
                  <a:pt x="295" y="218"/>
                </a:lnTo>
                <a:lnTo>
                  <a:pt x="301" y="222"/>
                </a:lnTo>
                <a:lnTo>
                  <a:pt x="305" y="226"/>
                </a:lnTo>
                <a:lnTo>
                  <a:pt x="310" y="231"/>
                </a:lnTo>
                <a:lnTo>
                  <a:pt x="319" y="231"/>
                </a:lnTo>
                <a:lnTo>
                  <a:pt x="326" y="231"/>
                </a:lnTo>
                <a:lnTo>
                  <a:pt x="329" y="229"/>
                </a:lnTo>
                <a:lnTo>
                  <a:pt x="336" y="226"/>
                </a:lnTo>
                <a:lnTo>
                  <a:pt x="341" y="229"/>
                </a:lnTo>
                <a:lnTo>
                  <a:pt x="348" y="231"/>
                </a:lnTo>
                <a:lnTo>
                  <a:pt x="359" y="231"/>
                </a:lnTo>
                <a:lnTo>
                  <a:pt x="367" y="233"/>
                </a:lnTo>
                <a:lnTo>
                  <a:pt x="370" y="234"/>
                </a:lnTo>
                <a:lnTo>
                  <a:pt x="367" y="242"/>
                </a:lnTo>
                <a:lnTo>
                  <a:pt x="368" y="245"/>
                </a:lnTo>
                <a:lnTo>
                  <a:pt x="372" y="255"/>
                </a:lnTo>
                <a:lnTo>
                  <a:pt x="367" y="263"/>
                </a:lnTo>
                <a:lnTo>
                  <a:pt x="359" y="266"/>
                </a:lnTo>
                <a:lnTo>
                  <a:pt x="356" y="271"/>
                </a:lnTo>
                <a:lnTo>
                  <a:pt x="354" y="275"/>
                </a:lnTo>
                <a:lnTo>
                  <a:pt x="350" y="280"/>
                </a:lnTo>
                <a:lnTo>
                  <a:pt x="337" y="283"/>
                </a:lnTo>
                <a:lnTo>
                  <a:pt x="333" y="283"/>
                </a:lnTo>
                <a:lnTo>
                  <a:pt x="326" y="283"/>
                </a:lnTo>
                <a:lnTo>
                  <a:pt x="324" y="283"/>
                </a:lnTo>
                <a:lnTo>
                  <a:pt x="324" y="280"/>
                </a:lnTo>
                <a:lnTo>
                  <a:pt x="319" y="278"/>
                </a:lnTo>
                <a:lnTo>
                  <a:pt x="317" y="278"/>
                </a:lnTo>
                <a:lnTo>
                  <a:pt x="314" y="269"/>
                </a:lnTo>
                <a:lnTo>
                  <a:pt x="310" y="265"/>
                </a:lnTo>
                <a:lnTo>
                  <a:pt x="301" y="261"/>
                </a:lnTo>
                <a:lnTo>
                  <a:pt x="291" y="258"/>
                </a:lnTo>
                <a:lnTo>
                  <a:pt x="287" y="258"/>
                </a:lnTo>
                <a:lnTo>
                  <a:pt x="278" y="258"/>
                </a:lnTo>
                <a:lnTo>
                  <a:pt x="275" y="263"/>
                </a:lnTo>
                <a:lnTo>
                  <a:pt x="275" y="266"/>
                </a:lnTo>
                <a:lnTo>
                  <a:pt x="271" y="269"/>
                </a:lnTo>
                <a:lnTo>
                  <a:pt x="265" y="270"/>
                </a:lnTo>
                <a:lnTo>
                  <a:pt x="257" y="270"/>
                </a:lnTo>
                <a:lnTo>
                  <a:pt x="257" y="269"/>
                </a:lnTo>
                <a:lnTo>
                  <a:pt x="253" y="263"/>
                </a:lnTo>
                <a:lnTo>
                  <a:pt x="250" y="263"/>
                </a:lnTo>
                <a:lnTo>
                  <a:pt x="241" y="263"/>
                </a:lnTo>
                <a:lnTo>
                  <a:pt x="240" y="260"/>
                </a:lnTo>
                <a:lnTo>
                  <a:pt x="240" y="258"/>
                </a:lnTo>
                <a:lnTo>
                  <a:pt x="229" y="258"/>
                </a:lnTo>
                <a:lnTo>
                  <a:pt x="224" y="261"/>
                </a:lnTo>
                <a:lnTo>
                  <a:pt x="218" y="266"/>
                </a:lnTo>
                <a:lnTo>
                  <a:pt x="211" y="269"/>
                </a:lnTo>
                <a:lnTo>
                  <a:pt x="206" y="266"/>
                </a:lnTo>
                <a:lnTo>
                  <a:pt x="206" y="263"/>
                </a:lnTo>
                <a:lnTo>
                  <a:pt x="202" y="260"/>
                </a:lnTo>
                <a:lnTo>
                  <a:pt x="196" y="258"/>
                </a:lnTo>
                <a:lnTo>
                  <a:pt x="188" y="261"/>
                </a:lnTo>
                <a:lnTo>
                  <a:pt x="188" y="265"/>
                </a:lnTo>
                <a:lnTo>
                  <a:pt x="185" y="269"/>
                </a:lnTo>
                <a:lnTo>
                  <a:pt x="182" y="273"/>
                </a:lnTo>
                <a:lnTo>
                  <a:pt x="167" y="278"/>
                </a:lnTo>
                <a:lnTo>
                  <a:pt x="161" y="280"/>
                </a:lnTo>
                <a:lnTo>
                  <a:pt x="159" y="283"/>
                </a:lnTo>
                <a:lnTo>
                  <a:pt x="152" y="286"/>
                </a:lnTo>
                <a:lnTo>
                  <a:pt x="140" y="287"/>
                </a:lnTo>
                <a:lnTo>
                  <a:pt x="140" y="289"/>
                </a:lnTo>
                <a:lnTo>
                  <a:pt x="133" y="289"/>
                </a:lnTo>
                <a:lnTo>
                  <a:pt x="129" y="295"/>
                </a:lnTo>
                <a:lnTo>
                  <a:pt x="125" y="298"/>
                </a:lnTo>
                <a:lnTo>
                  <a:pt x="120" y="305"/>
                </a:lnTo>
                <a:lnTo>
                  <a:pt x="109" y="309"/>
                </a:lnTo>
                <a:lnTo>
                  <a:pt x="97" y="314"/>
                </a:lnTo>
                <a:lnTo>
                  <a:pt x="93" y="320"/>
                </a:lnTo>
                <a:lnTo>
                  <a:pt x="90" y="325"/>
                </a:lnTo>
                <a:lnTo>
                  <a:pt x="88" y="330"/>
                </a:lnTo>
                <a:lnTo>
                  <a:pt x="84" y="325"/>
                </a:lnTo>
                <a:lnTo>
                  <a:pt x="79" y="322"/>
                </a:lnTo>
                <a:lnTo>
                  <a:pt x="79" y="318"/>
                </a:lnTo>
                <a:lnTo>
                  <a:pt x="83" y="310"/>
                </a:lnTo>
                <a:lnTo>
                  <a:pt x="83" y="307"/>
                </a:lnTo>
                <a:lnTo>
                  <a:pt x="81" y="304"/>
                </a:lnTo>
                <a:lnTo>
                  <a:pt x="79" y="301"/>
                </a:lnTo>
                <a:lnTo>
                  <a:pt x="73" y="297"/>
                </a:lnTo>
                <a:lnTo>
                  <a:pt x="68" y="287"/>
                </a:lnTo>
                <a:lnTo>
                  <a:pt x="68" y="280"/>
                </a:lnTo>
                <a:lnTo>
                  <a:pt x="69" y="275"/>
                </a:lnTo>
                <a:lnTo>
                  <a:pt x="69" y="269"/>
                </a:lnTo>
                <a:lnTo>
                  <a:pt x="69" y="263"/>
                </a:lnTo>
                <a:lnTo>
                  <a:pt x="69" y="260"/>
                </a:lnTo>
                <a:lnTo>
                  <a:pt x="76" y="258"/>
                </a:lnTo>
                <a:lnTo>
                  <a:pt x="80" y="256"/>
                </a:lnTo>
                <a:lnTo>
                  <a:pt x="83" y="250"/>
                </a:lnTo>
                <a:lnTo>
                  <a:pt x="80" y="245"/>
                </a:lnTo>
                <a:lnTo>
                  <a:pt x="76" y="243"/>
                </a:lnTo>
                <a:lnTo>
                  <a:pt x="69" y="241"/>
                </a:lnTo>
                <a:lnTo>
                  <a:pt x="64" y="236"/>
                </a:lnTo>
                <a:lnTo>
                  <a:pt x="64" y="230"/>
                </a:lnTo>
                <a:lnTo>
                  <a:pt x="65" y="224"/>
                </a:lnTo>
                <a:lnTo>
                  <a:pt x="69" y="222"/>
                </a:lnTo>
                <a:lnTo>
                  <a:pt x="65" y="218"/>
                </a:lnTo>
                <a:lnTo>
                  <a:pt x="54" y="208"/>
                </a:lnTo>
                <a:lnTo>
                  <a:pt x="41" y="196"/>
                </a:lnTo>
                <a:lnTo>
                  <a:pt x="30" y="184"/>
                </a:lnTo>
                <a:lnTo>
                  <a:pt x="20" y="167"/>
                </a:lnTo>
                <a:lnTo>
                  <a:pt x="12" y="161"/>
                </a:lnTo>
                <a:lnTo>
                  <a:pt x="5" y="148"/>
                </a:lnTo>
                <a:lnTo>
                  <a:pt x="0" y="144"/>
                </a:lnTo>
                <a:lnTo>
                  <a:pt x="0" y="141"/>
                </a:lnTo>
                <a:lnTo>
                  <a:pt x="1" y="139"/>
                </a:lnTo>
                <a:lnTo>
                  <a:pt x="12" y="137"/>
                </a:lnTo>
                <a:lnTo>
                  <a:pt x="16" y="133"/>
                </a:lnTo>
                <a:lnTo>
                  <a:pt x="21" y="135"/>
                </a:lnTo>
                <a:lnTo>
                  <a:pt x="26" y="139"/>
                </a:lnTo>
                <a:lnTo>
                  <a:pt x="33" y="135"/>
                </a:lnTo>
                <a:lnTo>
                  <a:pt x="76" y="99"/>
                </a:lnTo>
                <a:lnTo>
                  <a:pt x="105" y="71"/>
                </a:lnTo>
                <a:lnTo>
                  <a:pt x="133" y="44"/>
                </a:lnTo>
                <a:lnTo>
                  <a:pt x="157" y="19"/>
                </a:lnTo>
                <a:lnTo>
                  <a:pt x="180" y="2"/>
                </a:lnTo>
                <a:lnTo>
                  <a:pt x="179" y="2"/>
                </a:lnTo>
              </a:path>
            </a:pathLst>
          </a:custGeom>
          <a:solidFill>
            <a:schemeClr val="bg1"/>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108" name="Freeform 15"/>
          <p:cNvSpPr>
            <a:spLocks/>
          </p:cNvSpPr>
          <p:nvPr/>
        </p:nvSpPr>
        <p:spPr bwMode="auto">
          <a:xfrm>
            <a:off x="5784850" y="2492375"/>
            <a:ext cx="592138" cy="525463"/>
          </a:xfrm>
          <a:custGeom>
            <a:avLst/>
            <a:gdLst>
              <a:gd name="T0" fmla="*/ 2147483646 w 373"/>
              <a:gd name="T1" fmla="*/ 0 h 331"/>
              <a:gd name="T2" fmla="*/ 2147483646 w 373"/>
              <a:gd name="T3" fmla="*/ 2147483646 h 331"/>
              <a:gd name="T4" fmla="*/ 2147483646 w 373"/>
              <a:gd name="T5" fmla="*/ 2147483646 h 331"/>
              <a:gd name="T6" fmla="*/ 2147483646 w 373"/>
              <a:gd name="T7" fmla="*/ 2147483646 h 331"/>
              <a:gd name="T8" fmla="*/ 2147483646 w 373"/>
              <a:gd name="T9" fmla="*/ 2147483646 h 331"/>
              <a:gd name="T10" fmla="*/ 2147483646 w 373"/>
              <a:gd name="T11" fmla="*/ 2147483646 h 331"/>
              <a:gd name="T12" fmla="*/ 2147483646 w 373"/>
              <a:gd name="T13" fmla="*/ 2147483646 h 331"/>
              <a:gd name="T14" fmla="*/ 2147483646 w 373"/>
              <a:gd name="T15" fmla="*/ 2147483646 h 331"/>
              <a:gd name="T16" fmla="*/ 2147483646 w 373"/>
              <a:gd name="T17" fmla="*/ 2147483646 h 331"/>
              <a:gd name="T18" fmla="*/ 2147483646 w 373"/>
              <a:gd name="T19" fmla="*/ 2147483646 h 331"/>
              <a:gd name="T20" fmla="*/ 2147483646 w 373"/>
              <a:gd name="T21" fmla="*/ 2147483646 h 331"/>
              <a:gd name="T22" fmla="*/ 2147483646 w 373"/>
              <a:gd name="T23" fmla="*/ 2147483646 h 331"/>
              <a:gd name="T24" fmla="*/ 2147483646 w 373"/>
              <a:gd name="T25" fmla="*/ 2147483646 h 331"/>
              <a:gd name="T26" fmla="*/ 2147483646 w 373"/>
              <a:gd name="T27" fmla="*/ 2147483646 h 331"/>
              <a:gd name="T28" fmla="*/ 2147483646 w 373"/>
              <a:gd name="T29" fmla="*/ 2147483646 h 331"/>
              <a:gd name="T30" fmla="*/ 2147483646 w 373"/>
              <a:gd name="T31" fmla="*/ 2147483646 h 331"/>
              <a:gd name="T32" fmla="*/ 2147483646 w 373"/>
              <a:gd name="T33" fmla="*/ 2147483646 h 331"/>
              <a:gd name="T34" fmla="*/ 2147483646 w 373"/>
              <a:gd name="T35" fmla="*/ 2147483646 h 331"/>
              <a:gd name="T36" fmla="*/ 2147483646 w 373"/>
              <a:gd name="T37" fmla="*/ 2147483646 h 331"/>
              <a:gd name="T38" fmla="*/ 2147483646 w 373"/>
              <a:gd name="T39" fmla="*/ 2147483646 h 331"/>
              <a:gd name="T40" fmla="*/ 2147483646 w 373"/>
              <a:gd name="T41" fmla="*/ 2147483646 h 331"/>
              <a:gd name="T42" fmla="*/ 2147483646 w 373"/>
              <a:gd name="T43" fmla="*/ 2147483646 h 331"/>
              <a:gd name="T44" fmla="*/ 2147483646 w 373"/>
              <a:gd name="T45" fmla="*/ 2147483646 h 331"/>
              <a:gd name="T46" fmla="*/ 2147483646 w 373"/>
              <a:gd name="T47" fmla="*/ 2147483646 h 331"/>
              <a:gd name="T48" fmla="*/ 2147483646 w 373"/>
              <a:gd name="T49" fmla="*/ 2147483646 h 331"/>
              <a:gd name="T50" fmla="*/ 2147483646 w 373"/>
              <a:gd name="T51" fmla="*/ 2147483646 h 331"/>
              <a:gd name="T52" fmla="*/ 2147483646 w 373"/>
              <a:gd name="T53" fmla="*/ 2147483646 h 331"/>
              <a:gd name="T54" fmla="*/ 2147483646 w 373"/>
              <a:gd name="T55" fmla="*/ 2147483646 h 331"/>
              <a:gd name="T56" fmla="*/ 2147483646 w 373"/>
              <a:gd name="T57" fmla="*/ 2147483646 h 331"/>
              <a:gd name="T58" fmla="*/ 2147483646 w 373"/>
              <a:gd name="T59" fmla="*/ 2147483646 h 331"/>
              <a:gd name="T60" fmla="*/ 2147483646 w 373"/>
              <a:gd name="T61" fmla="*/ 2147483646 h 331"/>
              <a:gd name="T62" fmla="*/ 2147483646 w 373"/>
              <a:gd name="T63" fmla="*/ 2147483646 h 331"/>
              <a:gd name="T64" fmla="*/ 2147483646 w 373"/>
              <a:gd name="T65" fmla="*/ 2147483646 h 331"/>
              <a:gd name="T66" fmla="*/ 2147483646 w 373"/>
              <a:gd name="T67" fmla="*/ 2147483646 h 331"/>
              <a:gd name="T68" fmla="*/ 2147483646 w 373"/>
              <a:gd name="T69" fmla="*/ 2147483646 h 331"/>
              <a:gd name="T70" fmla="*/ 2147483646 w 373"/>
              <a:gd name="T71" fmla="*/ 2147483646 h 331"/>
              <a:gd name="T72" fmla="*/ 2147483646 w 373"/>
              <a:gd name="T73" fmla="*/ 2147483646 h 331"/>
              <a:gd name="T74" fmla="*/ 2147483646 w 373"/>
              <a:gd name="T75" fmla="*/ 2147483646 h 331"/>
              <a:gd name="T76" fmla="*/ 2147483646 w 373"/>
              <a:gd name="T77" fmla="*/ 2147483646 h 331"/>
              <a:gd name="T78" fmla="*/ 2147483646 w 373"/>
              <a:gd name="T79" fmla="*/ 2147483646 h 331"/>
              <a:gd name="T80" fmla="*/ 2147483646 w 373"/>
              <a:gd name="T81" fmla="*/ 2147483646 h 331"/>
              <a:gd name="T82" fmla="*/ 2147483646 w 373"/>
              <a:gd name="T83" fmla="*/ 2147483646 h 331"/>
              <a:gd name="T84" fmla="*/ 2147483646 w 373"/>
              <a:gd name="T85" fmla="*/ 2147483646 h 331"/>
              <a:gd name="T86" fmla="*/ 2147483646 w 373"/>
              <a:gd name="T87" fmla="*/ 2147483646 h 331"/>
              <a:gd name="T88" fmla="*/ 2147483646 w 373"/>
              <a:gd name="T89" fmla="*/ 2147483646 h 331"/>
              <a:gd name="T90" fmla="*/ 2147483646 w 373"/>
              <a:gd name="T91" fmla="*/ 2147483646 h 331"/>
              <a:gd name="T92" fmla="*/ 0 w 373"/>
              <a:gd name="T93" fmla="*/ 2147483646 h 331"/>
              <a:gd name="T94" fmla="*/ 2147483646 w 373"/>
              <a:gd name="T95" fmla="*/ 2147483646 h 331"/>
              <a:gd name="T96" fmla="*/ 2147483646 w 373"/>
              <a:gd name="T97" fmla="*/ 2147483646 h 331"/>
              <a:gd name="T98" fmla="*/ 2147483646 w 373"/>
              <a:gd name="T99" fmla="*/ 2147483646 h 331"/>
              <a:gd name="T100" fmla="*/ 2147483646 w 373"/>
              <a:gd name="T101" fmla="*/ 2147483646 h 331"/>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373"/>
              <a:gd name="T154" fmla="*/ 0 h 331"/>
              <a:gd name="T155" fmla="*/ 373 w 373"/>
              <a:gd name="T156" fmla="*/ 331 h 331"/>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373" h="331">
                <a:moveTo>
                  <a:pt x="179" y="2"/>
                </a:moveTo>
                <a:lnTo>
                  <a:pt x="180" y="2"/>
                </a:lnTo>
                <a:lnTo>
                  <a:pt x="191" y="0"/>
                </a:lnTo>
                <a:lnTo>
                  <a:pt x="202" y="2"/>
                </a:lnTo>
                <a:lnTo>
                  <a:pt x="210" y="5"/>
                </a:lnTo>
                <a:lnTo>
                  <a:pt x="215" y="13"/>
                </a:lnTo>
                <a:lnTo>
                  <a:pt x="220" y="23"/>
                </a:lnTo>
                <a:lnTo>
                  <a:pt x="225" y="30"/>
                </a:lnTo>
                <a:lnTo>
                  <a:pt x="225" y="38"/>
                </a:lnTo>
                <a:lnTo>
                  <a:pt x="225" y="42"/>
                </a:lnTo>
                <a:lnTo>
                  <a:pt x="228" y="49"/>
                </a:lnTo>
                <a:lnTo>
                  <a:pt x="230" y="54"/>
                </a:lnTo>
                <a:lnTo>
                  <a:pt x="230" y="71"/>
                </a:lnTo>
                <a:lnTo>
                  <a:pt x="230" y="87"/>
                </a:lnTo>
                <a:lnTo>
                  <a:pt x="226" y="92"/>
                </a:lnTo>
                <a:lnTo>
                  <a:pt x="220" y="96"/>
                </a:lnTo>
                <a:lnTo>
                  <a:pt x="218" y="99"/>
                </a:lnTo>
                <a:lnTo>
                  <a:pt x="222" y="103"/>
                </a:lnTo>
                <a:lnTo>
                  <a:pt x="226" y="108"/>
                </a:lnTo>
                <a:lnTo>
                  <a:pt x="230" y="114"/>
                </a:lnTo>
                <a:lnTo>
                  <a:pt x="237" y="123"/>
                </a:lnTo>
                <a:lnTo>
                  <a:pt x="240" y="124"/>
                </a:lnTo>
                <a:lnTo>
                  <a:pt x="246" y="127"/>
                </a:lnTo>
                <a:lnTo>
                  <a:pt x="252" y="131"/>
                </a:lnTo>
                <a:lnTo>
                  <a:pt x="250" y="135"/>
                </a:lnTo>
                <a:lnTo>
                  <a:pt x="260" y="141"/>
                </a:lnTo>
                <a:lnTo>
                  <a:pt x="262" y="144"/>
                </a:lnTo>
                <a:lnTo>
                  <a:pt x="268" y="151"/>
                </a:lnTo>
                <a:lnTo>
                  <a:pt x="267" y="156"/>
                </a:lnTo>
                <a:lnTo>
                  <a:pt x="274" y="163"/>
                </a:lnTo>
                <a:lnTo>
                  <a:pt x="279" y="176"/>
                </a:lnTo>
                <a:lnTo>
                  <a:pt x="283" y="179"/>
                </a:lnTo>
                <a:lnTo>
                  <a:pt x="283" y="188"/>
                </a:lnTo>
                <a:lnTo>
                  <a:pt x="290" y="197"/>
                </a:lnTo>
                <a:lnTo>
                  <a:pt x="294" y="200"/>
                </a:lnTo>
                <a:lnTo>
                  <a:pt x="292" y="208"/>
                </a:lnTo>
                <a:lnTo>
                  <a:pt x="294" y="214"/>
                </a:lnTo>
                <a:lnTo>
                  <a:pt x="295" y="218"/>
                </a:lnTo>
                <a:lnTo>
                  <a:pt x="301" y="222"/>
                </a:lnTo>
                <a:lnTo>
                  <a:pt x="305" y="226"/>
                </a:lnTo>
                <a:lnTo>
                  <a:pt x="310" y="231"/>
                </a:lnTo>
                <a:lnTo>
                  <a:pt x="319" y="231"/>
                </a:lnTo>
                <a:lnTo>
                  <a:pt x="326" y="231"/>
                </a:lnTo>
                <a:lnTo>
                  <a:pt x="329" y="229"/>
                </a:lnTo>
                <a:lnTo>
                  <a:pt x="336" y="226"/>
                </a:lnTo>
                <a:lnTo>
                  <a:pt x="341" y="229"/>
                </a:lnTo>
                <a:lnTo>
                  <a:pt x="348" y="231"/>
                </a:lnTo>
                <a:lnTo>
                  <a:pt x="359" y="231"/>
                </a:lnTo>
                <a:lnTo>
                  <a:pt x="367" y="233"/>
                </a:lnTo>
                <a:lnTo>
                  <a:pt x="370" y="234"/>
                </a:lnTo>
                <a:lnTo>
                  <a:pt x="367" y="242"/>
                </a:lnTo>
                <a:lnTo>
                  <a:pt x="368" y="245"/>
                </a:lnTo>
                <a:lnTo>
                  <a:pt x="372" y="255"/>
                </a:lnTo>
                <a:lnTo>
                  <a:pt x="367" y="263"/>
                </a:lnTo>
                <a:lnTo>
                  <a:pt x="359" y="266"/>
                </a:lnTo>
                <a:lnTo>
                  <a:pt x="356" y="271"/>
                </a:lnTo>
                <a:lnTo>
                  <a:pt x="354" y="275"/>
                </a:lnTo>
                <a:lnTo>
                  <a:pt x="350" y="280"/>
                </a:lnTo>
                <a:lnTo>
                  <a:pt x="337" y="283"/>
                </a:lnTo>
                <a:lnTo>
                  <a:pt x="333" y="283"/>
                </a:lnTo>
                <a:lnTo>
                  <a:pt x="326" y="283"/>
                </a:lnTo>
                <a:lnTo>
                  <a:pt x="324" y="283"/>
                </a:lnTo>
                <a:lnTo>
                  <a:pt x="324" y="280"/>
                </a:lnTo>
                <a:lnTo>
                  <a:pt x="319" y="278"/>
                </a:lnTo>
                <a:lnTo>
                  <a:pt x="317" y="278"/>
                </a:lnTo>
                <a:lnTo>
                  <a:pt x="314" y="269"/>
                </a:lnTo>
                <a:lnTo>
                  <a:pt x="310" y="265"/>
                </a:lnTo>
                <a:lnTo>
                  <a:pt x="301" y="261"/>
                </a:lnTo>
                <a:lnTo>
                  <a:pt x="291" y="258"/>
                </a:lnTo>
                <a:lnTo>
                  <a:pt x="287" y="258"/>
                </a:lnTo>
                <a:lnTo>
                  <a:pt x="278" y="258"/>
                </a:lnTo>
                <a:lnTo>
                  <a:pt x="275" y="263"/>
                </a:lnTo>
                <a:lnTo>
                  <a:pt x="275" y="266"/>
                </a:lnTo>
                <a:lnTo>
                  <a:pt x="271" y="269"/>
                </a:lnTo>
                <a:lnTo>
                  <a:pt x="265" y="270"/>
                </a:lnTo>
                <a:lnTo>
                  <a:pt x="257" y="270"/>
                </a:lnTo>
                <a:lnTo>
                  <a:pt x="257" y="269"/>
                </a:lnTo>
                <a:lnTo>
                  <a:pt x="253" y="263"/>
                </a:lnTo>
                <a:lnTo>
                  <a:pt x="250" y="263"/>
                </a:lnTo>
                <a:lnTo>
                  <a:pt x="241" y="263"/>
                </a:lnTo>
                <a:lnTo>
                  <a:pt x="240" y="260"/>
                </a:lnTo>
                <a:lnTo>
                  <a:pt x="240" y="258"/>
                </a:lnTo>
                <a:lnTo>
                  <a:pt x="229" y="258"/>
                </a:lnTo>
                <a:lnTo>
                  <a:pt x="224" y="261"/>
                </a:lnTo>
                <a:lnTo>
                  <a:pt x="218" y="266"/>
                </a:lnTo>
                <a:lnTo>
                  <a:pt x="211" y="269"/>
                </a:lnTo>
                <a:lnTo>
                  <a:pt x="206" y="266"/>
                </a:lnTo>
                <a:lnTo>
                  <a:pt x="206" y="263"/>
                </a:lnTo>
                <a:lnTo>
                  <a:pt x="202" y="260"/>
                </a:lnTo>
                <a:lnTo>
                  <a:pt x="196" y="258"/>
                </a:lnTo>
                <a:lnTo>
                  <a:pt x="188" y="261"/>
                </a:lnTo>
                <a:lnTo>
                  <a:pt x="188" y="265"/>
                </a:lnTo>
                <a:lnTo>
                  <a:pt x="185" y="269"/>
                </a:lnTo>
                <a:lnTo>
                  <a:pt x="182" y="273"/>
                </a:lnTo>
                <a:lnTo>
                  <a:pt x="167" y="278"/>
                </a:lnTo>
                <a:lnTo>
                  <a:pt x="161" y="280"/>
                </a:lnTo>
                <a:lnTo>
                  <a:pt x="159" y="283"/>
                </a:lnTo>
                <a:lnTo>
                  <a:pt x="152" y="286"/>
                </a:lnTo>
                <a:lnTo>
                  <a:pt x="140" y="287"/>
                </a:lnTo>
                <a:lnTo>
                  <a:pt x="140" y="289"/>
                </a:lnTo>
                <a:lnTo>
                  <a:pt x="133" y="289"/>
                </a:lnTo>
                <a:lnTo>
                  <a:pt x="129" y="295"/>
                </a:lnTo>
                <a:lnTo>
                  <a:pt x="125" y="298"/>
                </a:lnTo>
                <a:lnTo>
                  <a:pt x="120" y="305"/>
                </a:lnTo>
                <a:lnTo>
                  <a:pt x="109" y="309"/>
                </a:lnTo>
                <a:lnTo>
                  <a:pt x="97" y="314"/>
                </a:lnTo>
                <a:lnTo>
                  <a:pt x="93" y="320"/>
                </a:lnTo>
                <a:lnTo>
                  <a:pt x="90" y="325"/>
                </a:lnTo>
                <a:lnTo>
                  <a:pt x="88" y="330"/>
                </a:lnTo>
                <a:lnTo>
                  <a:pt x="84" y="325"/>
                </a:lnTo>
                <a:lnTo>
                  <a:pt x="79" y="322"/>
                </a:lnTo>
                <a:lnTo>
                  <a:pt x="79" y="318"/>
                </a:lnTo>
                <a:lnTo>
                  <a:pt x="83" y="310"/>
                </a:lnTo>
                <a:lnTo>
                  <a:pt x="83" y="307"/>
                </a:lnTo>
                <a:lnTo>
                  <a:pt x="81" y="304"/>
                </a:lnTo>
                <a:lnTo>
                  <a:pt x="79" y="301"/>
                </a:lnTo>
                <a:lnTo>
                  <a:pt x="73" y="297"/>
                </a:lnTo>
                <a:lnTo>
                  <a:pt x="68" y="287"/>
                </a:lnTo>
                <a:lnTo>
                  <a:pt x="68" y="280"/>
                </a:lnTo>
                <a:lnTo>
                  <a:pt x="69" y="275"/>
                </a:lnTo>
                <a:lnTo>
                  <a:pt x="69" y="269"/>
                </a:lnTo>
                <a:lnTo>
                  <a:pt x="69" y="263"/>
                </a:lnTo>
                <a:lnTo>
                  <a:pt x="69" y="260"/>
                </a:lnTo>
                <a:lnTo>
                  <a:pt x="76" y="258"/>
                </a:lnTo>
                <a:lnTo>
                  <a:pt x="80" y="256"/>
                </a:lnTo>
                <a:lnTo>
                  <a:pt x="83" y="250"/>
                </a:lnTo>
                <a:lnTo>
                  <a:pt x="80" y="245"/>
                </a:lnTo>
                <a:lnTo>
                  <a:pt x="76" y="243"/>
                </a:lnTo>
                <a:lnTo>
                  <a:pt x="69" y="241"/>
                </a:lnTo>
                <a:lnTo>
                  <a:pt x="64" y="236"/>
                </a:lnTo>
                <a:lnTo>
                  <a:pt x="64" y="230"/>
                </a:lnTo>
                <a:lnTo>
                  <a:pt x="65" y="224"/>
                </a:lnTo>
                <a:lnTo>
                  <a:pt x="69" y="222"/>
                </a:lnTo>
                <a:lnTo>
                  <a:pt x="65" y="218"/>
                </a:lnTo>
                <a:lnTo>
                  <a:pt x="54" y="208"/>
                </a:lnTo>
                <a:lnTo>
                  <a:pt x="41" y="196"/>
                </a:lnTo>
                <a:lnTo>
                  <a:pt x="30" y="184"/>
                </a:lnTo>
                <a:lnTo>
                  <a:pt x="20" y="167"/>
                </a:lnTo>
                <a:lnTo>
                  <a:pt x="12" y="161"/>
                </a:lnTo>
                <a:lnTo>
                  <a:pt x="5" y="148"/>
                </a:lnTo>
                <a:lnTo>
                  <a:pt x="0" y="144"/>
                </a:lnTo>
                <a:lnTo>
                  <a:pt x="0" y="141"/>
                </a:lnTo>
                <a:lnTo>
                  <a:pt x="1" y="139"/>
                </a:lnTo>
                <a:lnTo>
                  <a:pt x="12" y="137"/>
                </a:lnTo>
                <a:lnTo>
                  <a:pt x="16" y="133"/>
                </a:lnTo>
                <a:lnTo>
                  <a:pt x="21" y="135"/>
                </a:lnTo>
                <a:lnTo>
                  <a:pt x="26" y="139"/>
                </a:lnTo>
                <a:lnTo>
                  <a:pt x="33" y="135"/>
                </a:lnTo>
                <a:lnTo>
                  <a:pt x="76" y="99"/>
                </a:lnTo>
                <a:lnTo>
                  <a:pt x="105" y="71"/>
                </a:lnTo>
                <a:lnTo>
                  <a:pt x="133" y="44"/>
                </a:lnTo>
                <a:lnTo>
                  <a:pt x="157" y="19"/>
                </a:lnTo>
                <a:lnTo>
                  <a:pt x="180" y="2"/>
                </a:lnTo>
                <a:lnTo>
                  <a:pt x="179" y="2"/>
                </a:lnTo>
              </a:path>
            </a:pathLst>
          </a:custGeom>
          <a:solidFill>
            <a:srgbClr val="99CCFF"/>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109" name="Freeform 16"/>
          <p:cNvSpPr>
            <a:spLocks/>
          </p:cNvSpPr>
          <p:nvPr/>
        </p:nvSpPr>
        <p:spPr bwMode="auto">
          <a:xfrm>
            <a:off x="6729413" y="4087813"/>
            <a:ext cx="398462" cy="338137"/>
          </a:xfrm>
          <a:custGeom>
            <a:avLst/>
            <a:gdLst>
              <a:gd name="T0" fmla="*/ 2147483646 w 251"/>
              <a:gd name="T1" fmla="*/ 2147483646 h 213"/>
              <a:gd name="T2" fmla="*/ 2147483646 w 251"/>
              <a:gd name="T3" fmla="*/ 2147483646 h 213"/>
              <a:gd name="T4" fmla="*/ 2147483646 w 251"/>
              <a:gd name="T5" fmla="*/ 2147483646 h 213"/>
              <a:gd name="T6" fmla="*/ 2147483646 w 251"/>
              <a:gd name="T7" fmla="*/ 2147483646 h 213"/>
              <a:gd name="T8" fmla="*/ 2147483646 w 251"/>
              <a:gd name="T9" fmla="*/ 2147483646 h 213"/>
              <a:gd name="T10" fmla="*/ 2147483646 w 251"/>
              <a:gd name="T11" fmla="*/ 2147483646 h 213"/>
              <a:gd name="T12" fmla="*/ 2147483646 w 251"/>
              <a:gd name="T13" fmla="*/ 2147483646 h 213"/>
              <a:gd name="T14" fmla="*/ 2147483646 w 251"/>
              <a:gd name="T15" fmla="*/ 2147483646 h 213"/>
              <a:gd name="T16" fmla="*/ 2147483646 w 251"/>
              <a:gd name="T17" fmla="*/ 2147483646 h 213"/>
              <a:gd name="T18" fmla="*/ 2147483646 w 251"/>
              <a:gd name="T19" fmla="*/ 2147483646 h 213"/>
              <a:gd name="T20" fmla="*/ 2147483646 w 251"/>
              <a:gd name="T21" fmla="*/ 2147483646 h 213"/>
              <a:gd name="T22" fmla="*/ 2147483646 w 251"/>
              <a:gd name="T23" fmla="*/ 2147483646 h 213"/>
              <a:gd name="T24" fmla="*/ 2147483646 w 251"/>
              <a:gd name="T25" fmla="*/ 2147483646 h 213"/>
              <a:gd name="T26" fmla="*/ 2147483646 w 251"/>
              <a:gd name="T27" fmla="*/ 2147483646 h 213"/>
              <a:gd name="T28" fmla="*/ 2147483646 w 251"/>
              <a:gd name="T29" fmla="*/ 2147483646 h 213"/>
              <a:gd name="T30" fmla="*/ 2147483646 w 251"/>
              <a:gd name="T31" fmla="*/ 2147483646 h 213"/>
              <a:gd name="T32" fmla="*/ 2147483646 w 251"/>
              <a:gd name="T33" fmla="*/ 2147483646 h 213"/>
              <a:gd name="T34" fmla="*/ 2147483646 w 251"/>
              <a:gd name="T35" fmla="*/ 2147483646 h 213"/>
              <a:gd name="T36" fmla="*/ 2147483646 w 251"/>
              <a:gd name="T37" fmla="*/ 2147483646 h 213"/>
              <a:gd name="T38" fmla="*/ 2147483646 w 251"/>
              <a:gd name="T39" fmla="*/ 2147483646 h 213"/>
              <a:gd name="T40" fmla="*/ 2147483646 w 251"/>
              <a:gd name="T41" fmla="*/ 2147483646 h 213"/>
              <a:gd name="T42" fmla="*/ 2147483646 w 251"/>
              <a:gd name="T43" fmla="*/ 2147483646 h 213"/>
              <a:gd name="T44" fmla="*/ 2147483646 w 251"/>
              <a:gd name="T45" fmla="*/ 2147483646 h 213"/>
              <a:gd name="T46" fmla="*/ 2147483646 w 251"/>
              <a:gd name="T47" fmla="*/ 2147483646 h 213"/>
              <a:gd name="T48" fmla="*/ 2147483646 w 251"/>
              <a:gd name="T49" fmla="*/ 2147483646 h 213"/>
              <a:gd name="T50" fmla="*/ 2147483646 w 251"/>
              <a:gd name="T51" fmla="*/ 2147483646 h 213"/>
              <a:gd name="T52" fmla="*/ 2147483646 w 251"/>
              <a:gd name="T53" fmla="*/ 2147483646 h 213"/>
              <a:gd name="T54" fmla="*/ 2147483646 w 251"/>
              <a:gd name="T55" fmla="*/ 2147483646 h 213"/>
              <a:gd name="T56" fmla="*/ 2147483646 w 251"/>
              <a:gd name="T57" fmla="*/ 0 h 213"/>
              <a:gd name="T58" fmla="*/ 2147483646 w 251"/>
              <a:gd name="T59" fmla="*/ 2147483646 h 213"/>
              <a:gd name="T60" fmla="*/ 2147483646 w 251"/>
              <a:gd name="T61" fmla="*/ 2147483646 h 213"/>
              <a:gd name="T62" fmla="*/ 2147483646 w 251"/>
              <a:gd name="T63" fmla="*/ 2147483646 h 213"/>
              <a:gd name="T64" fmla="*/ 2147483646 w 251"/>
              <a:gd name="T65" fmla="*/ 2147483646 h 213"/>
              <a:gd name="T66" fmla="*/ 2147483646 w 251"/>
              <a:gd name="T67" fmla="*/ 2147483646 h 213"/>
              <a:gd name="T68" fmla="*/ 2147483646 w 251"/>
              <a:gd name="T69" fmla="*/ 2147483646 h 213"/>
              <a:gd name="T70" fmla="*/ 0 w 251"/>
              <a:gd name="T71" fmla="*/ 2147483646 h 213"/>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51"/>
              <a:gd name="T109" fmla="*/ 0 h 213"/>
              <a:gd name="T110" fmla="*/ 251 w 251"/>
              <a:gd name="T111" fmla="*/ 213 h 213"/>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51" h="213">
                <a:moveTo>
                  <a:pt x="0" y="132"/>
                </a:moveTo>
                <a:lnTo>
                  <a:pt x="7" y="132"/>
                </a:lnTo>
                <a:lnTo>
                  <a:pt x="20" y="140"/>
                </a:lnTo>
                <a:lnTo>
                  <a:pt x="31" y="140"/>
                </a:lnTo>
                <a:lnTo>
                  <a:pt x="43" y="141"/>
                </a:lnTo>
                <a:lnTo>
                  <a:pt x="53" y="144"/>
                </a:lnTo>
                <a:lnTo>
                  <a:pt x="63" y="149"/>
                </a:lnTo>
                <a:lnTo>
                  <a:pt x="77" y="152"/>
                </a:lnTo>
                <a:lnTo>
                  <a:pt x="87" y="154"/>
                </a:lnTo>
                <a:lnTo>
                  <a:pt x="107" y="148"/>
                </a:lnTo>
                <a:lnTo>
                  <a:pt x="116" y="136"/>
                </a:lnTo>
                <a:lnTo>
                  <a:pt x="123" y="144"/>
                </a:lnTo>
                <a:lnTo>
                  <a:pt x="123" y="156"/>
                </a:lnTo>
                <a:lnTo>
                  <a:pt x="126" y="160"/>
                </a:lnTo>
                <a:lnTo>
                  <a:pt x="126" y="163"/>
                </a:lnTo>
                <a:lnTo>
                  <a:pt x="133" y="164"/>
                </a:lnTo>
                <a:lnTo>
                  <a:pt x="145" y="163"/>
                </a:lnTo>
                <a:lnTo>
                  <a:pt x="150" y="154"/>
                </a:lnTo>
                <a:lnTo>
                  <a:pt x="160" y="149"/>
                </a:lnTo>
                <a:lnTo>
                  <a:pt x="165" y="148"/>
                </a:lnTo>
                <a:lnTo>
                  <a:pt x="177" y="164"/>
                </a:lnTo>
                <a:lnTo>
                  <a:pt x="178" y="164"/>
                </a:lnTo>
                <a:lnTo>
                  <a:pt x="183" y="175"/>
                </a:lnTo>
                <a:lnTo>
                  <a:pt x="190" y="184"/>
                </a:lnTo>
                <a:lnTo>
                  <a:pt x="190" y="187"/>
                </a:lnTo>
                <a:lnTo>
                  <a:pt x="192" y="188"/>
                </a:lnTo>
                <a:lnTo>
                  <a:pt x="198" y="192"/>
                </a:lnTo>
                <a:lnTo>
                  <a:pt x="208" y="192"/>
                </a:lnTo>
                <a:lnTo>
                  <a:pt x="211" y="193"/>
                </a:lnTo>
                <a:lnTo>
                  <a:pt x="214" y="204"/>
                </a:lnTo>
                <a:lnTo>
                  <a:pt x="221" y="208"/>
                </a:lnTo>
                <a:lnTo>
                  <a:pt x="232" y="212"/>
                </a:lnTo>
                <a:lnTo>
                  <a:pt x="238" y="204"/>
                </a:lnTo>
                <a:lnTo>
                  <a:pt x="244" y="193"/>
                </a:lnTo>
                <a:lnTo>
                  <a:pt x="244" y="192"/>
                </a:lnTo>
                <a:lnTo>
                  <a:pt x="247" y="180"/>
                </a:lnTo>
                <a:lnTo>
                  <a:pt x="245" y="168"/>
                </a:lnTo>
                <a:lnTo>
                  <a:pt x="245" y="152"/>
                </a:lnTo>
                <a:lnTo>
                  <a:pt x="250" y="136"/>
                </a:lnTo>
                <a:lnTo>
                  <a:pt x="244" y="113"/>
                </a:lnTo>
                <a:lnTo>
                  <a:pt x="244" y="100"/>
                </a:lnTo>
                <a:lnTo>
                  <a:pt x="234" y="96"/>
                </a:lnTo>
                <a:lnTo>
                  <a:pt x="226" y="82"/>
                </a:lnTo>
                <a:lnTo>
                  <a:pt x="217" y="70"/>
                </a:lnTo>
                <a:lnTo>
                  <a:pt x="208" y="60"/>
                </a:lnTo>
                <a:lnTo>
                  <a:pt x="187" y="52"/>
                </a:lnTo>
                <a:lnTo>
                  <a:pt x="170" y="56"/>
                </a:lnTo>
                <a:lnTo>
                  <a:pt x="160" y="56"/>
                </a:lnTo>
                <a:lnTo>
                  <a:pt x="154" y="52"/>
                </a:lnTo>
                <a:lnTo>
                  <a:pt x="153" y="52"/>
                </a:lnTo>
                <a:lnTo>
                  <a:pt x="133" y="52"/>
                </a:lnTo>
                <a:lnTo>
                  <a:pt x="123" y="42"/>
                </a:lnTo>
                <a:lnTo>
                  <a:pt x="101" y="32"/>
                </a:lnTo>
                <a:lnTo>
                  <a:pt x="96" y="24"/>
                </a:lnTo>
                <a:lnTo>
                  <a:pt x="77" y="4"/>
                </a:lnTo>
                <a:lnTo>
                  <a:pt x="77" y="3"/>
                </a:lnTo>
                <a:lnTo>
                  <a:pt x="73" y="0"/>
                </a:lnTo>
                <a:lnTo>
                  <a:pt x="65" y="0"/>
                </a:lnTo>
                <a:lnTo>
                  <a:pt x="28" y="63"/>
                </a:lnTo>
                <a:lnTo>
                  <a:pt x="35" y="71"/>
                </a:lnTo>
                <a:lnTo>
                  <a:pt x="43" y="78"/>
                </a:lnTo>
                <a:lnTo>
                  <a:pt x="47" y="86"/>
                </a:lnTo>
                <a:lnTo>
                  <a:pt x="40" y="91"/>
                </a:lnTo>
                <a:lnTo>
                  <a:pt x="34" y="91"/>
                </a:lnTo>
                <a:lnTo>
                  <a:pt x="23" y="91"/>
                </a:lnTo>
                <a:lnTo>
                  <a:pt x="20" y="96"/>
                </a:lnTo>
                <a:lnTo>
                  <a:pt x="11" y="99"/>
                </a:lnTo>
                <a:lnTo>
                  <a:pt x="7" y="111"/>
                </a:lnTo>
                <a:lnTo>
                  <a:pt x="8" y="120"/>
                </a:lnTo>
                <a:lnTo>
                  <a:pt x="5" y="126"/>
                </a:lnTo>
                <a:lnTo>
                  <a:pt x="5" y="132"/>
                </a:lnTo>
                <a:lnTo>
                  <a:pt x="0" y="132"/>
                </a:lnTo>
              </a:path>
            </a:pathLst>
          </a:custGeom>
          <a:solidFill>
            <a:schemeClr val="bg1"/>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110" name="Freeform 17"/>
          <p:cNvSpPr>
            <a:spLocks/>
          </p:cNvSpPr>
          <p:nvPr/>
        </p:nvSpPr>
        <p:spPr bwMode="auto">
          <a:xfrm>
            <a:off x="6729413" y="4087813"/>
            <a:ext cx="398462" cy="338137"/>
          </a:xfrm>
          <a:custGeom>
            <a:avLst/>
            <a:gdLst>
              <a:gd name="T0" fmla="*/ 2147483646 w 251"/>
              <a:gd name="T1" fmla="*/ 2147483646 h 213"/>
              <a:gd name="T2" fmla="*/ 2147483646 w 251"/>
              <a:gd name="T3" fmla="*/ 2147483646 h 213"/>
              <a:gd name="T4" fmla="*/ 2147483646 w 251"/>
              <a:gd name="T5" fmla="*/ 2147483646 h 213"/>
              <a:gd name="T6" fmla="*/ 2147483646 w 251"/>
              <a:gd name="T7" fmla="*/ 2147483646 h 213"/>
              <a:gd name="T8" fmla="*/ 2147483646 w 251"/>
              <a:gd name="T9" fmla="*/ 2147483646 h 213"/>
              <a:gd name="T10" fmla="*/ 2147483646 w 251"/>
              <a:gd name="T11" fmla="*/ 2147483646 h 213"/>
              <a:gd name="T12" fmla="*/ 2147483646 w 251"/>
              <a:gd name="T13" fmla="*/ 2147483646 h 213"/>
              <a:gd name="T14" fmla="*/ 2147483646 w 251"/>
              <a:gd name="T15" fmla="*/ 2147483646 h 213"/>
              <a:gd name="T16" fmla="*/ 2147483646 w 251"/>
              <a:gd name="T17" fmla="*/ 2147483646 h 213"/>
              <a:gd name="T18" fmla="*/ 2147483646 w 251"/>
              <a:gd name="T19" fmla="*/ 2147483646 h 213"/>
              <a:gd name="T20" fmla="*/ 2147483646 w 251"/>
              <a:gd name="T21" fmla="*/ 2147483646 h 213"/>
              <a:gd name="T22" fmla="*/ 2147483646 w 251"/>
              <a:gd name="T23" fmla="*/ 2147483646 h 213"/>
              <a:gd name="T24" fmla="*/ 2147483646 w 251"/>
              <a:gd name="T25" fmla="*/ 2147483646 h 213"/>
              <a:gd name="T26" fmla="*/ 2147483646 w 251"/>
              <a:gd name="T27" fmla="*/ 2147483646 h 213"/>
              <a:gd name="T28" fmla="*/ 2147483646 w 251"/>
              <a:gd name="T29" fmla="*/ 2147483646 h 213"/>
              <a:gd name="T30" fmla="*/ 2147483646 w 251"/>
              <a:gd name="T31" fmla="*/ 2147483646 h 213"/>
              <a:gd name="T32" fmla="*/ 2147483646 w 251"/>
              <a:gd name="T33" fmla="*/ 2147483646 h 213"/>
              <a:gd name="T34" fmla="*/ 2147483646 w 251"/>
              <a:gd name="T35" fmla="*/ 2147483646 h 213"/>
              <a:gd name="T36" fmla="*/ 2147483646 w 251"/>
              <a:gd name="T37" fmla="*/ 2147483646 h 213"/>
              <a:gd name="T38" fmla="*/ 2147483646 w 251"/>
              <a:gd name="T39" fmla="*/ 2147483646 h 213"/>
              <a:gd name="T40" fmla="*/ 2147483646 w 251"/>
              <a:gd name="T41" fmla="*/ 2147483646 h 213"/>
              <a:gd name="T42" fmla="*/ 2147483646 w 251"/>
              <a:gd name="T43" fmla="*/ 2147483646 h 213"/>
              <a:gd name="T44" fmla="*/ 2147483646 w 251"/>
              <a:gd name="T45" fmla="*/ 2147483646 h 213"/>
              <a:gd name="T46" fmla="*/ 2147483646 w 251"/>
              <a:gd name="T47" fmla="*/ 2147483646 h 213"/>
              <a:gd name="T48" fmla="*/ 2147483646 w 251"/>
              <a:gd name="T49" fmla="*/ 2147483646 h 213"/>
              <a:gd name="T50" fmla="*/ 2147483646 w 251"/>
              <a:gd name="T51" fmla="*/ 2147483646 h 213"/>
              <a:gd name="T52" fmla="*/ 2147483646 w 251"/>
              <a:gd name="T53" fmla="*/ 2147483646 h 213"/>
              <a:gd name="T54" fmla="*/ 2147483646 w 251"/>
              <a:gd name="T55" fmla="*/ 2147483646 h 213"/>
              <a:gd name="T56" fmla="*/ 2147483646 w 251"/>
              <a:gd name="T57" fmla="*/ 0 h 213"/>
              <a:gd name="T58" fmla="*/ 2147483646 w 251"/>
              <a:gd name="T59" fmla="*/ 2147483646 h 213"/>
              <a:gd name="T60" fmla="*/ 2147483646 w 251"/>
              <a:gd name="T61" fmla="*/ 2147483646 h 213"/>
              <a:gd name="T62" fmla="*/ 2147483646 w 251"/>
              <a:gd name="T63" fmla="*/ 2147483646 h 213"/>
              <a:gd name="T64" fmla="*/ 2147483646 w 251"/>
              <a:gd name="T65" fmla="*/ 2147483646 h 213"/>
              <a:gd name="T66" fmla="*/ 2147483646 w 251"/>
              <a:gd name="T67" fmla="*/ 2147483646 h 213"/>
              <a:gd name="T68" fmla="*/ 2147483646 w 251"/>
              <a:gd name="T69" fmla="*/ 2147483646 h 213"/>
              <a:gd name="T70" fmla="*/ 0 w 251"/>
              <a:gd name="T71" fmla="*/ 2147483646 h 213"/>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51"/>
              <a:gd name="T109" fmla="*/ 0 h 213"/>
              <a:gd name="T110" fmla="*/ 251 w 251"/>
              <a:gd name="T111" fmla="*/ 213 h 213"/>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51" h="213">
                <a:moveTo>
                  <a:pt x="0" y="132"/>
                </a:moveTo>
                <a:lnTo>
                  <a:pt x="7" y="132"/>
                </a:lnTo>
                <a:lnTo>
                  <a:pt x="20" y="140"/>
                </a:lnTo>
                <a:lnTo>
                  <a:pt x="31" y="140"/>
                </a:lnTo>
                <a:lnTo>
                  <a:pt x="43" y="141"/>
                </a:lnTo>
                <a:lnTo>
                  <a:pt x="53" y="144"/>
                </a:lnTo>
                <a:lnTo>
                  <a:pt x="63" y="149"/>
                </a:lnTo>
                <a:lnTo>
                  <a:pt x="77" y="152"/>
                </a:lnTo>
                <a:lnTo>
                  <a:pt x="87" y="154"/>
                </a:lnTo>
                <a:lnTo>
                  <a:pt x="107" y="148"/>
                </a:lnTo>
                <a:lnTo>
                  <a:pt x="116" y="136"/>
                </a:lnTo>
                <a:lnTo>
                  <a:pt x="123" y="144"/>
                </a:lnTo>
                <a:lnTo>
                  <a:pt x="123" y="156"/>
                </a:lnTo>
                <a:lnTo>
                  <a:pt x="126" y="160"/>
                </a:lnTo>
                <a:lnTo>
                  <a:pt x="126" y="163"/>
                </a:lnTo>
                <a:lnTo>
                  <a:pt x="133" y="164"/>
                </a:lnTo>
                <a:lnTo>
                  <a:pt x="145" y="163"/>
                </a:lnTo>
                <a:lnTo>
                  <a:pt x="150" y="154"/>
                </a:lnTo>
                <a:lnTo>
                  <a:pt x="160" y="149"/>
                </a:lnTo>
                <a:lnTo>
                  <a:pt x="165" y="148"/>
                </a:lnTo>
                <a:lnTo>
                  <a:pt x="177" y="164"/>
                </a:lnTo>
                <a:lnTo>
                  <a:pt x="178" y="164"/>
                </a:lnTo>
                <a:lnTo>
                  <a:pt x="183" y="175"/>
                </a:lnTo>
                <a:lnTo>
                  <a:pt x="190" y="184"/>
                </a:lnTo>
                <a:lnTo>
                  <a:pt x="190" y="187"/>
                </a:lnTo>
                <a:lnTo>
                  <a:pt x="192" y="188"/>
                </a:lnTo>
                <a:lnTo>
                  <a:pt x="198" y="192"/>
                </a:lnTo>
                <a:lnTo>
                  <a:pt x="208" y="192"/>
                </a:lnTo>
                <a:lnTo>
                  <a:pt x="211" y="193"/>
                </a:lnTo>
                <a:lnTo>
                  <a:pt x="214" y="204"/>
                </a:lnTo>
                <a:lnTo>
                  <a:pt x="221" y="208"/>
                </a:lnTo>
                <a:lnTo>
                  <a:pt x="232" y="212"/>
                </a:lnTo>
                <a:lnTo>
                  <a:pt x="238" y="204"/>
                </a:lnTo>
                <a:lnTo>
                  <a:pt x="244" y="193"/>
                </a:lnTo>
                <a:lnTo>
                  <a:pt x="244" y="192"/>
                </a:lnTo>
                <a:lnTo>
                  <a:pt x="247" y="180"/>
                </a:lnTo>
                <a:lnTo>
                  <a:pt x="245" y="168"/>
                </a:lnTo>
                <a:lnTo>
                  <a:pt x="245" y="152"/>
                </a:lnTo>
                <a:lnTo>
                  <a:pt x="250" y="136"/>
                </a:lnTo>
                <a:lnTo>
                  <a:pt x="244" y="113"/>
                </a:lnTo>
                <a:lnTo>
                  <a:pt x="244" y="100"/>
                </a:lnTo>
                <a:lnTo>
                  <a:pt x="234" y="96"/>
                </a:lnTo>
                <a:lnTo>
                  <a:pt x="226" y="82"/>
                </a:lnTo>
                <a:lnTo>
                  <a:pt x="217" y="70"/>
                </a:lnTo>
                <a:lnTo>
                  <a:pt x="208" y="60"/>
                </a:lnTo>
                <a:lnTo>
                  <a:pt x="187" y="52"/>
                </a:lnTo>
                <a:lnTo>
                  <a:pt x="170" y="56"/>
                </a:lnTo>
                <a:lnTo>
                  <a:pt x="160" y="56"/>
                </a:lnTo>
                <a:lnTo>
                  <a:pt x="154" y="52"/>
                </a:lnTo>
                <a:lnTo>
                  <a:pt x="153" y="52"/>
                </a:lnTo>
                <a:lnTo>
                  <a:pt x="133" y="52"/>
                </a:lnTo>
                <a:lnTo>
                  <a:pt x="123" y="42"/>
                </a:lnTo>
                <a:lnTo>
                  <a:pt x="101" y="32"/>
                </a:lnTo>
                <a:lnTo>
                  <a:pt x="96" y="24"/>
                </a:lnTo>
                <a:lnTo>
                  <a:pt x="77" y="4"/>
                </a:lnTo>
                <a:lnTo>
                  <a:pt x="77" y="3"/>
                </a:lnTo>
                <a:lnTo>
                  <a:pt x="73" y="0"/>
                </a:lnTo>
                <a:lnTo>
                  <a:pt x="65" y="0"/>
                </a:lnTo>
                <a:lnTo>
                  <a:pt x="28" y="63"/>
                </a:lnTo>
                <a:lnTo>
                  <a:pt x="35" y="71"/>
                </a:lnTo>
                <a:lnTo>
                  <a:pt x="43" y="78"/>
                </a:lnTo>
                <a:lnTo>
                  <a:pt x="47" y="86"/>
                </a:lnTo>
                <a:lnTo>
                  <a:pt x="40" y="91"/>
                </a:lnTo>
                <a:lnTo>
                  <a:pt x="34" y="91"/>
                </a:lnTo>
                <a:lnTo>
                  <a:pt x="23" y="91"/>
                </a:lnTo>
                <a:lnTo>
                  <a:pt x="20" y="96"/>
                </a:lnTo>
                <a:lnTo>
                  <a:pt x="11" y="99"/>
                </a:lnTo>
                <a:lnTo>
                  <a:pt x="7" y="111"/>
                </a:lnTo>
                <a:lnTo>
                  <a:pt x="8" y="120"/>
                </a:lnTo>
                <a:lnTo>
                  <a:pt x="5" y="126"/>
                </a:lnTo>
                <a:lnTo>
                  <a:pt x="5" y="132"/>
                </a:lnTo>
                <a:lnTo>
                  <a:pt x="0" y="132"/>
                </a:lnTo>
              </a:path>
            </a:pathLst>
          </a:custGeom>
          <a:solidFill>
            <a:schemeClr val="bg1"/>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111" name="Freeform 18"/>
          <p:cNvSpPr>
            <a:spLocks/>
          </p:cNvSpPr>
          <p:nvPr/>
        </p:nvSpPr>
        <p:spPr bwMode="auto">
          <a:xfrm>
            <a:off x="4329113" y="3317875"/>
            <a:ext cx="549275" cy="700088"/>
          </a:xfrm>
          <a:custGeom>
            <a:avLst/>
            <a:gdLst>
              <a:gd name="T0" fmla="*/ 2147483646 w 346"/>
              <a:gd name="T1" fmla="*/ 2147483646 h 441"/>
              <a:gd name="T2" fmla="*/ 2147483646 w 346"/>
              <a:gd name="T3" fmla="*/ 2147483646 h 441"/>
              <a:gd name="T4" fmla="*/ 2147483646 w 346"/>
              <a:gd name="T5" fmla="*/ 2147483646 h 441"/>
              <a:gd name="T6" fmla="*/ 2147483646 w 346"/>
              <a:gd name="T7" fmla="*/ 2147483646 h 441"/>
              <a:gd name="T8" fmla="*/ 2147483646 w 346"/>
              <a:gd name="T9" fmla="*/ 2147483646 h 441"/>
              <a:gd name="T10" fmla="*/ 2147483646 w 346"/>
              <a:gd name="T11" fmla="*/ 2147483646 h 441"/>
              <a:gd name="T12" fmla="*/ 2147483646 w 346"/>
              <a:gd name="T13" fmla="*/ 2147483646 h 441"/>
              <a:gd name="T14" fmla="*/ 2147483646 w 346"/>
              <a:gd name="T15" fmla="*/ 2147483646 h 441"/>
              <a:gd name="T16" fmla="*/ 2147483646 w 346"/>
              <a:gd name="T17" fmla="*/ 2147483646 h 441"/>
              <a:gd name="T18" fmla="*/ 2147483646 w 346"/>
              <a:gd name="T19" fmla="*/ 2147483646 h 441"/>
              <a:gd name="T20" fmla="*/ 2147483646 w 346"/>
              <a:gd name="T21" fmla="*/ 2147483646 h 441"/>
              <a:gd name="T22" fmla="*/ 2147483646 w 346"/>
              <a:gd name="T23" fmla="*/ 2147483646 h 441"/>
              <a:gd name="T24" fmla="*/ 2147483646 w 346"/>
              <a:gd name="T25" fmla="*/ 2147483646 h 441"/>
              <a:gd name="T26" fmla="*/ 2147483646 w 346"/>
              <a:gd name="T27" fmla="*/ 2147483646 h 441"/>
              <a:gd name="T28" fmla="*/ 2147483646 w 346"/>
              <a:gd name="T29" fmla="*/ 2147483646 h 441"/>
              <a:gd name="T30" fmla="*/ 2147483646 w 346"/>
              <a:gd name="T31" fmla="*/ 2147483646 h 441"/>
              <a:gd name="T32" fmla="*/ 2147483646 w 346"/>
              <a:gd name="T33" fmla="*/ 2147483646 h 441"/>
              <a:gd name="T34" fmla="*/ 2147483646 w 346"/>
              <a:gd name="T35" fmla="*/ 2147483646 h 441"/>
              <a:gd name="T36" fmla="*/ 2147483646 w 346"/>
              <a:gd name="T37" fmla="*/ 2147483646 h 441"/>
              <a:gd name="T38" fmla="*/ 2147483646 w 346"/>
              <a:gd name="T39" fmla="*/ 2147483646 h 441"/>
              <a:gd name="T40" fmla="*/ 2147483646 w 346"/>
              <a:gd name="T41" fmla="*/ 2147483646 h 441"/>
              <a:gd name="T42" fmla="*/ 2147483646 w 346"/>
              <a:gd name="T43" fmla="*/ 2147483646 h 441"/>
              <a:gd name="T44" fmla="*/ 2147483646 w 346"/>
              <a:gd name="T45" fmla="*/ 2147483646 h 441"/>
              <a:gd name="T46" fmla="*/ 2147483646 w 346"/>
              <a:gd name="T47" fmla="*/ 2147483646 h 441"/>
              <a:gd name="T48" fmla="*/ 2147483646 w 346"/>
              <a:gd name="T49" fmla="*/ 2147483646 h 441"/>
              <a:gd name="T50" fmla="*/ 0 w 346"/>
              <a:gd name="T51" fmla="*/ 2147483646 h 441"/>
              <a:gd name="T52" fmla="*/ 2147483646 w 346"/>
              <a:gd name="T53" fmla="*/ 2147483646 h 441"/>
              <a:gd name="T54" fmla="*/ 2147483646 w 346"/>
              <a:gd name="T55" fmla="*/ 2147483646 h 441"/>
              <a:gd name="T56" fmla="*/ 2147483646 w 346"/>
              <a:gd name="T57" fmla="*/ 2147483646 h 441"/>
              <a:gd name="T58" fmla="*/ 2147483646 w 346"/>
              <a:gd name="T59" fmla="*/ 2147483646 h 441"/>
              <a:gd name="T60" fmla="*/ 2147483646 w 346"/>
              <a:gd name="T61" fmla="*/ 2147483646 h 441"/>
              <a:gd name="T62" fmla="*/ 2147483646 w 346"/>
              <a:gd name="T63" fmla="*/ 2147483646 h 441"/>
              <a:gd name="T64" fmla="*/ 2147483646 w 346"/>
              <a:gd name="T65" fmla="*/ 0 h 44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46"/>
              <a:gd name="T100" fmla="*/ 0 h 441"/>
              <a:gd name="T101" fmla="*/ 346 w 346"/>
              <a:gd name="T102" fmla="*/ 441 h 44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46" h="441">
                <a:moveTo>
                  <a:pt x="122" y="0"/>
                </a:moveTo>
                <a:lnTo>
                  <a:pt x="330" y="145"/>
                </a:lnTo>
                <a:lnTo>
                  <a:pt x="334" y="159"/>
                </a:lnTo>
                <a:lnTo>
                  <a:pt x="330" y="184"/>
                </a:lnTo>
                <a:lnTo>
                  <a:pt x="330" y="193"/>
                </a:lnTo>
                <a:lnTo>
                  <a:pt x="330" y="211"/>
                </a:lnTo>
                <a:lnTo>
                  <a:pt x="330" y="223"/>
                </a:lnTo>
                <a:lnTo>
                  <a:pt x="345" y="225"/>
                </a:lnTo>
                <a:lnTo>
                  <a:pt x="328" y="231"/>
                </a:lnTo>
                <a:lnTo>
                  <a:pt x="312" y="235"/>
                </a:lnTo>
                <a:lnTo>
                  <a:pt x="297" y="224"/>
                </a:lnTo>
                <a:lnTo>
                  <a:pt x="295" y="216"/>
                </a:lnTo>
                <a:lnTo>
                  <a:pt x="295" y="213"/>
                </a:lnTo>
                <a:lnTo>
                  <a:pt x="282" y="220"/>
                </a:lnTo>
                <a:lnTo>
                  <a:pt x="271" y="228"/>
                </a:lnTo>
                <a:lnTo>
                  <a:pt x="258" y="250"/>
                </a:lnTo>
                <a:lnTo>
                  <a:pt x="246" y="275"/>
                </a:lnTo>
                <a:lnTo>
                  <a:pt x="233" y="302"/>
                </a:lnTo>
                <a:lnTo>
                  <a:pt x="226" y="314"/>
                </a:lnTo>
                <a:lnTo>
                  <a:pt x="222" y="344"/>
                </a:lnTo>
                <a:lnTo>
                  <a:pt x="204" y="361"/>
                </a:lnTo>
                <a:lnTo>
                  <a:pt x="184" y="369"/>
                </a:lnTo>
                <a:lnTo>
                  <a:pt x="172" y="376"/>
                </a:lnTo>
                <a:lnTo>
                  <a:pt x="169" y="369"/>
                </a:lnTo>
                <a:lnTo>
                  <a:pt x="162" y="376"/>
                </a:lnTo>
                <a:lnTo>
                  <a:pt x="134" y="385"/>
                </a:lnTo>
                <a:lnTo>
                  <a:pt x="139" y="391"/>
                </a:lnTo>
                <a:lnTo>
                  <a:pt x="144" y="399"/>
                </a:lnTo>
                <a:lnTo>
                  <a:pt x="139" y="410"/>
                </a:lnTo>
                <a:lnTo>
                  <a:pt x="139" y="423"/>
                </a:lnTo>
                <a:lnTo>
                  <a:pt x="135" y="428"/>
                </a:lnTo>
                <a:lnTo>
                  <a:pt x="116" y="440"/>
                </a:lnTo>
                <a:lnTo>
                  <a:pt x="108" y="432"/>
                </a:lnTo>
                <a:lnTo>
                  <a:pt x="96" y="423"/>
                </a:lnTo>
                <a:lnTo>
                  <a:pt x="82" y="416"/>
                </a:lnTo>
                <a:lnTo>
                  <a:pt x="74" y="405"/>
                </a:lnTo>
                <a:lnTo>
                  <a:pt x="74" y="385"/>
                </a:lnTo>
                <a:lnTo>
                  <a:pt x="70" y="381"/>
                </a:lnTo>
                <a:lnTo>
                  <a:pt x="55" y="369"/>
                </a:lnTo>
                <a:lnTo>
                  <a:pt x="51" y="366"/>
                </a:lnTo>
                <a:lnTo>
                  <a:pt x="46" y="363"/>
                </a:lnTo>
                <a:lnTo>
                  <a:pt x="40" y="357"/>
                </a:lnTo>
                <a:lnTo>
                  <a:pt x="38" y="351"/>
                </a:lnTo>
                <a:lnTo>
                  <a:pt x="29" y="344"/>
                </a:lnTo>
                <a:lnTo>
                  <a:pt x="19" y="344"/>
                </a:lnTo>
                <a:lnTo>
                  <a:pt x="8" y="339"/>
                </a:lnTo>
                <a:lnTo>
                  <a:pt x="6" y="326"/>
                </a:lnTo>
                <a:lnTo>
                  <a:pt x="16" y="309"/>
                </a:lnTo>
                <a:lnTo>
                  <a:pt x="14" y="302"/>
                </a:lnTo>
                <a:lnTo>
                  <a:pt x="9" y="294"/>
                </a:lnTo>
                <a:lnTo>
                  <a:pt x="6" y="286"/>
                </a:lnTo>
                <a:lnTo>
                  <a:pt x="0" y="282"/>
                </a:lnTo>
                <a:lnTo>
                  <a:pt x="0" y="275"/>
                </a:lnTo>
                <a:lnTo>
                  <a:pt x="10" y="255"/>
                </a:lnTo>
                <a:lnTo>
                  <a:pt x="24" y="232"/>
                </a:lnTo>
                <a:lnTo>
                  <a:pt x="40" y="204"/>
                </a:lnTo>
                <a:lnTo>
                  <a:pt x="53" y="182"/>
                </a:lnTo>
                <a:lnTo>
                  <a:pt x="24" y="168"/>
                </a:lnTo>
                <a:lnTo>
                  <a:pt x="34" y="144"/>
                </a:lnTo>
                <a:lnTo>
                  <a:pt x="55" y="116"/>
                </a:lnTo>
                <a:lnTo>
                  <a:pt x="70" y="97"/>
                </a:lnTo>
                <a:lnTo>
                  <a:pt x="88" y="67"/>
                </a:lnTo>
                <a:lnTo>
                  <a:pt x="116" y="34"/>
                </a:lnTo>
                <a:lnTo>
                  <a:pt x="112" y="15"/>
                </a:lnTo>
                <a:lnTo>
                  <a:pt x="124" y="0"/>
                </a:lnTo>
                <a:lnTo>
                  <a:pt x="122" y="0"/>
                </a:lnTo>
              </a:path>
            </a:pathLst>
          </a:custGeom>
          <a:solidFill>
            <a:schemeClr val="bg1"/>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112" name="Freeform 19"/>
          <p:cNvSpPr>
            <a:spLocks/>
          </p:cNvSpPr>
          <p:nvPr/>
        </p:nvSpPr>
        <p:spPr bwMode="auto">
          <a:xfrm>
            <a:off x="4329113" y="3317875"/>
            <a:ext cx="549275" cy="700088"/>
          </a:xfrm>
          <a:custGeom>
            <a:avLst/>
            <a:gdLst>
              <a:gd name="T0" fmla="*/ 2147483646 w 346"/>
              <a:gd name="T1" fmla="*/ 2147483646 h 441"/>
              <a:gd name="T2" fmla="*/ 2147483646 w 346"/>
              <a:gd name="T3" fmla="*/ 2147483646 h 441"/>
              <a:gd name="T4" fmla="*/ 2147483646 w 346"/>
              <a:gd name="T5" fmla="*/ 2147483646 h 441"/>
              <a:gd name="T6" fmla="*/ 2147483646 w 346"/>
              <a:gd name="T7" fmla="*/ 2147483646 h 441"/>
              <a:gd name="T8" fmla="*/ 2147483646 w 346"/>
              <a:gd name="T9" fmla="*/ 2147483646 h 441"/>
              <a:gd name="T10" fmla="*/ 2147483646 w 346"/>
              <a:gd name="T11" fmla="*/ 2147483646 h 441"/>
              <a:gd name="T12" fmla="*/ 2147483646 w 346"/>
              <a:gd name="T13" fmla="*/ 2147483646 h 441"/>
              <a:gd name="T14" fmla="*/ 2147483646 w 346"/>
              <a:gd name="T15" fmla="*/ 2147483646 h 441"/>
              <a:gd name="T16" fmla="*/ 2147483646 w 346"/>
              <a:gd name="T17" fmla="*/ 2147483646 h 441"/>
              <a:gd name="T18" fmla="*/ 2147483646 w 346"/>
              <a:gd name="T19" fmla="*/ 2147483646 h 441"/>
              <a:gd name="T20" fmla="*/ 2147483646 w 346"/>
              <a:gd name="T21" fmla="*/ 2147483646 h 441"/>
              <a:gd name="T22" fmla="*/ 2147483646 w 346"/>
              <a:gd name="T23" fmla="*/ 2147483646 h 441"/>
              <a:gd name="T24" fmla="*/ 2147483646 w 346"/>
              <a:gd name="T25" fmla="*/ 2147483646 h 441"/>
              <a:gd name="T26" fmla="*/ 2147483646 w 346"/>
              <a:gd name="T27" fmla="*/ 2147483646 h 441"/>
              <a:gd name="T28" fmla="*/ 2147483646 w 346"/>
              <a:gd name="T29" fmla="*/ 2147483646 h 441"/>
              <a:gd name="T30" fmla="*/ 2147483646 w 346"/>
              <a:gd name="T31" fmla="*/ 2147483646 h 441"/>
              <a:gd name="T32" fmla="*/ 2147483646 w 346"/>
              <a:gd name="T33" fmla="*/ 2147483646 h 441"/>
              <a:gd name="T34" fmla="*/ 2147483646 w 346"/>
              <a:gd name="T35" fmla="*/ 2147483646 h 441"/>
              <a:gd name="T36" fmla="*/ 2147483646 w 346"/>
              <a:gd name="T37" fmla="*/ 2147483646 h 441"/>
              <a:gd name="T38" fmla="*/ 2147483646 w 346"/>
              <a:gd name="T39" fmla="*/ 2147483646 h 441"/>
              <a:gd name="T40" fmla="*/ 2147483646 w 346"/>
              <a:gd name="T41" fmla="*/ 2147483646 h 441"/>
              <a:gd name="T42" fmla="*/ 2147483646 w 346"/>
              <a:gd name="T43" fmla="*/ 2147483646 h 441"/>
              <a:gd name="T44" fmla="*/ 2147483646 w 346"/>
              <a:gd name="T45" fmla="*/ 2147483646 h 441"/>
              <a:gd name="T46" fmla="*/ 2147483646 w 346"/>
              <a:gd name="T47" fmla="*/ 2147483646 h 441"/>
              <a:gd name="T48" fmla="*/ 2147483646 w 346"/>
              <a:gd name="T49" fmla="*/ 2147483646 h 441"/>
              <a:gd name="T50" fmla="*/ 0 w 346"/>
              <a:gd name="T51" fmla="*/ 2147483646 h 441"/>
              <a:gd name="T52" fmla="*/ 2147483646 w 346"/>
              <a:gd name="T53" fmla="*/ 2147483646 h 441"/>
              <a:gd name="T54" fmla="*/ 2147483646 w 346"/>
              <a:gd name="T55" fmla="*/ 2147483646 h 441"/>
              <a:gd name="T56" fmla="*/ 2147483646 w 346"/>
              <a:gd name="T57" fmla="*/ 2147483646 h 441"/>
              <a:gd name="T58" fmla="*/ 2147483646 w 346"/>
              <a:gd name="T59" fmla="*/ 2147483646 h 441"/>
              <a:gd name="T60" fmla="*/ 2147483646 w 346"/>
              <a:gd name="T61" fmla="*/ 2147483646 h 441"/>
              <a:gd name="T62" fmla="*/ 2147483646 w 346"/>
              <a:gd name="T63" fmla="*/ 2147483646 h 441"/>
              <a:gd name="T64" fmla="*/ 2147483646 w 346"/>
              <a:gd name="T65" fmla="*/ 0 h 44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46"/>
              <a:gd name="T100" fmla="*/ 0 h 441"/>
              <a:gd name="T101" fmla="*/ 346 w 346"/>
              <a:gd name="T102" fmla="*/ 441 h 44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46" h="441">
                <a:moveTo>
                  <a:pt x="122" y="0"/>
                </a:moveTo>
                <a:lnTo>
                  <a:pt x="330" y="145"/>
                </a:lnTo>
                <a:lnTo>
                  <a:pt x="334" y="159"/>
                </a:lnTo>
                <a:lnTo>
                  <a:pt x="330" y="184"/>
                </a:lnTo>
                <a:lnTo>
                  <a:pt x="330" y="193"/>
                </a:lnTo>
                <a:lnTo>
                  <a:pt x="330" y="211"/>
                </a:lnTo>
                <a:lnTo>
                  <a:pt x="330" y="223"/>
                </a:lnTo>
                <a:lnTo>
                  <a:pt x="345" y="225"/>
                </a:lnTo>
                <a:lnTo>
                  <a:pt x="328" y="231"/>
                </a:lnTo>
                <a:lnTo>
                  <a:pt x="312" y="235"/>
                </a:lnTo>
                <a:lnTo>
                  <a:pt x="297" y="224"/>
                </a:lnTo>
                <a:lnTo>
                  <a:pt x="295" y="216"/>
                </a:lnTo>
                <a:lnTo>
                  <a:pt x="295" y="213"/>
                </a:lnTo>
                <a:lnTo>
                  <a:pt x="282" y="220"/>
                </a:lnTo>
                <a:lnTo>
                  <a:pt x="271" y="228"/>
                </a:lnTo>
                <a:lnTo>
                  <a:pt x="258" y="250"/>
                </a:lnTo>
                <a:lnTo>
                  <a:pt x="246" y="275"/>
                </a:lnTo>
                <a:lnTo>
                  <a:pt x="233" y="302"/>
                </a:lnTo>
                <a:lnTo>
                  <a:pt x="226" y="314"/>
                </a:lnTo>
                <a:lnTo>
                  <a:pt x="222" y="344"/>
                </a:lnTo>
                <a:lnTo>
                  <a:pt x="204" y="361"/>
                </a:lnTo>
                <a:lnTo>
                  <a:pt x="184" y="369"/>
                </a:lnTo>
                <a:lnTo>
                  <a:pt x="172" y="376"/>
                </a:lnTo>
                <a:lnTo>
                  <a:pt x="169" y="369"/>
                </a:lnTo>
                <a:lnTo>
                  <a:pt x="162" y="376"/>
                </a:lnTo>
                <a:lnTo>
                  <a:pt x="134" y="385"/>
                </a:lnTo>
                <a:lnTo>
                  <a:pt x="139" y="391"/>
                </a:lnTo>
                <a:lnTo>
                  <a:pt x="144" y="399"/>
                </a:lnTo>
                <a:lnTo>
                  <a:pt x="139" y="410"/>
                </a:lnTo>
                <a:lnTo>
                  <a:pt x="139" y="423"/>
                </a:lnTo>
                <a:lnTo>
                  <a:pt x="135" y="428"/>
                </a:lnTo>
                <a:lnTo>
                  <a:pt x="116" y="440"/>
                </a:lnTo>
                <a:lnTo>
                  <a:pt x="108" y="432"/>
                </a:lnTo>
                <a:lnTo>
                  <a:pt x="96" y="423"/>
                </a:lnTo>
                <a:lnTo>
                  <a:pt x="82" y="416"/>
                </a:lnTo>
                <a:lnTo>
                  <a:pt x="74" y="405"/>
                </a:lnTo>
                <a:lnTo>
                  <a:pt x="74" y="385"/>
                </a:lnTo>
                <a:lnTo>
                  <a:pt x="70" y="381"/>
                </a:lnTo>
                <a:lnTo>
                  <a:pt x="55" y="369"/>
                </a:lnTo>
                <a:lnTo>
                  <a:pt x="51" y="366"/>
                </a:lnTo>
                <a:lnTo>
                  <a:pt x="46" y="363"/>
                </a:lnTo>
                <a:lnTo>
                  <a:pt x="40" y="357"/>
                </a:lnTo>
                <a:lnTo>
                  <a:pt x="38" y="351"/>
                </a:lnTo>
                <a:lnTo>
                  <a:pt x="29" y="344"/>
                </a:lnTo>
                <a:lnTo>
                  <a:pt x="19" y="344"/>
                </a:lnTo>
                <a:lnTo>
                  <a:pt x="8" y="339"/>
                </a:lnTo>
                <a:lnTo>
                  <a:pt x="6" y="326"/>
                </a:lnTo>
                <a:lnTo>
                  <a:pt x="16" y="309"/>
                </a:lnTo>
                <a:lnTo>
                  <a:pt x="14" y="302"/>
                </a:lnTo>
                <a:lnTo>
                  <a:pt x="9" y="294"/>
                </a:lnTo>
                <a:lnTo>
                  <a:pt x="6" y="286"/>
                </a:lnTo>
                <a:lnTo>
                  <a:pt x="0" y="282"/>
                </a:lnTo>
                <a:lnTo>
                  <a:pt x="0" y="275"/>
                </a:lnTo>
                <a:lnTo>
                  <a:pt x="10" y="255"/>
                </a:lnTo>
                <a:lnTo>
                  <a:pt x="24" y="232"/>
                </a:lnTo>
                <a:lnTo>
                  <a:pt x="40" y="204"/>
                </a:lnTo>
                <a:lnTo>
                  <a:pt x="53" y="182"/>
                </a:lnTo>
                <a:lnTo>
                  <a:pt x="24" y="168"/>
                </a:lnTo>
                <a:lnTo>
                  <a:pt x="34" y="144"/>
                </a:lnTo>
                <a:lnTo>
                  <a:pt x="55" y="116"/>
                </a:lnTo>
                <a:lnTo>
                  <a:pt x="70" y="97"/>
                </a:lnTo>
                <a:lnTo>
                  <a:pt x="88" y="67"/>
                </a:lnTo>
                <a:lnTo>
                  <a:pt x="116" y="34"/>
                </a:lnTo>
                <a:lnTo>
                  <a:pt x="112" y="15"/>
                </a:lnTo>
                <a:lnTo>
                  <a:pt x="124" y="0"/>
                </a:lnTo>
                <a:lnTo>
                  <a:pt x="122" y="0"/>
                </a:lnTo>
              </a:path>
            </a:pathLst>
          </a:custGeom>
          <a:solidFill>
            <a:srgbClr val="6699FF"/>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113" name="Freeform 20"/>
          <p:cNvSpPr>
            <a:spLocks/>
          </p:cNvSpPr>
          <p:nvPr/>
        </p:nvSpPr>
        <p:spPr bwMode="auto">
          <a:xfrm>
            <a:off x="3560763" y="3871913"/>
            <a:ext cx="504825" cy="441325"/>
          </a:xfrm>
          <a:custGeom>
            <a:avLst/>
            <a:gdLst>
              <a:gd name="T0" fmla="*/ 2147483646 w 318"/>
              <a:gd name="T1" fmla="*/ 2147483646 h 278"/>
              <a:gd name="T2" fmla="*/ 2147483646 w 318"/>
              <a:gd name="T3" fmla="*/ 2147483646 h 278"/>
              <a:gd name="T4" fmla="*/ 2147483646 w 318"/>
              <a:gd name="T5" fmla="*/ 2147483646 h 278"/>
              <a:gd name="T6" fmla="*/ 2147483646 w 318"/>
              <a:gd name="T7" fmla="*/ 2147483646 h 278"/>
              <a:gd name="T8" fmla="*/ 2147483646 w 318"/>
              <a:gd name="T9" fmla="*/ 2147483646 h 278"/>
              <a:gd name="T10" fmla="*/ 2147483646 w 318"/>
              <a:gd name="T11" fmla="*/ 2147483646 h 278"/>
              <a:gd name="T12" fmla="*/ 2147483646 w 318"/>
              <a:gd name="T13" fmla="*/ 2147483646 h 278"/>
              <a:gd name="T14" fmla="*/ 2147483646 w 318"/>
              <a:gd name="T15" fmla="*/ 2147483646 h 278"/>
              <a:gd name="T16" fmla="*/ 2147483646 w 318"/>
              <a:gd name="T17" fmla="*/ 2147483646 h 278"/>
              <a:gd name="T18" fmla="*/ 2147483646 w 318"/>
              <a:gd name="T19" fmla="*/ 2147483646 h 278"/>
              <a:gd name="T20" fmla="*/ 2147483646 w 318"/>
              <a:gd name="T21" fmla="*/ 2147483646 h 278"/>
              <a:gd name="T22" fmla="*/ 2147483646 w 318"/>
              <a:gd name="T23" fmla="*/ 2147483646 h 278"/>
              <a:gd name="T24" fmla="*/ 2147483646 w 318"/>
              <a:gd name="T25" fmla="*/ 2147483646 h 278"/>
              <a:gd name="T26" fmla="*/ 2147483646 w 318"/>
              <a:gd name="T27" fmla="*/ 2147483646 h 278"/>
              <a:gd name="T28" fmla="*/ 2147483646 w 318"/>
              <a:gd name="T29" fmla="*/ 0 h 278"/>
              <a:gd name="T30" fmla="*/ 2147483646 w 318"/>
              <a:gd name="T31" fmla="*/ 2147483646 h 278"/>
              <a:gd name="T32" fmla="*/ 2147483646 w 318"/>
              <a:gd name="T33" fmla="*/ 2147483646 h 278"/>
              <a:gd name="T34" fmla="*/ 2147483646 w 318"/>
              <a:gd name="T35" fmla="*/ 2147483646 h 278"/>
              <a:gd name="T36" fmla="*/ 2147483646 w 318"/>
              <a:gd name="T37" fmla="*/ 2147483646 h 278"/>
              <a:gd name="T38" fmla="*/ 2147483646 w 318"/>
              <a:gd name="T39" fmla="*/ 2147483646 h 278"/>
              <a:gd name="T40" fmla="*/ 2147483646 w 318"/>
              <a:gd name="T41" fmla="*/ 2147483646 h 278"/>
              <a:gd name="T42" fmla="*/ 2147483646 w 318"/>
              <a:gd name="T43" fmla="*/ 2147483646 h 278"/>
              <a:gd name="T44" fmla="*/ 2147483646 w 318"/>
              <a:gd name="T45" fmla="*/ 2147483646 h 278"/>
              <a:gd name="T46" fmla="*/ 2147483646 w 318"/>
              <a:gd name="T47" fmla="*/ 2147483646 h 278"/>
              <a:gd name="T48" fmla="*/ 2147483646 w 318"/>
              <a:gd name="T49" fmla="*/ 2147483646 h 278"/>
              <a:gd name="T50" fmla="*/ 2147483646 w 318"/>
              <a:gd name="T51" fmla="*/ 2147483646 h 278"/>
              <a:gd name="T52" fmla="*/ 2147483646 w 318"/>
              <a:gd name="T53" fmla="*/ 2147483646 h 278"/>
              <a:gd name="T54" fmla="*/ 2147483646 w 318"/>
              <a:gd name="T55" fmla="*/ 2147483646 h 278"/>
              <a:gd name="T56" fmla="*/ 2147483646 w 318"/>
              <a:gd name="T57" fmla="*/ 2147483646 h 278"/>
              <a:gd name="T58" fmla="*/ 2147483646 w 318"/>
              <a:gd name="T59" fmla="*/ 2147483646 h 278"/>
              <a:gd name="T60" fmla="*/ 2147483646 w 318"/>
              <a:gd name="T61" fmla="*/ 2147483646 h 278"/>
              <a:gd name="T62" fmla="*/ 0 w 318"/>
              <a:gd name="T63" fmla="*/ 2147483646 h 278"/>
              <a:gd name="T64" fmla="*/ 2147483646 w 318"/>
              <a:gd name="T65" fmla="*/ 2147483646 h 27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18"/>
              <a:gd name="T100" fmla="*/ 0 h 278"/>
              <a:gd name="T101" fmla="*/ 318 w 318"/>
              <a:gd name="T102" fmla="*/ 278 h 27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18" h="278">
                <a:moveTo>
                  <a:pt x="30" y="277"/>
                </a:moveTo>
                <a:lnTo>
                  <a:pt x="103" y="234"/>
                </a:lnTo>
                <a:lnTo>
                  <a:pt x="134" y="256"/>
                </a:lnTo>
                <a:lnTo>
                  <a:pt x="177" y="222"/>
                </a:lnTo>
                <a:lnTo>
                  <a:pt x="203" y="228"/>
                </a:lnTo>
                <a:lnTo>
                  <a:pt x="244" y="194"/>
                </a:lnTo>
                <a:lnTo>
                  <a:pt x="263" y="172"/>
                </a:lnTo>
                <a:lnTo>
                  <a:pt x="272" y="160"/>
                </a:lnTo>
                <a:lnTo>
                  <a:pt x="289" y="136"/>
                </a:lnTo>
                <a:lnTo>
                  <a:pt x="301" y="107"/>
                </a:lnTo>
                <a:lnTo>
                  <a:pt x="317" y="91"/>
                </a:lnTo>
                <a:lnTo>
                  <a:pt x="308" y="60"/>
                </a:lnTo>
                <a:lnTo>
                  <a:pt x="293" y="36"/>
                </a:lnTo>
                <a:lnTo>
                  <a:pt x="282" y="15"/>
                </a:lnTo>
                <a:lnTo>
                  <a:pt x="296" y="0"/>
                </a:lnTo>
                <a:lnTo>
                  <a:pt x="252" y="10"/>
                </a:lnTo>
                <a:lnTo>
                  <a:pt x="219" y="31"/>
                </a:lnTo>
                <a:lnTo>
                  <a:pt x="199" y="45"/>
                </a:lnTo>
                <a:lnTo>
                  <a:pt x="182" y="36"/>
                </a:lnTo>
                <a:lnTo>
                  <a:pt x="176" y="31"/>
                </a:lnTo>
                <a:lnTo>
                  <a:pt x="154" y="20"/>
                </a:lnTo>
                <a:lnTo>
                  <a:pt x="127" y="45"/>
                </a:lnTo>
                <a:lnTo>
                  <a:pt x="118" y="55"/>
                </a:lnTo>
                <a:lnTo>
                  <a:pt x="106" y="62"/>
                </a:lnTo>
                <a:lnTo>
                  <a:pt x="88" y="74"/>
                </a:lnTo>
                <a:lnTo>
                  <a:pt x="106" y="107"/>
                </a:lnTo>
                <a:lnTo>
                  <a:pt x="106" y="124"/>
                </a:lnTo>
                <a:lnTo>
                  <a:pt x="96" y="131"/>
                </a:lnTo>
                <a:lnTo>
                  <a:pt x="56" y="160"/>
                </a:lnTo>
                <a:lnTo>
                  <a:pt x="36" y="167"/>
                </a:lnTo>
                <a:lnTo>
                  <a:pt x="15" y="183"/>
                </a:lnTo>
                <a:lnTo>
                  <a:pt x="0" y="188"/>
                </a:lnTo>
                <a:lnTo>
                  <a:pt x="30" y="277"/>
                </a:lnTo>
              </a:path>
            </a:pathLst>
          </a:custGeom>
          <a:solidFill>
            <a:schemeClr val="bg1"/>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114" name="Freeform 21"/>
          <p:cNvSpPr>
            <a:spLocks/>
          </p:cNvSpPr>
          <p:nvPr/>
        </p:nvSpPr>
        <p:spPr bwMode="auto">
          <a:xfrm>
            <a:off x="3560763" y="3871913"/>
            <a:ext cx="504825" cy="441325"/>
          </a:xfrm>
          <a:custGeom>
            <a:avLst/>
            <a:gdLst>
              <a:gd name="T0" fmla="*/ 2147483646 w 318"/>
              <a:gd name="T1" fmla="*/ 2147483646 h 278"/>
              <a:gd name="T2" fmla="*/ 2147483646 w 318"/>
              <a:gd name="T3" fmla="*/ 2147483646 h 278"/>
              <a:gd name="T4" fmla="*/ 2147483646 w 318"/>
              <a:gd name="T5" fmla="*/ 2147483646 h 278"/>
              <a:gd name="T6" fmla="*/ 2147483646 w 318"/>
              <a:gd name="T7" fmla="*/ 2147483646 h 278"/>
              <a:gd name="T8" fmla="*/ 2147483646 w 318"/>
              <a:gd name="T9" fmla="*/ 2147483646 h 278"/>
              <a:gd name="T10" fmla="*/ 2147483646 w 318"/>
              <a:gd name="T11" fmla="*/ 2147483646 h 278"/>
              <a:gd name="T12" fmla="*/ 2147483646 w 318"/>
              <a:gd name="T13" fmla="*/ 2147483646 h 278"/>
              <a:gd name="T14" fmla="*/ 2147483646 w 318"/>
              <a:gd name="T15" fmla="*/ 2147483646 h 278"/>
              <a:gd name="T16" fmla="*/ 2147483646 w 318"/>
              <a:gd name="T17" fmla="*/ 2147483646 h 278"/>
              <a:gd name="T18" fmla="*/ 2147483646 w 318"/>
              <a:gd name="T19" fmla="*/ 2147483646 h 278"/>
              <a:gd name="T20" fmla="*/ 2147483646 w 318"/>
              <a:gd name="T21" fmla="*/ 2147483646 h 278"/>
              <a:gd name="T22" fmla="*/ 2147483646 w 318"/>
              <a:gd name="T23" fmla="*/ 2147483646 h 278"/>
              <a:gd name="T24" fmla="*/ 2147483646 w 318"/>
              <a:gd name="T25" fmla="*/ 2147483646 h 278"/>
              <a:gd name="T26" fmla="*/ 2147483646 w 318"/>
              <a:gd name="T27" fmla="*/ 2147483646 h 278"/>
              <a:gd name="T28" fmla="*/ 2147483646 w 318"/>
              <a:gd name="T29" fmla="*/ 0 h 278"/>
              <a:gd name="T30" fmla="*/ 2147483646 w 318"/>
              <a:gd name="T31" fmla="*/ 2147483646 h 278"/>
              <a:gd name="T32" fmla="*/ 2147483646 w 318"/>
              <a:gd name="T33" fmla="*/ 2147483646 h 278"/>
              <a:gd name="T34" fmla="*/ 2147483646 w 318"/>
              <a:gd name="T35" fmla="*/ 2147483646 h 278"/>
              <a:gd name="T36" fmla="*/ 2147483646 w 318"/>
              <a:gd name="T37" fmla="*/ 2147483646 h 278"/>
              <a:gd name="T38" fmla="*/ 2147483646 w 318"/>
              <a:gd name="T39" fmla="*/ 2147483646 h 278"/>
              <a:gd name="T40" fmla="*/ 2147483646 w 318"/>
              <a:gd name="T41" fmla="*/ 2147483646 h 278"/>
              <a:gd name="T42" fmla="*/ 2147483646 w 318"/>
              <a:gd name="T43" fmla="*/ 2147483646 h 278"/>
              <a:gd name="T44" fmla="*/ 2147483646 w 318"/>
              <a:gd name="T45" fmla="*/ 2147483646 h 278"/>
              <a:gd name="T46" fmla="*/ 2147483646 w 318"/>
              <a:gd name="T47" fmla="*/ 2147483646 h 278"/>
              <a:gd name="T48" fmla="*/ 2147483646 w 318"/>
              <a:gd name="T49" fmla="*/ 2147483646 h 278"/>
              <a:gd name="T50" fmla="*/ 2147483646 w 318"/>
              <a:gd name="T51" fmla="*/ 2147483646 h 278"/>
              <a:gd name="T52" fmla="*/ 2147483646 w 318"/>
              <a:gd name="T53" fmla="*/ 2147483646 h 278"/>
              <a:gd name="T54" fmla="*/ 2147483646 w 318"/>
              <a:gd name="T55" fmla="*/ 2147483646 h 278"/>
              <a:gd name="T56" fmla="*/ 2147483646 w 318"/>
              <a:gd name="T57" fmla="*/ 2147483646 h 278"/>
              <a:gd name="T58" fmla="*/ 2147483646 w 318"/>
              <a:gd name="T59" fmla="*/ 2147483646 h 278"/>
              <a:gd name="T60" fmla="*/ 2147483646 w 318"/>
              <a:gd name="T61" fmla="*/ 2147483646 h 278"/>
              <a:gd name="T62" fmla="*/ 0 w 318"/>
              <a:gd name="T63" fmla="*/ 2147483646 h 278"/>
              <a:gd name="T64" fmla="*/ 2147483646 w 318"/>
              <a:gd name="T65" fmla="*/ 2147483646 h 27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18"/>
              <a:gd name="T100" fmla="*/ 0 h 278"/>
              <a:gd name="T101" fmla="*/ 318 w 318"/>
              <a:gd name="T102" fmla="*/ 278 h 27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18" h="278">
                <a:moveTo>
                  <a:pt x="30" y="277"/>
                </a:moveTo>
                <a:lnTo>
                  <a:pt x="103" y="234"/>
                </a:lnTo>
                <a:lnTo>
                  <a:pt x="134" y="256"/>
                </a:lnTo>
                <a:lnTo>
                  <a:pt x="177" y="222"/>
                </a:lnTo>
                <a:lnTo>
                  <a:pt x="203" y="228"/>
                </a:lnTo>
                <a:lnTo>
                  <a:pt x="244" y="194"/>
                </a:lnTo>
                <a:lnTo>
                  <a:pt x="263" y="172"/>
                </a:lnTo>
                <a:lnTo>
                  <a:pt x="272" y="160"/>
                </a:lnTo>
                <a:lnTo>
                  <a:pt x="289" y="136"/>
                </a:lnTo>
                <a:lnTo>
                  <a:pt x="301" y="107"/>
                </a:lnTo>
                <a:lnTo>
                  <a:pt x="317" y="91"/>
                </a:lnTo>
                <a:lnTo>
                  <a:pt x="308" y="60"/>
                </a:lnTo>
                <a:lnTo>
                  <a:pt x="293" y="36"/>
                </a:lnTo>
                <a:lnTo>
                  <a:pt x="282" y="15"/>
                </a:lnTo>
                <a:lnTo>
                  <a:pt x="296" y="0"/>
                </a:lnTo>
                <a:lnTo>
                  <a:pt x="252" y="10"/>
                </a:lnTo>
                <a:lnTo>
                  <a:pt x="219" y="31"/>
                </a:lnTo>
                <a:lnTo>
                  <a:pt x="199" y="45"/>
                </a:lnTo>
                <a:lnTo>
                  <a:pt x="182" y="36"/>
                </a:lnTo>
                <a:lnTo>
                  <a:pt x="176" y="31"/>
                </a:lnTo>
                <a:lnTo>
                  <a:pt x="154" y="20"/>
                </a:lnTo>
                <a:lnTo>
                  <a:pt x="127" y="45"/>
                </a:lnTo>
                <a:lnTo>
                  <a:pt x="118" y="55"/>
                </a:lnTo>
                <a:lnTo>
                  <a:pt x="106" y="62"/>
                </a:lnTo>
                <a:lnTo>
                  <a:pt x="88" y="74"/>
                </a:lnTo>
                <a:lnTo>
                  <a:pt x="106" y="107"/>
                </a:lnTo>
                <a:lnTo>
                  <a:pt x="106" y="124"/>
                </a:lnTo>
                <a:lnTo>
                  <a:pt x="96" y="131"/>
                </a:lnTo>
                <a:lnTo>
                  <a:pt x="56" y="160"/>
                </a:lnTo>
                <a:lnTo>
                  <a:pt x="36" y="167"/>
                </a:lnTo>
                <a:lnTo>
                  <a:pt x="15" y="183"/>
                </a:lnTo>
                <a:lnTo>
                  <a:pt x="0" y="188"/>
                </a:lnTo>
                <a:lnTo>
                  <a:pt x="30" y="277"/>
                </a:lnTo>
              </a:path>
            </a:pathLst>
          </a:custGeom>
          <a:solidFill>
            <a:schemeClr val="bg1"/>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115" name="Freeform 22"/>
          <p:cNvSpPr>
            <a:spLocks/>
          </p:cNvSpPr>
          <p:nvPr/>
        </p:nvSpPr>
        <p:spPr bwMode="auto">
          <a:xfrm>
            <a:off x="4792663" y="2295525"/>
            <a:ext cx="741362" cy="828675"/>
          </a:xfrm>
          <a:custGeom>
            <a:avLst/>
            <a:gdLst>
              <a:gd name="T0" fmla="*/ 2147483646 w 467"/>
              <a:gd name="T1" fmla="*/ 2147483646 h 522"/>
              <a:gd name="T2" fmla="*/ 2147483646 w 467"/>
              <a:gd name="T3" fmla="*/ 2147483646 h 522"/>
              <a:gd name="T4" fmla="*/ 2147483646 w 467"/>
              <a:gd name="T5" fmla="*/ 2147483646 h 522"/>
              <a:gd name="T6" fmla="*/ 2147483646 w 467"/>
              <a:gd name="T7" fmla="*/ 2147483646 h 522"/>
              <a:gd name="T8" fmla="*/ 2147483646 w 467"/>
              <a:gd name="T9" fmla="*/ 2147483646 h 522"/>
              <a:gd name="T10" fmla="*/ 2147483646 w 467"/>
              <a:gd name="T11" fmla="*/ 2147483646 h 522"/>
              <a:gd name="T12" fmla="*/ 2147483646 w 467"/>
              <a:gd name="T13" fmla="*/ 2147483646 h 522"/>
              <a:gd name="T14" fmla="*/ 2147483646 w 467"/>
              <a:gd name="T15" fmla="*/ 2147483646 h 522"/>
              <a:gd name="T16" fmla="*/ 2147483646 w 467"/>
              <a:gd name="T17" fmla="*/ 2147483646 h 522"/>
              <a:gd name="T18" fmla="*/ 2147483646 w 467"/>
              <a:gd name="T19" fmla="*/ 2147483646 h 522"/>
              <a:gd name="T20" fmla="*/ 2147483646 w 467"/>
              <a:gd name="T21" fmla="*/ 2147483646 h 522"/>
              <a:gd name="T22" fmla="*/ 2147483646 w 467"/>
              <a:gd name="T23" fmla="*/ 2147483646 h 522"/>
              <a:gd name="T24" fmla="*/ 2147483646 w 467"/>
              <a:gd name="T25" fmla="*/ 2147483646 h 522"/>
              <a:gd name="T26" fmla="*/ 2147483646 w 467"/>
              <a:gd name="T27" fmla="*/ 2147483646 h 522"/>
              <a:gd name="T28" fmla="*/ 2147483646 w 467"/>
              <a:gd name="T29" fmla="*/ 2147483646 h 522"/>
              <a:gd name="T30" fmla="*/ 2147483646 w 467"/>
              <a:gd name="T31" fmla="*/ 2147483646 h 522"/>
              <a:gd name="T32" fmla="*/ 2147483646 w 467"/>
              <a:gd name="T33" fmla="*/ 2147483646 h 522"/>
              <a:gd name="T34" fmla="*/ 2147483646 w 467"/>
              <a:gd name="T35" fmla="*/ 2147483646 h 522"/>
              <a:gd name="T36" fmla="*/ 2147483646 w 467"/>
              <a:gd name="T37" fmla="*/ 2147483646 h 522"/>
              <a:gd name="T38" fmla="*/ 2147483646 w 467"/>
              <a:gd name="T39" fmla="*/ 2147483646 h 522"/>
              <a:gd name="T40" fmla="*/ 2147483646 w 467"/>
              <a:gd name="T41" fmla="*/ 2147483646 h 522"/>
              <a:gd name="T42" fmla="*/ 2147483646 w 467"/>
              <a:gd name="T43" fmla="*/ 2147483646 h 522"/>
              <a:gd name="T44" fmla="*/ 2147483646 w 467"/>
              <a:gd name="T45" fmla="*/ 2147483646 h 522"/>
              <a:gd name="T46" fmla="*/ 2147483646 w 467"/>
              <a:gd name="T47" fmla="*/ 2147483646 h 522"/>
              <a:gd name="T48" fmla="*/ 2147483646 w 467"/>
              <a:gd name="T49" fmla="*/ 2147483646 h 522"/>
              <a:gd name="T50" fmla="*/ 2147483646 w 467"/>
              <a:gd name="T51" fmla="*/ 2147483646 h 522"/>
              <a:gd name="T52" fmla="*/ 2147483646 w 467"/>
              <a:gd name="T53" fmla="*/ 2147483646 h 522"/>
              <a:gd name="T54" fmla="*/ 2147483646 w 467"/>
              <a:gd name="T55" fmla="*/ 2147483646 h 522"/>
              <a:gd name="T56" fmla="*/ 2147483646 w 467"/>
              <a:gd name="T57" fmla="*/ 2147483646 h 522"/>
              <a:gd name="T58" fmla="*/ 2147483646 w 467"/>
              <a:gd name="T59" fmla="*/ 2147483646 h 522"/>
              <a:gd name="T60" fmla="*/ 2147483646 w 467"/>
              <a:gd name="T61" fmla="*/ 2147483646 h 522"/>
              <a:gd name="T62" fmla="*/ 2147483646 w 467"/>
              <a:gd name="T63" fmla="*/ 2147483646 h 522"/>
              <a:gd name="T64" fmla="*/ 2147483646 w 467"/>
              <a:gd name="T65" fmla="*/ 2147483646 h 522"/>
              <a:gd name="T66" fmla="*/ 2147483646 w 467"/>
              <a:gd name="T67" fmla="*/ 2147483646 h 522"/>
              <a:gd name="T68" fmla="*/ 2147483646 w 467"/>
              <a:gd name="T69" fmla="*/ 2147483646 h 522"/>
              <a:gd name="T70" fmla="*/ 2147483646 w 467"/>
              <a:gd name="T71" fmla="*/ 2147483646 h 522"/>
              <a:gd name="T72" fmla="*/ 2147483646 w 467"/>
              <a:gd name="T73" fmla="*/ 2147483646 h 522"/>
              <a:gd name="T74" fmla="*/ 2147483646 w 467"/>
              <a:gd name="T75" fmla="*/ 2147483646 h 522"/>
              <a:gd name="T76" fmla="*/ 2147483646 w 467"/>
              <a:gd name="T77" fmla="*/ 2147483646 h 522"/>
              <a:gd name="T78" fmla="*/ 2147483646 w 467"/>
              <a:gd name="T79" fmla="*/ 2147483646 h 522"/>
              <a:gd name="T80" fmla="*/ 2147483646 w 467"/>
              <a:gd name="T81" fmla="*/ 2147483646 h 522"/>
              <a:gd name="T82" fmla="*/ 2147483646 w 467"/>
              <a:gd name="T83" fmla="*/ 2147483646 h 522"/>
              <a:gd name="T84" fmla="*/ 2147483646 w 467"/>
              <a:gd name="T85" fmla="*/ 2147483646 h 522"/>
              <a:gd name="T86" fmla="*/ 2147483646 w 467"/>
              <a:gd name="T87" fmla="*/ 2147483646 h 522"/>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467"/>
              <a:gd name="T133" fmla="*/ 0 h 522"/>
              <a:gd name="T134" fmla="*/ 467 w 467"/>
              <a:gd name="T135" fmla="*/ 522 h 522"/>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467" h="522">
                <a:moveTo>
                  <a:pt x="156" y="0"/>
                </a:moveTo>
                <a:lnTo>
                  <a:pt x="147" y="24"/>
                </a:lnTo>
                <a:lnTo>
                  <a:pt x="136" y="33"/>
                </a:lnTo>
                <a:lnTo>
                  <a:pt x="126" y="35"/>
                </a:lnTo>
                <a:lnTo>
                  <a:pt x="126" y="51"/>
                </a:lnTo>
                <a:lnTo>
                  <a:pt x="114" y="57"/>
                </a:lnTo>
                <a:lnTo>
                  <a:pt x="110" y="57"/>
                </a:lnTo>
                <a:lnTo>
                  <a:pt x="107" y="67"/>
                </a:lnTo>
                <a:lnTo>
                  <a:pt x="99" y="84"/>
                </a:lnTo>
                <a:lnTo>
                  <a:pt x="88" y="112"/>
                </a:lnTo>
                <a:lnTo>
                  <a:pt x="84" y="124"/>
                </a:lnTo>
                <a:lnTo>
                  <a:pt x="84" y="126"/>
                </a:lnTo>
                <a:lnTo>
                  <a:pt x="88" y="133"/>
                </a:lnTo>
                <a:lnTo>
                  <a:pt x="88" y="135"/>
                </a:lnTo>
                <a:lnTo>
                  <a:pt x="88" y="142"/>
                </a:lnTo>
                <a:lnTo>
                  <a:pt x="84" y="152"/>
                </a:lnTo>
                <a:lnTo>
                  <a:pt x="84" y="154"/>
                </a:lnTo>
                <a:lnTo>
                  <a:pt x="80" y="156"/>
                </a:lnTo>
                <a:lnTo>
                  <a:pt x="75" y="161"/>
                </a:lnTo>
                <a:lnTo>
                  <a:pt x="65" y="161"/>
                </a:lnTo>
                <a:lnTo>
                  <a:pt x="64" y="162"/>
                </a:lnTo>
                <a:lnTo>
                  <a:pt x="61" y="162"/>
                </a:lnTo>
                <a:lnTo>
                  <a:pt x="45" y="210"/>
                </a:lnTo>
                <a:lnTo>
                  <a:pt x="43" y="219"/>
                </a:lnTo>
                <a:lnTo>
                  <a:pt x="41" y="232"/>
                </a:lnTo>
                <a:lnTo>
                  <a:pt x="28" y="252"/>
                </a:lnTo>
                <a:lnTo>
                  <a:pt x="24" y="261"/>
                </a:lnTo>
                <a:lnTo>
                  <a:pt x="15" y="268"/>
                </a:lnTo>
                <a:lnTo>
                  <a:pt x="15" y="272"/>
                </a:lnTo>
                <a:lnTo>
                  <a:pt x="15" y="281"/>
                </a:lnTo>
                <a:lnTo>
                  <a:pt x="11" y="285"/>
                </a:lnTo>
                <a:lnTo>
                  <a:pt x="8" y="298"/>
                </a:lnTo>
                <a:lnTo>
                  <a:pt x="4" y="303"/>
                </a:lnTo>
                <a:lnTo>
                  <a:pt x="4" y="305"/>
                </a:lnTo>
                <a:lnTo>
                  <a:pt x="0" y="305"/>
                </a:lnTo>
                <a:lnTo>
                  <a:pt x="192" y="446"/>
                </a:lnTo>
                <a:lnTo>
                  <a:pt x="198" y="446"/>
                </a:lnTo>
                <a:lnTo>
                  <a:pt x="204" y="446"/>
                </a:lnTo>
                <a:lnTo>
                  <a:pt x="212" y="446"/>
                </a:lnTo>
                <a:lnTo>
                  <a:pt x="219" y="446"/>
                </a:lnTo>
                <a:lnTo>
                  <a:pt x="220" y="454"/>
                </a:lnTo>
                <a:lnTo>
                  <a:pt x="228" y="460"/>
                </a:lnTo>
                <a:lnTo>
                  <a:pt x="237" y="465"/>
                </a:lnTo>
                <a:lnTo>
                  <a:pt x="241" y="471"/>
                </a:lnTo>
                <a:lnTo>
                  <a:pt x="251" y="480"/>
                </a:lnTo>
                <a:lnTo>
                  <a:pt x="256" y="485"/>
                </a:lnTo>
                <a:lnTo>
                  <a:pt x="259" y="489"/>
                </a:lnTo>
                <a:lnTo>
                  <a:pt x="270" y="501"/>
                </a:lnTo>
                <a:lnTo>
                  <a:pt x="285" y="513"/>
                </a:lnTo>
                <a:lnTo>
                  <a:pt x="295" y="515"/>
                </a:lnTo>
                <a:lnTo>
                  <a:pt x="304" y="521"/>
                </a:lnTo>
                <a:lnTo>
                  <a:pt x="313" y="508"/>
                </a:lnTo>
                <a:lnTo>
                  <a:pt x="317" y="501"/>
                </a:lnTo>
                <a:lnTo>
                  <a:pt x="325" y="499"/>
                </a:lnTo>
                <a:lnTo>
                  <a:pt x="331" y="493"/>
                </a:lnTo>
                <a:lnTo>
                  <a:pt x="337" y="490"/>
                </a:lnTo>
                <a:lnTo>
                  <a:pt x="342" y="484"/>
                </a:lnTo>
                <a:lnTo>
                  <a:pt x="349" y="477"/>
                </a:lnTo>
                <a:lnTo>
                  <a:pt x="353" y="471"/>
                </a:lnTo>
                <a:lnTo>
                  <a:pt x="354" y="468"/>
                </a:lnTo>
                <a:lnTo>
                  <a:pt x="365" y="460"/>
                </a:lnTo>
                <a:lnTo>
                  <a:pt x="377" y="457"/>
                </a:lnTo>
                <a:lnTo>
                  <a:pt x="392" y="444"/>
                </a:lnTo>
                <a:lnTo>
                  <a:pt x="393" y="437"/>
                </a:lnTo>
                <a:lnTo>
                  <a:pt x="401" y="431"/>
                </a:lnTo>
                <a:lnTo>
                  <a:pt x="415" y="426"/>
                </a:lnTo>
                <a:lnTo>
                  <a:pt x="415" y="424"/>
                </a:lnTo>
                <a:lnTo>
                  <a:pt x="421" y="411"/>
                </a:lnTo>
                <a:lnTo>
                  <a:pt x="426" y="410"/>
                </a:lnTo>
                <a:lnTo>
                  <a:pt x="426" y="402"/>
                </a:lnTo>
                <a:lnTo>
                  <a:pt x="436" y="395"/>
                </a:lnTo>
                <a:lnTo>
                  <a:pt x="442" y="382"/>
                </a:lnTo>
                <a:lnTo>
                  <a:pt x="445" y="374"/>
                </a:lnTo>
                <a:lnTo>
                  <a:pt x="453" y="366"/>
                </a:lnTo>
                <a:lnTo>
                  <a:pt x="466" y="355"/>
                </a:lnTo>
                <a:lnTo>
                  <a:pt x="466" y="350"/>
                </a:lnTo>
                <a:lnTo>
                  <a:pt x="450" y="350"/>
                </a:lnTo>
                <a:lnTo>
                  <a:pt x="424" y="347"/>
                </a:lnTo>
                <a:lnTo>
                  <a:pt x="418" y="339"/>
                </a:lnTo>
                <a:lnTo>
                  <a:pt x="405" y="330"/>
                </a:lnTo>
                <a:lnTo>
                  <a:pt x="377" y="321"/>
                </a:lnTo>
                <a:lnTo>
                  <a:pt x="377" y="312"/>
                </a:lnTo>
                <a:lnTo>
                  <a:pt x="377" y="305"/>
                </a:lnTo>
                <a:lnTo>
                  <a:pt x="371" y="300"/>
                </a:lnTo>
                <a:lnTo>
                  <a:pt x="365" y="298"/>
                </a:lnTo>
                <a:lnTo>
                  <a:pt x="344" y="285"/>
                </a:lnTo>
                <a:lnTo>
                  <a:pt x="335" y="285"/>
                </a:lnTo>
                <a:lnTo>
                  <a:pt x="365" y="198"/>
                </a:lnTo>
                <a:lnTo>
                  <a:pt x="156" y="0"/>
                </a:lnTo>
              </a:path>
            </a:pathLst>
          </a:custGeom>
          <a:solidFill>
            <a:schemeClr val="bg1"/>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116" name="Freeform 23"/>
          <p:cNvSpPr>
            <a:spLocks/>
          </p:cNvSpPr>
          <p:nvPr/>
        </p:nvSpPr>
        <p:spPr bwMode="auto">
          <a:xfrm>
            <a:off x="4792663" y="2295525"/>
            <a:ext cx="741362" cy="828675"/>
          </a:xfrm>
          <a:custGeom>
            <a:avLst/>
            <a:gdLst>
              <a:gd name="T0" fmla="*/ 2147483646 w 467"/>
              <a:gd name="T1" fmla="*/ 2147483646 h 522"/>
              <a:gd name="T2" fmla="*/ 2147483646 w 467"/>
              <a:gd name="T3" fmla="*/ 2147483646 h 522"/>
              <a:gd name="T4" fmla="*/ 2147483646 w 467"/>
              <a:gd name="T5" fmla="*/ 2147483646 h 522"/>
              <a:gd name="T6" fmla="*/ 2147483646 w 467"/>
              <a:gd name="T7" fmla="*/ 2147483646 h 522"/>
              <a:gd name="T8" fmla="*/ 2147483646 w 467"/>
              <a:gd name="T9" fmla="*/ 2147483646 h 522"/>
              <a:gd name="T10" fmla="*/ 2147483646 w 467"/>
              <a:gd name="T11" fmla="*/ 2147483646 h 522"/>
              <a:gd name="T12" fmla="*/ 2147483646 w 467"/>
              <a:gd name="T13" fmla="*/ 2147483646 h 522"/>
              <a:gd name="T14" fmla="*/ 2147483646 w 467"/>
              <a:gd name="T15" fmla="*/ 2147483646 h 522"/>
              <a:gd name="T16" fmla="*/ 2147483646 w 467"/>
              <a:gd name="T17" fmla="*/ 2147483646 h 522"/>
              <a:gd name="T18" fmla="*/ 2147483646 w 467"/>
              <a:gd name="T19" fmla="*/ 2147483646 h 522"/>
              <a:gd name="T20" fmla="*/ 2147483646 w 467"/>
              <a:gd name="T21" fmla="*/ 2147483646 h 522"/>
              <a:gd name="T22" fmla="*/ 2147483646 w 467"/>
              <a:gd name="T23" fmla="*/ 2147483646 h 522"/>
              <a:gd name="T24" fmla="*/ 2147483646 w 467"/>
              <a:gd name="T25" fmla="*/ 2147483646 h 522"/>
              <a:gd name="T26" fmla="*/ 2147483646 w 467"/>
              <a:gd name="T27" fmla="*/ 2147483646 h 522"/>
              <a:gd name="T28" fmla="*/ 2147483646 w 467"/>
              <a:gd name="T29" fmla="*/ 2147483646 h 522"/>
              <a:gd name="T30" fmla="*/ 2147483646 w 467"/>
              <a:gd name="T31" fmla="*/ 2147483646 h 522"/>
              <a:gd name="T32" fmla="*/ 2147483646 w 467"/>
              <a:gd name="T33" fmla="*/ 2147483646 h 522"/>
              <a:gd name="T34" fmla="*/ 2147483646 w 467"/>
              <a:gd name="T35" fmla="*/ 2147483646 h 522"/>
              <a:gd name="T36" fmla="*/ 2147483646 w 467"/>
              <a:gd name="T37" fmla="*/ 2147483646 h 522"/>
              <a:gd name="T38" fmla="*/ 2147483646 w 467"/>
              <a:gd name="T39" fmla="*/ 2147483646 h 522"/>
              <a:gd name="T40" fmla="*/ 2147483646 w 467"/>
              <a:gd name="T41" fmla="*/ 2147483646 h 522"/>
              <a:gd name="T42" fmla="*/ 2147483646 w 467"/>
              <a:gd name="T43" fmla="*/ 2147483646 h 522"/>
              <a:gd name="T44" fmla="*/ 2147483646 w 467"/>
              <a:gd name="T45" fmla="*/ 2147483646 h 522"/>
              <a:gd name="T46" fmla="*/ 2147483646 w 467"/>
              <a:gd name="T47" fmla="*/ 2147483646 h 522"/>
              <a:gd name="T48" fmla="*/ 2147483646 w 467"/>
              <a:gd name="T49" fmla="*/ 2147483646 h 522"/>
              <a:gd name="T50" fmla="*/ 2147483646 w 467"/>
              <a:gd name="T51" fmla="*/ 2147483646 h 522"/>
              <a:gd name="T52" fmla="*/ 2147483646 w 467"/>
              <a:gd name="T53" fmla="*/ 2147483646 h 522"/>
              <a:gd name="T54" fmla="*/ 2147483646 w 467"/>
              <a:gd name="T55" fmla="*/ 2147483646 h 522"/>
              <a:gd name="T56" fmla="*/ 2147483646 w 467"/>
              <a:gd name="T57" fmla="*/ 2147483646 h 522"/>
              <a:gd name="T58" fmla="*/ 2147483646 w 467"/>
              <a:gd name="T59" fmla="*/ 2147483646 h 522"/>
              <a:gd name="T60" fmla="*/ 2147483646 w 467"/>
              <a:gd name="T61" fmla="*/ 2147483646 h 522"/>
              <a:gd name="T62" fmla="*/ 2147483646 w 467"/>
              <a:gd name="T63" fmla="*/ 2147483646 h 522"/>
              <a:gd name="T64" fmla="*/ 2147483646 w 467"/>
              <a:gd name="T65" fmla="*/ 2147483646 h 522"/>
              <a:gd name="T66" fmla="*/ 2147483646 w 467"/>
              <a:gd name="T67" fmla="*/ 2147483646 h 522"/>
              <a:gd name="T68" fmla="*/ 2147483646 w 467"/>
              <a:gd name="T69" fmla="*/ 2147483646 h 522"/>
              <a:gd name="T70" fmla="*/ 2147483646 w 467"/>
              <a:gd name="T71" fmla="*/ 2147483646 h 522"/>
              <a:gd name="T72" fmla="*/ 2147483646 w 467"/>
              <a:gd name="T73" fmla="*/ 2147483646 h 522"/>
              <a:gd name="T74" fmla="*/ 2147483646 w 467"/>
              <a:gd name="T75" fmla="*/ 2147483646 h 522"/>
              <a:gd name="T76" fmla="*/ 2147483646 w 467"/>
              <a:gd name="T77" fmla="*/ 2147483646 h 522"/>
              <a:gd name="T78" fmla="*/ 2147483646 w 467"/>
              <a:gd name="T79" fmla="*/ 2147483646 h 522"/>
              <a:gd name="T80" fmla="*/ 2147483646 w 467"/>
              <a:gd name="T81" fmla="*/ 2147483646 h 522"/>
              <a:gd name="T82" fmla="*/ 2147483646 w 467"/>
              <a:gd name="T83" fmla="*/ 2147483646 h 522"/>
              <a:gd name="T84" fmla="*/ 2147483646 w 467"/>
              <a:gd name="T85" fmla="*/ 2147483646 h 522"/>
              <a:gd name="T86" fmla="*/ 2147483646 w 467"/>
              <a:gd name="T87" fmla="*/ 2147483646 h 522"/>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467"/>
              <a:gd name="T133" fmla="*/ 0 h 522"/>
              <a:gd name="T134" fmla="*/ 467 w 467"/>
              <a:gd name="T135" fmla="*/ 522 h 522"/>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467" h="522">
                <a:moveTo>
                  <a:pt x="156" y="0"/>
                </a:moveTo>
                <a:lnTo>
                  <a:pt x="147" y="24"/>
                </a:lnTo>
                <a:lnTo>
                  <a:pt x="136" y="33"/>
                </a:lnTo>
                <a:lnTo>
                  <a:pt x="126" y="35"/>
                </a:lnTo>
                <a:lnTo>
                  <a:pt x="126" y="51"/>
                </a:lnTo>
                <a:lnTo>
                  <a:pt x="114" y="57"/>
                </a:lnTo>
                <a:lnTo>
                  <a:pt x="110" y="57"/>
                </a:lnTo>
                <a:lnTo>
                  <a:pt x="107" y="67"/>
                </a:lnTo>
                <a:lnTo>
                  <a:pt x="99" y="84"/>
                </a:lnTo>
                <a:lnTo>
                  <a:pt x="88" y="112"/>
                </a:lnTo>
                <a:lnTo>
                  <a:pt x="84" y="124"/>
                </a:lnTo>
                <a:lnTo>
                  <a:pt x="84" y="126"/>
                </a:lnTo>
                <a:lnTo>
                  <a:pt x="88" y="133"/>
                </a:lnTo>
                <a:lnTo>
                  <a:pt x="88" y="135"/>
                </a:lnTo>
                <a:lnTo>
                  <a:pt x="88" y="142"/>
                </a:lnTo>
                <a:lnTo>
                  <a:pt x="84" y="152"/>
                </a:lnTo>
                <a:lnTo>
                  <a:pt x="84" y="154"/>
                </a:lnTo>
                <a:lnTo>
                  <a:pt x="80" y="156"/>
                </a:lnTo>
                <a:lnTo>
                  <a:pt x="75" y="161"/>
                </a:lnTo>
                <a:lnTo>
                  <a:pt x="65" y="161"/>
                </a:lnTo>
                <a:lnTo>
                  <a:pt x="64" y="162"/>
                </a:lnTo>
                <a:lnTo>
                  <a:pt x="61" y="162"/>
                </a:lnTo>
                <a:lnTo>
                  <a:pt x="45" y="210"/>
                </a:lnTo>
                <a:lnTo>
                  <a:pt x="43" y="219"/>
                </a:lnTo>
                <a:lnTo>
                  <a:pt x="41" y="232"/>
                </a:lnTo>
                <a:lnTo>
                  <a:pt x="28" y="252"/>
                </a:lnTo>
                <a:lnTo>
                  <a:pt x="24" y="261"/>
                </a:lnTo>
                <a:lnTo>
                  <a:pt x="15" y="268"/>
                </a:lnTo>
                <a:lnTo>
                  <a:pt x="15" y="272"/>
                </a:lnTo>
                <a:lnTo>
                  <a:pt x="15" y="281"/>
                </a:lnTo>
                <a:lnTo>
                  <a:pt x="11" y="285"/>
                </a:lnTo>
                <a:lnTo>
                  <a:pt x="8" y="298"/>
                </a:lnTo>
                <a:lnTo>
                  <a:pt x="4" y="303"/>
                </a:lnTo>
                <a:lnTo>
                  <a:pt x="4" y="305"/>
                </a:lnTo>
                <a:lnTo>
                  <a:pt x="0" y="305"/>
                </a:lnTo>
                <a:lnTo>
                  <a:pt x="192" y="446"/>
                </a:lnTo>
                <a:lnTo>
                  <a:pt x="198" y="446"/>
                </a:lnTo>
                <a:lnTo>
                  <a:pt x="204" y="446"/>
                </a:lnTo>
                <a:lnTo>
                  <a:pt x="212" y="446"/>
                </a:lnTo>
                <a:lnTo>
                  <a:pt x="219" y="446"/>
                </a:lnTo>
                <a:lnTo>
                  <a:pt x="220" y="454"/>
                </a:lnTo>
                <a:lnTo>
                  <a:pt x="228" y="460"/>
                </a:lnTo>
                <a:lnTo>
                  <a:pt x="237" y="465"/>
                </a:lnTo>
                <a:lnTo>
                  <a:pt x="241" y="471"/>
                </a:lnTo>
                <a:lnTo>
                  <a:pt x="251" y="480"/>
                </a:lnTo>
                <a:lnTo>
                  <a:pt x="256" y="485"/>
                </a:lnTo>
                <a:lnTo>
                  <a:pt x="259" y="489"/>
                </a:lnTo>
                <a:lnTo>
                  <a:pt x="270" y="501"/>
                </a:lnTo>
                <a:lnTo>
                  <a:pt x="285" y="513"/>
                </a:lnTo>
                <a:lnTo>
                  <a:pt x="295" y="515"/>
                </a:lnTo>
                <a:lnTo>
                  <a:pt x="304" y="521"/>
                </a:lnTo>
                <a:lnTo>
                  <a:pt x="313" y="508"/>
                </a:lnTo>
                <a:lnTo>
                  <a:pt x="317" y="501"/>
                </a:lnTo>
                <a:lnTo>
                  <a:pt x="325" y="499"/>
                </a:lnTo>
                <a:lnTo>
                  <a:pt x="331" y="493"/>
                </a:lnTo>
                <a:lnTo>
                  <a:pt x="337" y="490"/>
                </a:lnTo>
                <a:lnTo>
                  <a:pt x="342" y="484"/>
                </a:lnTo>
                <a:lnTo>
                  <a:pt x="349" y="477"/>
                </a:lnTo>
                <a:lnTo>
                  <a:pt x="353" y="471"/>
                </a:lnTo>
                <a:lnTo>
                  <a:pt x="354" y="468"/>
                </a:lnTo>
                <a:lnTo>
                  <a:pt x="365" y="460"/>
                </a:lnTo>
                <a:lnTo>
                  <a:pt x="377" y="457"/>
                </a:lnTo>
                <a:lnTo>
                  <a:pt x="392" y="444"/>
                </a:lnTo>
                <a:lnTo>
                  <a:pt x="393" y="437"/>
                </a:lnTo>
                <a:lnTo>
                  <a:pt x="401" y="431"/>
                </a:lnTo>
                <a:lnTo>
                  <a:pt x="415" y="426"/>
                </a:lnTo>
                <a:lnTo>
                  <a:pt x="415" y="424"/>
                </a:lnTo>
                <a:lnTo>
                  <a:pt x="421" y="411"/>
                </a:lnTo>
                <a:lnTo>
                  <a:pt x="426" y="410"/>
                </a:lnTo>
                <a:lnTo>
                  <a:pt x="426" y="402"/>
                </a:lnTo>
                <a:lnTo>
                  <a:pt x="436" y="395"/>
                </a:lnTo>
                <a:lnTo>
                  <a:pt x="442" y="382"/>
                </a:lnTo>
                <a:lnTo>
                  <a:pt x="445" y="374"/>
                </a:lnTo>
                <a:lnTo>
                  <a:pt x="453" y="366"/>
                </a:lnTo>
                <a:lnTo>
                  <a:pt x="466" y="355"/>
                </a:lnTo>
                <a:lnTo>
                  <a:pt x="466" y="350"/>
                </a:lnTo>
                <a:lnTo>
                  <a:pt x="450" y="350"/>
                </a:lnTo>
                <a:lnTo>
                  <a:pt x="424" y="347"/>
                </a:lnTo>
                <a:lnTo>
                  <a:pt x="418" y="339"/>
                </a:lnTo>
                <a:lnTo>
                  <a:pt x="405" y="330"/>
                </a:lnTo>
                <a:lnTo>
                  <a:pt x="377" y="321"/>
                </a:lnTo>
                <a:lnTo>
                  <a:pt x="377" y="312"/>
                </a:lnTo>
                <a:lnTo>
                  <a:pt x="377" y="305"/>
                </a:lnTo>
                <a:lnTo>
                  <a:pt x="371" y="300"/>
                </a:lnTo>
                <a:lnTo>
                  <a:pt x="365" y="298"/>
                </a:lnTo>
                <a:lnTo>
                  <a:pt x="344" y="285"/>
                </a:lnTo>
                <a:lnTo>
                  <a:pt x="335" y="285"/>
                </a:lnTo>
                <a:lnTo>
                  <a:pt x="365" y="198"/>
                </a:lnTo>
                <a:lnTo>
                  <a:pt x="156" y="0"/>
                </a:lnTo>
              </a:path>
            </a:pathLst>
          </a:custGeom>
          <a:solidFill>
            <a:srgbClr val="6699FF"/>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117" name="Freeform 24"/>
          <p:cNvSpPr>
            <a:spLocks/>
          </p:cNvSpPr>
          <p:nvPr/>
        </p:nvSpPr>
        <p:spPr bwMode="auto">
          <a:xfrm>
            <a:off x="5688013" y="2274888"/>
            <a:ext cx="390525" cy="442912"/>
          </a:xfrm>
          <a:custGeom>
            <a:avLst/>
            <a:gdLst>
              <a:gd name="T0" fmla="*/ 2147483646 w 246"/>
              <a:gd name="T1" fmla="*/ 2147483646 h 279"/>
              <a:gd name="T2" fmla="*/ 2147483646 w 246"/>
              <a:gd name="T3" fmla="*/ 2147483646 h 279"/>
              <a:gd name="T4" fmla="*/ 2147483646 w 246"/>
              <a:gd name="T5" fmla="*/ 2147483646 h 279"/>
              <a:gd name="T6" fmla="*/ 0 w 246"/>
              <a:gd name="T7" fmla="*/ 2147483646 h 279"/>
              <a:gd name="T8" fmla="*/ 0 w 246"/>
              <a:gd name="T9" fmla="*/ 2147483646 h 279"/>
              <a:gd name="T10" fmla="*/ 2147483646 w 246"/>
              <a:gd name="T11" fmla="*/ 2147483646 h 279"/>
              <a:gd name="T12" fmla="*/ 2147483646 w 246"/>
              <a:gd name="T13" fmla="*/ 2147483646 h 279"/>
              <a:gd name="T14" fmla="*/ 2147483646 w 246"/>
              <a:gd name="T15" fmla="*/ 2147483646 h 279"/>
              <a:gd name="T16" fmla="*/ 2147483646 w 246"/>
              <a:gd name="T17" fmla="*/ 2147483646 h 279"/>
              <a:gd name="T18" fmla="*/ 2147483646 w 246"/>
              <a:gd name="T19" fmla="*/ 2147483646 h 279"/>
              <a:gd name="T20" fmla="*/ 2147483646 w 246"/>
              <a:gd name="T21" fmla="*/ 2147483646 h 279"/>
              <a:gd name="T22" fmla="*/ 2147483646 w 246"/>
              <a:gd name="T23" fmla="*/ 2147483646 h 279"/>
              <a:gd name="T24" fmla="*/ 2147483646 w 246"/>
              <a:gd name="T25" fmla="*/ 2147483646 h 279"/>
              <a:gd name="T26" fmla="*/ 0 w 246"/>
              <a:gd name="T27" fmla="*/ 2147483646 h 279"/>
              <a:gd name="T28" fmla="*/ 2147483646 w 246"/>
              <a:gd name="T29" fmla="*/ 2147483646 h 279"/>
              <a:gd name="T30" fmla="*/ 2147483646 w 246"/>
              <a:gd name="T31" fmla="*/ 2147483646 h 279"/>
              <a:gd name="T32" fmla="*/ 2147483646 w 246"/>
              <a:gd name="T33" fmla="*/ 2147483646 h 279"/>
              <a:gd name="T34" fmla="*/ 2147483646 w 246"/>
              <a:gd name="T35" fmla="*/ 2147483646 h 279"/>
              <a:gd name="T36" fmla="*/ 2147483646 w 246"/>
              <a:gd name="T37" fmla="*/ 2147483646 h 279"/>
              <a:gd name="T38" fmla="*/ 2147483646 w 246"/>
              <a:gd name="T39" fmla="*/ 2147483646 h 279"/>
              <a:gd name="T40" fmla="*/ 2147483646 w 246"/>
              <a:gd name="T41" fmla="*/ 2147483646 h 279"/>
              <a:gd name="T42" fmla="*/ 2147483646 w 246"/>
              <a:gd name="T43" fmla="*/ 2147483646 h 279"/>
              <a:gd name="T44" fmla="*/ 2147483646 w 246"/>
              <a:gd name="T45" fmla="*/ 2147483646 h 279"/>
              <a:gd name="T46" fmla="*/ 2147483646 w 246"/>
              <a:gd name="T47" fmla="*/ 2147483646 h 279"/>
              <a:gd name="T48" fmla="*/ 2147483646 w 246"/>
              <a:gd name="T49" fmla="*/ 2147483646 h 279"/>
              <a:gd name="T50" fmla="*/ 2147483646 w 246"/>
              <a:gd name="T51" fmla="*/ 2147483646 h 279"/>
              <a:gd name="T52" fmla="*/ 2147483646 w 246"/>
              <a:gd name="T53" fmla="*/ 2147483646 h 279"/>
              <a:gd name="T54" fmla="*/ 2147483646 w 246"/>
              <a:gd name="T55" fmla="*/ 2147483646 h 279"/>
              <a:gd name="T56" fmla="*/ 2147483646 w 246"/>
              <a:gd name="T57" fmla="*/ 2147483646 h 279"/>
              <a:gd name="T58" fmla="*/ 2147483646 w 246"/>
              <a:gd name="T59" fmla="*/ 2147483646 h 279"/>
              <a:gd name="T60" fmla="*/ 2147483646 w 246"/>
              <a:gd name="T61" fmla="*/ 2147483646 h 279"/>
              <a:gd name="T62" fmla="*/ 2147483646 w 246"/>
              <a:gd name="T63" fmla="*/ 2147483646 h 279"/>
              <a:gd name="T64" fmla="*/ 2147483646 w 246"/>
              <a:gd name="T65" fmla="*/ 2147483646 h 279"/>
              <a:gd name="T66" fmla="*/ 2147483646 w 246"/>
              <a:gd name="T67" fmla="*/ 2147483646 h 279"/>
              <a:gd name="T68" fmla="*/ 2147483646 w 246"/>
              <a:gd name="T69" fmla="*/ 2147483646 h 279"/>
              <a:gd name="T70" fmla="*/ 2147483646 w 246"/>
              <a:gd name="T71" fmla="*/ 2147483646 h 279"/>
              <a:gd name="T72" fmla="*/ 2147483646 w 246"/>
              <a:gd name="T73" fmla="*/ 2147483646 h 279"/>
              <a:gd name="T74" fmla="*/ 2147483646 w 246"/>
              <a:gd name="T75" fmla="*/ 2147483646 h 279"/>
              <a:gd name="T76" fmla="*/ 2147483646 w 246"/>
              <a:gd name="T77" fmla="*/ 2147483646 h 279"/>
              <a:gd name="T78" fmla="*/ 2147483646 w 246"/>
              <a:gd name="T79" fmla="*/ 2147483646 h 279"/>
              <a:gd name="T80" fmla="*/ 2147483646 w 246"/>
              <a:gd name="T81" fmla="*/ 2147483646 h 279"/>
              <a:gd name="T82" fmla="*/ 2147483646 w 246"/>
              <a:gd name="T83" fmla="*/ 2147483646 h 279"/>
              <a:gd name="T84" fmla="*/ 2147483646 w 246"/>
              <a:gd name="T85" fmla="*/ 2147483646 h 279"/>
              <a:gd name="T86" fmla="*/ 2147483646 w 246"/>
              <a:gd name="T87" fmla="*/ 0 h 279"/>
              <a:gd name="T88" fmla="*/ 2147483646 w 246"/>
              <a:gd name="T89" fmla="*/ 2147483646 h 279"/>
              <a:gd name="T90" fmla="*/ 2147483646 w 246"/>
              <a:gd name="T91" fmla="*/ 2147483646 h 279"/>
              <a:gd name="T92" fmla="*/ 2147483646 w 246"/>
              <a:gd name="T93" fmla="*/ 2147483646 h 279"/>
              <a:gd name="T94" fmla="*/ 2147483646 w 246"/>
              <a:gd name="T95" fmla="*/ 2147483646 h 279"/>
              <a:gd name="T96" fmla="*/ 2147483646 w 246"/>
              <a:gd name="T97" fmla="*/ 2147483646 h 279"/>
              <a:gd name="T98" fmla="*/ 2147483646 w 246"/>
              <a:gd name="T99" fmla="*/ 2147483646 h 279"/>
              <a:gd name="T100" fmla="*/ 2147483646 w 246"/>
              <a:gd name="T101" fmla="*/ 2147483646 h 279"/>
              <a:gd name="T102" fmla="*/ 2147483646 w 246"/>
              <a:gd name="T103" fmla="*/ 2147483646 h 279"/>
              <a:gd name="T104" fmla="*/ 2147483646 w 246"/>
              <a:gd name="T105" fmla="*/ 2147483646 h 279"/>
              <a:gd name="T106" fmla="*/ 2147483646 w 246"/>
              <a:gd name="T107" fmla="*/ 2147483646 h 279"/>
              <a:gd name="T108" fmla="*/ 2147483646 w 246"/>
              <a:gd name="T109" fmla="*/ 2147483646 h 279"/>
              <a:gd name="T110" fmla="*/ 2147483646 w 246"/>
              <a:gd name="T111" fmla="*/ 2147483646 h 279"/>
              <a:gd name="T112" fmla="*/ 2147483646 w 246"/>
              <a:gd name="T113" fmla="*/ 2147483646 h 279"/>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246"/>
              <a:gd name="T172" fmla="*/ 0 h 279"/>
              <a:gd name="T173" fmla="*/ 246 w 246"/>
              <a:gd name="T174" fmla="*/ 279 h 279"/>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246" h="279">
                <a:moveTo>
                  <a:pt x="19" y="86"/>
                </a:moveTo>
                <a:lnTo>
                  <a:pt x="7" y="97"/>
                </a:lnTo>
                <a:lnTo>
                  <a:pt x="2" y="105"/>
                </a:lnTo>
                <a:lnTo>
                  <a:pt x="0" y="113"/>
                </a:lnTo>
                <a:lnTo>
                  <a:pt x="0" y="129"/>
                </a:lnTo>
                <a:lnTo>
                  <a:pt x="5" y="136"/>
                </a:lnTo>
                <a:lnTo>
                  <a:pt x="9" y="140"/>
                </a:lnTo>
                <a:lnTo>
                  <a:pt x="12" y="148"/>
                </a:lnTo>
                <a:lnTo>
                  <a:pt x="11" y="154"/>
                </a:lnTo>
                <a:lnTo>
                  <a:pt x="8" y="167"/>
                </a:lnTo>
                <a:lnTo>
                  <a:pt x="8" y="176"/>
                </a:lnTo>
                <a:lnTo>
                  <a:pt x="7" y="181"/>
                </a:lnTo>
                <a:lnTo>
                  <a:pt x="3" y="187"/>
                </a:lnTo>
                <a:lnTo>
                  <a:pt x="0" y="199"/>
                </a:lnTo>
                <a:lnTo>
                  <a:pt x="63" y="276"/>
                </a:lnTo>
                <a:lnTo>
                  <a:pt x="70" y="275"/>
                </a:lnTo>
                <a:lnTo>
                  <a:pt x="79" y="270"/>
                </a:lnTo>
                <a:lnTo>
                  <a:pt x="85" y="272"/>
                </a:lnTo>
                <a:lnTo>
                  <a:pt x="87" y="278"/>
                </a:lnTo>
                <a:lnTo>
                  <a:pt x="96" y="274"/>
                </a:lnTo>
                <a:lnTo>
                  <a:pt x="130" y="244"/>
                </a:lnTo>
                <a:lnTo>
                  <a:pt x="245" y="137"/>
                </a:lnTo>
                <a:lnTo>
                  <a:pt x="225" y="128"/>
                </a:lnTo>
                <a:lnTo>
                  <a:pt x="217" y="127"/>
                </a:lnTo>
                <a:lnTo>
                  <a:pt x="213" y="120"/>
                </a:lnTo>
                <a:lnTo>
                  <a:pt x="201" y="117"/>
                </a:lnTo>
                <a:lnTo>
                  <a:pt x="194" y="111"/>
                </a:lnTo>
                <a:lnTo>
                  <a:pt x="187" y="98"/>
                </a:lnTo>
                <a:lnTo>
                  <a:pt x="185" y="90"/>
                </a:lnTo>
                <a:lnTo>
                  <a:pt x="185" y="70"/>
                </a:lnTo>
                <a:lnTo>
                  <a:pt x="185" y="66"/>
                </a:lnTo>
                <a:lnTo>
                  <a:pt x="187" y="58"/>
                </a:lnTo>
                <a:lnTo>
                  <a:pt x="187" y="54"/>
                </a:lnTo>
                <a:lnTo>
                  <a:pt x="181" y="50"/>
                </a:lnTo>
                <a:lnTo>
                  <a:pt x="173" y="50"/>
                </a:lnTo>
                <a:lnTo>
                  <a:pt x="166" y="46"/>
                </a:lnTo>
                <a:lnTo>
                  <a:pt x="162" y="43"/>
                </a:lnTo>
                <a:lnTo>
                  <a:pt x="162" y="46"/>
                </a:lnTo>
                <a:lnTo>
                  <a:pt x="154" y="38"/>
                </a:lnTo>
                <a:lnTo>
                  <a:pt x="151" y="32"/>
                </a:lnTo>
                <a:lnTo>
                  <a:pt x="144" y="29"/>
                </a:lnTo>
                <a:lnTo>
                  <a:pt x="137" y="15"/>
                </a:lnTo>
                <a:lnTo>
                  <a:pt x="125" y="3"/>
                </a:lnTo>
                <a:lnTo>
                  <a:pt x="122" y="0"/>
                </a:lnTo>
                <a:lnTo>
                  <a:pt x="99" y="21"/>
                </a:lnTo>
                <a:lnTo>
                  <a:pt x="94" y="32"/>
                </a:lnTo>
                <a:lnTo>
                  <a:pt x="88" y="46"/>
                </a:lnTo>
                <a:lnTo>
                  <a:pt x="82" y="55"/>
                </a:lnTo>
                <a:lnTo>
                  <a:pt x="82" y="65"/>
                </a:lnTo>
                <a:lnTo>
                  <a:pt x="80" y="69"/>
                </a:lnTo>
                <a:lnTo>
                  <a:pt x="74" y="70"/>
                </a:lnTo>
                <a:lnTo>
                  <a:pt x="60" y="78"/>
                </a:lnTo>
                <a:lnTo>
                  <a:pt x="57" y="82"/>
                </a:lnTo>
                <a:lnTo>
                  <a:pt x="54" y="86"/>
                </a:lnTo>
                <a:lnTo>
                  <a:pt x="33" y="88"/>
                </a:lnTo>
                <a:lnTo>
                  <a:pt x="27" y="82"/>
                </a:lnTo>
                <a:lnTo>
                  <a:pt x="19" y="86"/>
                </a:lnTo>
              </a:path>
            </a:pathLst>
          </a:custGeom>
          <a:solidFill>
            <a:schemeClr val="bg1"/>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118" name="Freeform 25"/>
          <p:cNvSpPr>
            <a:spLocks/>
          </p:cNvSpPr>
          <p:nvPr/>
        </p:nvSpPr>
        <p:spPr bwMode="auto">
          <a:xfrm>
            <a:off x="5688013" y="2274888"/>
            <a:ext cx="390525" cy="442912"/>
          </a:xfrm>
          <a:custGeom>
            <a:avLst/>
            <a:gdLst>
              <a:gd name="T0" fmla="*/ 2147483646 w 246"/>
              <a:gd name="T1" fmla="*/ 2147483646 h 279"/>
              <a:gd name="T2" fmla="*/ 2147483646 w 246"/>
              <a:gd name="T3" fmla="*/ 2147483646 h 279"/>
              <a:gd name="T4" fmla="*/ 2147483646 w 246"/>
              <a:gd name="T5" fmla="*/ 2147483646 h 279"/>
              <a:gd name="T6" fmla="*/ 0 w 246"/>
              <a:gd name="T7" fmla="*/ 2147483646 h 279"/>
              <a:gd name="T8" fmla="*/ 0 w 246"/>
              <a:gd name="T9" fmla="*/ 2147483646 h 279"/>
              <a:gd name="T10" fmla="*/ 2147483646 w 246"/>
              <a:gd name="T11" fmla="*/ 2147483646 h 279"/>
              <a:gd name="T12" fmla="*/ 2147483646 w 246"/>
              <a:gd name="T13" fmla="*/ 2147483646 h 279"/>
              <a:gd name="T14" fmla="*/ 2147483646 w 246"/>
              <a:gd name="T15" fmla="*/ 2147483646 h 279"/>
              <a:gd name="T16" fmla="*/ 2147483646 w 246"/>
              <a:gd name="T17" fmla="*/ 2147483646 h 279"/>
              <a:gd name="T18" fmla="*/ 2147483646 w 246"/>
              <a:gd name="T19" fmla="*/ 2147483646 h 279"/>
              <a:gd name="T20" fmla="*/ 2147483646 w 246"/>
              <a:gd name="T21" fmla="*/ 2147483646 h 279"/>
              <a:gd name="T22" fmla="*/ 2147483646 w 246"/>
              <a:gd name="T23" fmla="*/ 2147483646 h 279"/>
              <a:gd name="T24" fmla="*/ 2147483646 w 246"/>
              <a:gd name="T25" fmla="*/ 2147483646 h 279"/>
              <a:gd name="T26" fmla="*/ 0 w 246"/>
              <a:gd name="T27" fmla="*/ 2147483646 h 279"/>
              <a:gd name="T28" fmla="*/ 2147483646 w 246"/>
              <a:gd name="T29" fmla="*/ 2147483646 h 279"/>
              <a:gd name="T30" fmla="*/ 2147483646 w 246"/>
              <a:gd name="T31" fmla="*/ 2147483646 h 279"/>
              <a:gd name="T32" fmla="*/ 2147483646 w 246"/>
              <a:gd name="T33" fmla="*/ 2147483646 h 279"/>
              <a:gd name="T34" fmla="*/ 2147483646 w 246"/>
              <a:gd name="T35" fmla="*/ 2147483646 h 279"/>
              <a:gd name="T36" fmla="*/ 2147483646 w 246"/>
              <a:gd name="T37" fmla="*/ 2147483646 h 279"/>
              <a:gd name="T38" fmla="*/ 2147483646 w 246"/>
              <a:gd name="T39" fmla="*/ 2147483646 h 279"/>
              <a:gd name="T40" fmla="*/ 2147483646 w 246"/>
              <a:gd name="T41" fmla="*/ 2147483646 h 279"/>
              <a:gd name="T42" fmla="*/ 2147483646 w 246"/>
              <a:gd name="T43" fmla="*/ 2147483646 h 279"/>
              <a:gd name="T44" fmla="*/ 2147483646 w 246"/>
              <a:gd name="T45" fmla="*/ 2147483646 h 279"/>
              <a:gd name="T46" fmla="*/ 2147483646 w 246"/>
              <a:gd name="T47" fmla="*/ 2147483646 h 279"/>
              <a:gd name="T48" fmla="*/ 2147483646 w 246"/>
              <a:gd name="T49" fmla="*/ 2147483646 h 279"/>
              <a:gd name="T50" fmla="*/ 2147483646 w 246"/>
              <a:gd name="T51" fmla="*/ 2147483646 h 279"/>
              <a:gd name="T52" fmla="*/ 2147483646 w 246"/>
              <a:gd name="T53" fmla="*/ 2147483646 h 279"/>
              <a:gd name="T54" fmla="*/ 2147483646 w 246"/>
              <a:gd name="T55" fmla="*/ 2147483646 h 279"/>
              <a:gd name="T56" fmla="*/ 2147483646 w 246"/>
              <a:gd name="T57" fmla="*/ 2147483646 h 279"/>
              <a:gd name="T58" fmla="*/ 2147483646 w 246"/>
              <a:gd name="T59" fmla="*/ 2147483646 h 279"/>
              <a:gd name="T60" fmla="*/ 2147483646 w 246"/>
              <a:gd name="T61" fmla="*/ 2147483646 h 279"/>
              <a:gd name="T62" fmla="*/ 2147483646 w 246"/>
              <a:gd name="T63" fmla="*/ 2147483646 h 279"/>
              <a:gd name="T64" fmla="*/ 2147483646 w 246"/>
              <a:gd name="T65" fmla="*/ 2147483646 h 279"/>
              <a:gd name="T66" fmla="*/ 2147483646 w 246"/>
              <a:gd name="T67" fmla="*/ 2147483646 h 279"/>
              <a:gd name="T68" fmla="*/ 2147483646 w 246"/>
              <a:gd name="T69" fmla="*/ 2147483646 h 279"/>
              <a:gd name="T70" fmla="*/ 2147483646 w 246"/>
              <a:gd name="T71" fmla="*/ 2147483646 h 279"/>
              <a:gd name="T72" fmla="*/ 2147483646 w 246"/>
              <a:gd name="T73" fmla="*/ 2147483646 h 279"/>
              <a:gd name="T74" fmla="*/ 2147483646 w 246"/>
              <a:gd name="T75" fmla="*/ 2147483646 h 279"/>
              <a:gd name="T76" fmla="*/ 2147483646 w 246"/>
              <a:gd name="T77" fmla="*/ 2147483646 h 279"/>
              <a:gd name="T78" fmla="*/ 2147483646 w 246"/>
              <a:gd name="T79" fmla="*/ 2147483646 h 279"/>
              <a:gd name="T80" fmla="*/ 2147483646 w 246"/>
              <a:gd name="T81" fmla="*/ 2147483646 h 279"/>
              <a:gd name="T82" fmla="*/ 2147483646 w 246"/>
              <a:gd name="T83" fmla="*/ 2147483646 h 279"/>
              <a:gd name="T84" fmla="*/ 2147483646 w 246"/>
              <a:gd name="T85" fmla="*/ 2147483646 h 279"/>
              <a:gd name="T86" fmla="*/ 2147483646 w 246"/>
              <a:gd name="T87" fmla="*/ 0 h 279"/>
              <a:gd name="T88" fmla="*/ 2147483646 w 246"/>
              <a:gd name="T89" fmla="*/ 2147483646 h 279"/>
              <a:gd name="T90" fmla="*/ 2147483646 w 246"/>
              <a:gd name="T91" fmla="*/ 2147483646 h 279"/>
              <a:gd name="T92" fmla="*/ 2147483646 w 246"/>
              <a:gd name="T93" fmla="*/ 2147483646 h 279"/>
              <a:gd name="T94" fmla="*/ 2147483646 w 246"/>
              <a:gd name="T95" fmla="*/ 2147483646 h 279"/>
              <a:gd name="T96" fmla="*/ 2147483646 w 246"/>
              <a:gd name="T97" fmla="*/ 2147483646 h 279"/>
              <a:gd name="T98" fmla="*/ 2147483646 w 246"/>
              <a:gd name="T99" fmla="*/ 2147483646 h 279"/>
              <a:gd name="T100" fmla="*/ 2147483646 w 246"/>
              <a:gd name="T101" fmla="*/ 2147483646 h 279"/>
              <a:gd name="T102" fmla="*/ 2147483646 w 246"/>
              <a:gd name="T103" fmla="*/ 2147483646 h 279"/>
              <a:gd name="T104" fmla="*/ 2147483646 w 246"/>
              <a:gd name="T105" fmla="*/ 2147483646 h 279"/>
              <a:gd name="T106" fmla="*/ 2147483646 w 246"/>
              <a:gd name="T107" fmla="*/ 2147483646 h 279"/>
              <a:gd name="T108" fmla="*/ 2147483646 w 246"/>
              <a:gd name="T109" fmla="*/ 2147483646 h 279"/>
              <a:gd name="T110" fmla="*/ 2147483646 w 246"/>
              <a:gd name="T111" fmla="*/ 2147483646 h 279"/>
              <a:gd name="T112" fmla="*/ 2147483646 w 246"/>
              <a:gd name="T113" fmla="*/ 2147483646 h 279"/>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246"/>
              <a:gd name="T172" fmla="*/ 0 h 279"/>
              <a:gd name="T173" fmla="*/ 246 w 246"/>
              <a:gd name="T174" fmla="*/ 279 h 279"/>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246" h="279">
                <a:moveTo>
                  <a:pt x="19" y="86"/>
                </a:moveTo>
                <a:lnTo>
                  <a:pt x="7" y="97"/>
                </a:lnTo>
                <a:lnTo>
                  <a:pt x="2" y="105"/>
                </a:lnTo>
                <a:lnTo>
                  <a:pt x="0" y="113"/>
                </a:lnTo>
                <a:lnTo>
                  <a:pt x="0" y="129"/>
                </a:lnTo>
                <a:lnTo>
                  <a:pt x="5" y="136"/>
                </a:lnTo>
                <a:lnTo>
                  <a:pt x="9" y="140"/>
                </a:lnTo>
                <a:lnTo>
                  <a:pt x="12" y="148"/>
                </a:lnTo>
                <a:lnTo>
                  <a:pt x="11" y="154"/>
                </a:lnTo>
                <a:lnTo>
                  <a:pt x="8" y="167"/>
                </a:lnTo>
                <a:lnTo>
                  <a:pt x="8" y="176"/>
                </a:lnTo>
                <a:lnTo>
                  <a:pt x="7" y="181"/>
                </a:lnTo>
                <a:lnTo>
                  <a:pt x="3" y="187"/>
                </a:lnTo>
                <a:lnTo>
                  <a:pt x="0" y="199"/>
                </a:lnTo>
                <a:lnTo>
                  <a:pt x="63" y="276"/>
                </a:lnTo>
                <a:lnTo>
                  <a:pt x="70" y="275"/>
                </a:lnTo>
                <a:lnTo>
                  <a:pt x="79" y="270"/>
                </a:lnTo>
                <a:lnTo>
                  <a:pt x="85" y="272"/>
                </a:lnTo>
                <a:lnTo>
                  <a:pt x="87" y="278"/>
                </a:lnTo>
                <a:lnTo>
                  <a:pt x="96" y="274"/>
                </a:lnTo>
                <a:lnTo>
                  <a:pt x="130" y="244"/>
                </a:lnTo>
                <a:lnTo>
                  <a:pt x="245" y="137"/>
                </a:lnTo>
                <a:lnTo>
                  <a:pt x="225" y="128"/>
                </a:lnTo>
                <a:lnTo>
                  <a:pt x="217" y="127"/>
                </a:lnTo>
                <a:lnTo>
                  <a:pt x="213" y="120"/>
                </a:lnTo>
                <a:lnTo>
                  <a:pt x="201" y="117"/>
                </a:lnTo>
                <a:lnTo>
                  <a:pt x="194" y="111"/>
                </a:lnTo>
                <a:lnTo>
                  <a:pt x="187" y="98"/>
                </a:lnTo>
                <a:lnTo>
                  <a:pt x="185" y="90"/>
                </a:lnTo>
                <a:lnTo>
                  <a:pt x="185" y="70"/>
                </a:lnTo>
                <a:lnTo>
                  <a:pt x="185" y="66"/>
                </a:lnTo>
                <a:lnTo>
                  <a:pt x="187" y="58"/>
                </a:lnTo>
                <a:lnTo>
                  <a:pt x="187" y="54"/>
                </a:lnTo>
                <a:lnTo>
                  <a:pt x="181" y="50"/>
                </a:lnTo>
                <a:lnTo>
                  <a:pt x="173" y="50"/>
                </a:lnTo>
                <a:lnTo>
                  <a:pt x="166" y="46"/>
                </a:lnTo>
                <a:lnTo>
                  <a:pt x="162" y="43"/>
                </a:lnTo>
                <a:lnTo>
                  <a:pt x="162" y="46"/>
                </a:lnTo>
                <a:lnTo>
                  <a:pt x="154" y="38"/>
                </a:lnTo>
                <a:lnTo>
                  <a:pt x="151" y="32"/>
                </a:lnTo>
                <a:lnTo>
                  <a:pt x="144" y="29"/>
                </a:lnTo>
                <a:lnTo>
                  <a:pt x="137" y="15"/>
                </a:lnTo>
                <a:lnTo>
                  <a:pt x="125" y="3"/>
                </a:lnTo>
                <a:lnTo>
                  <a:pt x="122" y="0"/>
                </a:lnTo>
                <a:lnTo>
                  <a:pt x="99" y="21"/>
                </a:lnTo>
                <a:lnTo>
                  <a:pt x="94" y="32"/>
                </a:lnTo>
                <a:lnTo>
                  <a:pt x="88" y="46"/>
                </a:lnTo>
                <a:lnTo>
                  <a:pt x="82" y="55"/>
                </a:lnTo>
                <a:lnTo>
                  <a:pt x="82" y="65"/>
                </a:lnTo>
                <a:lnTo>
                  <a:pt x="80" y="69"/>
                </a:lnTo>
                <a:lnTo>
                  <a:pt x="74" y="70"/>
                </a:lnTo>
                <a:lnTo>
                  <a:pt x="60" y="78"/>
                </a:lnTo>
                <a:lnTo>
                  <a:pt x="57" y="82"/>
                </a:lnTo>
                <a:lnTo>
                  <a:pt x="54" y="86"/>
                </a:lnTo>
                <a:lnTo>
                  <a:pt x="33" y="88"/>
                </a:lnTo>
                <a:lnTo>
                  <a:pt x="27" y="82"/>
                </a:lnTo>
                <a:lnTo>
                  <a:pt x="19" y="86"/>
                </a:lnTo>
              </a:path>
            </a:pathLst>
          </a:custGeom>
          <a:solidFill>
            <a:srgbClr val="99CCFF"/>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119" name="Freeform 26"/>
          <p:cNvSpPr>
            <a:spLocks/>
          </p:cNvSpPr>
          <p:nvPr/>
        </p:nvSpPr>
        <p:spPr bwMode="auto">
          <a:xfrm>
            <a:off x="5149850" y="1978025"/>
            <a:ext cx="550863" cy="644525"/>
          </a:xfrm>
          <a:custGeom>
            <a:avLst/>
            <a:gdLst>
              <a:gd name="T0" fmla="*/ 2147483646 w 347"/>
              <a:gd name="T1" fmla="*/ 2147483646 h 406"/>
              <a:gd name="T2" fmla="*/ 2147483646 w 347"/>
              <a:gd name="T3" fmla="*/ 2147483646 h 406"/>
              <a:gd name="T4" fmla="*/ 2147483646 w 347"/>
              <a:gd name="T5" fmla="*/ 2147483646 h 406"/>
              <a:gd name="T6" fmla="*/ 2147483646 w 347"/>
              <a:gd name="T7" fmla="*/ 2147483646 h 406"/>
              <a:gd name="T8" fmla="*/ 2147483646 w 347"/>
              <a:gd name="T9" fmla="*/ 2147483646 h 406"/>
              <a:gd name="T10" fmla="*/ 2147483646 w 347"/>
              <a:gd name="T11" fmla="*/ 2147483646 h 406"/>
              <a:gd name="T12" fmla="*/ 2147483646 w 347"/>
              <a:gd name="T13" fmla="*/ 2147483646 h 406"/>
              <a:gd name="T14" fmla="*/ 2147483646 w 347"/>
              <a:gd name="T15" fmla="*/ 2147483646 h 406"/>
              <a:gd name="T16" fmla="*/ 2147483646 w 347"/>
              <a:gd name="T17" fmla="*/ 2147483646 h 406"/>
              <a:gd name="T18" fmla="*/ 2147483646 w 347"/>
              <a:gd name="T19" fmla="*/ 2147483646 h 406"/>
              <a:gd name="T20" fmla="*/ 2147483646 w 347"/>
              <a:gd name="T21" fmla="*/ 2147483646 h 406"/>
              <a:gd name="T22" fmla="*/ 2147483646 w 347"/>
              <a:gd name="T23" fmla="*/ 2147483646 h 406"/>
              <a:gd name="T24" fmla="*/ 2147483646 w 347"/>
              <a:gd name="T25" fmla="*/ 2147483646 h 406"/>
              <a:gd name="T26" fmla="*/ 2147483646 w 347"/>
              <a:gd name="T27" fmla="*/ 2147483646 h 406"/>
              <a:gd name="T28" fmla="*/ 2147483646 w 347"/>
              <a:gd name="T29" fmla="*/ 2147483646 h 406"/>
              <a:gd name="T30" fmla="*/ 2147483646 w 347"/>
              <a:gd name="T31" fmla="*/ 2147483646 h 406"/>
              <a:gd name="T32" fmla="*/ 2147483646 w 347"/>
              <a:gd name="T33" fmla="*/ 2147483646 h 406"/>
              <a:gd name="T34" fmla="*/ 2147483646 w 347"/>
              <a:gd name="T35" fmla="*/ 2147483646 h 406"/>
              <a:gd name="T36" fmla="*/ 2147483646 w 347"/>
              <a:gd name="T37" fmla="*/ 2147483646 h 406"/>
              <a:gd name="T38" fmla="*/ 2147483646 w 347"/>
              <a:gd name="T39" fmla="*/ 2147483646 h 406"/>
              <a:gd name="T40" fmla="*/ 2147483646 w 347"/>
              <a:gd name="T41" fmla="*/ 2147483646 h 406"/>
              <a:gd name="T42" fmla="*/ 2147483646 w 347"/>
              <a:gd name="T43" fmla="*/ 0 h 406"/>
              <a:gd name="T44" fmla="*/ 2147483646 w 347"/>
              <a:gd name="T45" fmla="*/ 2147483646 h 406"/>
              <a:gd name="T46" fmla="*/ 2147483646 w 347"/>
              <a:gd name="T47" fmla="*/ 0 h 406"/>
              <a:gd name="T48" fmla="*/ 2147483646 w 347"/>
              <a:gd name="T49" fmla="*/ 2147483646 h 406"/>
              <a:gd name="T50" fmla="*/ 2147483646 w 347"/>
              <a:gd name="T51" fmla="*/ 2147483646 h 406"/>
              <a:gd name="T52" fmla="*/ 2147483646 w 347"/>
              <a:gd name="T53" fmla="*/ 2147483646 h 406"/>
              <a:gd name="T54" fmla="*/ 2147483646 w 347"/>
              <a:gd name="T55" fmla="*/ 2147483646 h 406"/>
              <a:gd name="T56" fmla="*/ 2147483646 w 347"/>
              <a:gd name="T57" fmla="*/ 2147483646 h 406"/>
              <a:gd name="T58" fmla="*/ 2147483646 w 347"/>
              <a:gd name="T59" fmla="*/ 2147483646 h 406"/>
              <a:gd name="T60" fmla="*/ 2147483646 w 347"/>
              <a:gd name="T61" fmla="*/ 2147483646 h 406"/>
              <a:gd name="T62" fmla="*/ 2147483646 w 347"/>
              <a:gd name="T63" fmla="*/ 2147483646 h 406"/>
              <a:gd name="T64" fmla="*/ 2147483646 w 347"/>
              <a:gd name="T65" fmla="*/ 2147483646 h 406"/>
              <a:gd name="T66" fmla="*/ 2147483646 w 347"/>
              <a:gd name="T67" fmla="*/ 2147483646 h 406"/>
              <a:gd name="T68" fmla="*/ 2147483646 w 347"/>
              <a:gd name="T69" fmla="*/ 2147483646 h 406"/>
              <a:gd name="T70" fmla="*/ 2147483646 w 347"/>
              <a:gd name="T71" fmla="*/ 2147483646 h 406"/>
              <a:gd name="T72" fmla="*/ 2147483646 w 347"/>
              <a:gd name="T73" fmla="*/ 2147483646 h 406"/>
              <a:gd name="T74" fmla="*/ 2147483646 w 347"/>
              <a:gd name="T75" fmla="*/ 2147483646 h 406"/>
              <a:gd name="T76" fmla="*/ 2147483646 w 347"/>
              <a:gd name="T77" fmla="*/ 2147483646 h 406"/>
              <a:gd name="T78" fmla="*/ 2147483646 w 347"/>
              <a:gd name="T79" fmla="*/ 2147483646 h 406"/>
              <a:gd name="T80" fmla="*/ 2147483646 w 347"/>
              <a:gd name="T81" fmla="*/ 2147483646 h 406"/>
              <a:gd name="T82" fmla="*/ 2147483646 w 347"/>
              <a:gd name="T83" fmla="*/ 2147483646 h 406"/>
              <a:gd name="T84" fmla="*/ 2147483646 w 347"/>
              <a:gd name="T85" fmla="*/ 2147483646 h 406"/>
              <a:gd name="T86" fmla="*/ 2147483646 w 347"/>
              <a:gd name="T87" fmla="*/ 2147483646 h 406"/>
              <a:gd name="T88" fmla="*/ 2147483646 w 347"/>
              <a:gd name="T89" fmla="*/ 2147483646 h 406"/>
              <a:gd name="T90" fmla="*/ 2147483646 w 347"/>
              <a:gd name="T91" fmla="*/ 2147483646 h 406"/>
              <a:gd name="T92" fmla="*/ 2147483646 w 347"/>
              <a:gd name="T93" fmla="*/ 2147483646 h 406"/>
              <a:gd name="T94" fmla="*/ 0 w 347"/>
              <a:gd name="T95" fmla="*/ 2147483646 h 40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347"/>
              <a:gd name="T145" fmla="*/ 0 h 406"/>
              <a:gd name="T146" fmla="*/ 347 w 347"/>
              <a:gd name="T147" fmla="*/ 406 h 40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347" h="406">
                <a:moveTo>
                  <a:pt x="3" y="267"/>
                </a:moveTo>
                <a:lnTo>
                  <a:pt x="49" y="169"/>
                </a:lnTo>
                <a:lnTo>
                  <a:pt x="56" y="167"/>
                </a:lnTo>
                <a:lnTo>
                  <a:pt x="61" y="163"/>
                </a:lnTo>
                <a:lnTo>
                  <a:pt x="76" y="154"/>
                </a:lnTo>
                <a:lnTo>
                  <a:pt x="79" y="141"/>
                </a:lnTo>
                <a:lnTo>
                  <a:pt x="80" y="137"/>
                </a:lnTo>
                <a:lnTo>
                  <a:pt x="94" y="133"/>
                </a:lnTo>
                <a:lnTo>
                  <a:pt x="96" y="125"/>
                </a:lnTo>
                <a:lnTo>
                  <a:pt x="96" y="152"/>
                </a:lnTo>
                <a:lnTo>
                  <a:pt x="96" y="157"/>
                </a:lnTo>
                <a:lnTo>
                  <a:pt x="104" y="148"/>
                </a:lnTo>
                <a:lnTo>
                  <a:pt x="120" y="141"/>
                </a:lnTo>
                <a:lnTo>
                  <a:pt x="140" y="114"/>
                </a:lnTo>
                <a:lnTo>
                  <a:pt x="152" y="102"/>
                </a:lnTo>
                <a:lnTo>
                  <a:pt x="152" y="93"/>
                </a:lnTo>
                <a:lnTo>
                  <a:pt x="152" y="96"/>
                </a:lnTo>
                <a:lnTo>
                  <a:pt x="159" y="102"/>
                </a:lnTo>
                <a:lnTo>
                  <a:pt x="171" y="108"/>
                </a:lnTo>
                <a:lnTo>
                  <a:pt x="175" y="96"/>
                </a:lnTo>
                <a:lnTo>
                  <a:pt x="184" y="87"/>
                </a:lnTo>
                <a:lnTo>
                  <a:pt x="195" y="74"/>
                </a:lnTo>
                <a:lnTo>
                  <a:pt x="199" y="68"/>
                </a:lnTo>
                <a:lnTo>
                  <a:pt x="202" y="63"/>
                </a:lnTo>
                <a:lnTo>
                  <a:pt x="198" y="61"/>
                </a:lnTo>
                <a:lnTo>
                  <a:pt x="195" y="59"/>
                </a:lnTo>
                <a:lnTo>
                  <a:pt x="187" y="59"/>
                </a:lnTo>
                <a:lnTo>
                  <a:pt x="181" y="51"/>
                </a:lnTo>
                <a:lnTo>
                  <a:pt x="184" y="44"/>
                </a:lnTo>
                <a:lnTo>
                  <a:pt x="193" y="35"/>
                </a:lnTo>
                <a:lnTo>
                  <a:pt x="199" y="25"/>
                </a:lnTo>
                <a:lnTo>
                  <a:pt x="209" y="27"/>
                </a:lnTo>
                <a:lnTo>
                  <a:pt x="217" y="38"/>
                </a:lnTo>
                <a:lnTo>
                  <a:pt x="229" y="43"/>
                </a:lnTo>
                <a:lnTo>
                  <a:pt x="236" y="47"/>
                </a:lnTo>
                <a:lnTo>
                  <a:pt x="251" y="56"/>
                </a:lnTo>
                <a:lnTo>
                  <a:pt x="260" y="56"/>
                </a:lnTo>
                <a:lnTo>
                  <a:pt x="268" y="43"/>
                </a:lnTo>
                <a:lnTo>
                  <a:pt x="263" y="35"/>
                </a:lnTo>
                <a:lnTo>
                  <a:pt x="263" y="27"/>
                </a:lnTo>
                <a:lnTo>
                  <a:pt x="272" y="21"/>
                </a:lnTo>
                <a:lnTo>
                  <a:pt x="280" y="15"/>
                </a:lnTo>
                <a:lnTo>
                  <a:pt x="289" y="5"/>
                </a:lnTo>
                <a:lnTo>
                  <a:pt x="293" y="0"/>
                </a:lnTo>
                <a:lnTo>
                  <a:pt x="305" y="3"/>
                </a:lnTo>
                <a:lnTo>
                  <a:pt x="313" y="5"/>
                </a:lnTo>
                <a:lnTo>
                  <a:pt x="323" y="5"/>
                </a:lnTo>
                <a:lnTo>
                  <a:pt x="341" y="0"/>
                </a:lnTo>
                <a:lnTo>
                  <a:pt x="336" y="12"/>
                </a:lnTo>
                <a:lnTo>
                  <a:pt x="329" y="18"/>
                </a:lnTo>
                <a:lnTo>
                  <a:pt x="325" y="25"/>
                </a:lnTo>
                <a:lnTo>
                  <a:pt x="329" y="32"/>
                </a:lnTo>
                <a:lnTo>
                  <a:pt x="338" y="44"/>
                </a:lnTo>
                <a:lnTo>
                  <a:pt x="338" y="61"/>
                </a:lnTo>
                <a:lnTo>
                  <a:pt x="341" y="70"/>
                </a:lnTo>
                <a:lnTo>
                  <a:pt x="338" y="75"/>
                </a:lnTo>
                <a:lnTo>
                  <a:pt x="325" y="93"/>
                </a:lnTo>
                <a:lnTo>
                  <a:pt x="338" y="99"/>
                </a:lnTo>
                <a:lnTo>
                  <a:pt x="346" y="122"/>
                </a:lnTo>
                <a:lnTo>
                  <a:pt x="346" y="125"/>
                </a:lnTo>
                <a:lnTo>
                  <a:pt x="346" y="137"/>
                </a:lnTo>
                <a:lnTo>
                  <a:pt x="341" y="152"/>
                </a:lnTo>
                <a:lnTo>
                  <a:pt x="338" y="167"/>
                </a:lnTo>
                <a:lnTo>
                  <a:pt x="333" y="177"/>
                </a:lnTo>
                <a:lnTo>
                  <a:pt x="325" y="188"/>
                </a:lnTo>
                <a:lnTo>
                  <a:pt x="310" y="205"/>
                </a:lnTo>
                <a:lnTo>
                  <a:pt x="302" y="210"/>
                </a:lnTo>
                <a:lnTo>
                  <a:pt x="300" y="218"/>
                </a:lnTo>
                <a:lnTo>
                  <a:pt x="293" y="228"/>
                </a:lnTo>
                <a:lnTo>
                  <a:pt x="281" y="231"/>
                </a:lnTo>
                <a:lnTo>
                  <a:pt x="272" y="243"/>
                </a:lnTo>
                <a:lnTo>
                  <a:pt x="263" y="251"/>
                </a:lnTo>
                <a:lnTo>
                  <a:pt x="253" y="263"/>
                </a:lnTo>
                <a:lnTo>
                  <a:pt x="241" y="275"/>
                </a:lnTo>
                <a:lnTo>
                  <a:pt x="238" y="279"/>
                </a:lnTo>
                <a:lnTo>
                  <a:pt x="233" y="292"/>
                </a:lnTo>
                <a:lnTo>
                  <a:pt x="225" y="295"/>
                </a:lnTo>
                <a:lnTo>
                  <a:pt x="217" y="302"/>
                </a:lnTo>
                <a:lnTo>
                  <a:pt x="210" y="302"/>
                </a:lnTo>
                <a:lnTo>
                  <a:pt x="209" y="295"/>
                </a:lnTo>
                <a:lnTo>
                  <a:pt x="199" y="290"/>
                </a:lnTo>
                <a:lnTo>
                  <a:pt x="195" y="295"/>
                </a:lnTo>
                <a:lnTo>
                  <a:pt x="189" y="305"/>
                </a:lnTo>
                <a:lnTo>
                  <a:pt x="187" y="308"/>
                </a:lnTo>
                <a:lnTo>
                  <a:pt x="189" y="308"/>
                </a:lnTo>
                <a:lnTo>
                  <a:pt x="181" y="319"/>
                </a:lnTo>
                <a:lnTo>
                  <a:pt x="175" y="323"/>
                </a:lnTo>
                <a:lnTo>
                  <a:pt x="174" y="337"/>
                </a:lnTo>
                <a:lnTo>
                  <a:pt x="168" y="343"/>
                </a:lnTo>
                <a:lnTo>
                  <a:pt x="161" y="360"/>
                </a:lnTo>
                <a:lnTo>
                  <a:pt x="161" y="363"/>
                </a:lnTo>
                <a:lnTo>
                  <a:pt x="152" y="383"/>
                </a:lnTo>
                <a:lnTo>
                  <a:pt x="152" y="389"/>
                </a:lnTo>
                <a:lnTo>
                  <a:pt x="146" y="401"/>
                </a:lnTo>
                <a:lnTo>
                  <a:pt x="146" y="405"/>
                </a:lnTo>
                <a:lnTo>
                  <a:pt x="0" y="267"/>
                </a:lnTo>
                <a:lnTo>
                  <a:pt x="3" y="267"/>
                </a:lnTo>
              </a:path>
            </a:pathLst>
          </a:custGeom>
          <a:noFill/>
          <a:ln w="12700" cap="rnd" cmpd="sng">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120" name="Freeform 27"/>
          <p:cNvSpPr>
            <a:spLocks/>
          </p:cNvSpPr>
          <p:nvPr/>
        </p:nvSpPr>
        <p:spPr bwMode="auto">
          <a:xfrm>
            <a:off x="5149850" y="1978025"/>
            <a:ext cx="550863" cy="644525"/>
          </a:xfrm>
          <a:custGeom>
            <a:avLst/>
            <a:gdLst>
              <a:gd name="T0" fmla="*/ 2147483646 w 347"/>
              <a:gd name="T1" fmla="*/ 2147483646 h 406"/>
              <a:gd name="T2" fmla="*/ 2147483646 w 347"/>
              <a:gd name="T3" fmla="*/ 2147483646 h 406"/>
              <a:gd name="T4" fmla="*/ 2147483646 w 347"/>
              <a:gd name="T5" fmla="*/ 2147483646 h 406"/>
              <a:gd name="T6" fmla="*/ 2147483646 w 347"/>
              <a:gd name="T7" fmla="*/ 2147483646 h 406"/>
              <a:gd name="T8" fmla="*/ 2147483646 w 347"/>
              <a:gd name="T9" fmla="*/ 2147483646 h 406"/>
              <a:gd name="T10" fmla="*/ 2147483646 w 347"/>
              <a:gd name="T11" fmla="*/ 2147483646 h 406"/>
              <a:gd name="T12" fmla="*/ 2147483646 w 347"/>
              <a:gd name="T13" fmla="*/ 2147483646 h 406"/>
              <a:gd name="T14" fmla="*/ 2147483646 w 347"/>
              <a:gd name="T15" fmla="*/ 2147483646 h 406"/>
              <a:gd name="T16" fmla="*/ 2147483646 w 347"/>
              <a:gd name="T17" fmla="*/ 2147483646 h 406"/>
              <a:gd name="T18" fmla="*/ 2147483646 w 347"/>
              <a:gd name="T19" fmla="*/ 2147483646 h 406"/>
              <a:gd name="T20" fmla="*/ 2147483646 w 347"/>
              <a:gd name="T21" fmla="*/ 2147483646 h 406"/>
              <a:gd name="T22" fmla="*/ 2147483646 w 347"/>
              <a:gd name="T23" fmla="*/ 2147483646 h 406"/>
              <a:gd name="T24" fmla="*/ 2147483646 w 347"/>
              <a:gd name="T25" fmla="*/ 2147483646 h 406"/>
              <a:gd name="T26" fmla="*/ 2147483646 w 347"/>
              <a:gd name="T27" fmla="*/ 2147483646 h 406"/>
              <a:gd name="T28" fmla="*/ 2147483646 w 347"/>
              <a:gd name="T29" fmla="*/ 2147483646 h 406"/>
              <a:gd name="T30" fmla="*/ 2147483646 w 347"/>
              <a:gd name="T31" fmla="*/ 2147483646 h 406"/>
              <a:gd name="T32" fmla="*/ 2147483646 w 347"/>
              <a:gd name="T33" fmla="*/ 2147483646 h 406"/>
              <a:gd name="T34" fmla="*/ 2147483646 w 347"/>
              <a:gd name="T35" fmla="*/ 2147483646 h 406"/>
              <a:gd name="T36" fmla="*/ 2147483646 w 347"/>
              <a:gd name="T37" fmla="*/ 2147483646 h 406"/>
              <a:gd name="T38" fmla="*/ 2147483646 w 347"/>
              <a:gd name="T39" fmla="*/ 2147483646 h 406"/>
              <a:gd name="T40" fmla="*/ 2147483646 w 347"/>
              <a:gd name="T41" fmla="*/ 2147483646 h 406"/>
              <a:gd name="T42" fmla="*/ 2147483646 w 347"/>
              <a:gd name="T43" fmla="*/ 0 h 406"/>
              <a:gd name="T44" fmla="*/ 2147483646 w 347"/>
              <a:gd name="T45" fmla="*/ 2147483646 h 406"/>
              <a:gd name="T46" fmla="*/ 2147483646 w 347"/>
              <a:gd name="T47" fmla="*/ 0 h 406"/>
              <a:gd name="T48" fmla="*/ 2147483646 w 347"/>
              <a:gd name="T49" fmla="*/ 2147483646 h 406"/>
              <a:gd name="T50" fmla="*/ 2147483646 w 347"/>
              <a:gd name="T51" fmla="*/ 2147483646 h 406"/>
              <a:gd name="T52" fmla="*/ 2147483646 w 347"/>
              <a:gd name="T53" fmla="*/ 2147483646 h 406"/>
              <a:gd name="T54" fmla="*/ 2147483646 w 347"/>
              <a:gd name="T55" fmla="*/ 2147483646 h 406"/>
              <a:gd name="T56" fmla="*/ 2147483646 w 347"/>
              <a:gd name="T57" fmla="*/ 2147483646 h 406"/>
              <a:gd name="T58" fmla="*/ 2147483646 w 347"/>
              <a:gd name="T59" fmla="*/ 2147483646 h 406"/>
              <a:gd name="T60" fmla="*/ 2147483646 w 347"/>
              <a:gd name="T61" fmla="*/ 2147483646 h 406"/>
              <a:gd name="T62" fmla="*/ 2147483646 w 347"/>
              <a:gd name="T63" fmla="*/ 2147483646 h 406"/>
              <a:gd name="T64" fmla="*/ 2147483646 w 347"/>
              <a:gd name="T65" fmla="*/ 2147483646 h 406"/>
              <a:gd name="T66" fmla="*/ 2147483646 w 347"/>
              <a:gd name="T67" fmla="*/ 2147483646 h 406"/>
              <a:gd name="T68" fmla="*/ 2147483646 w 347"/>
              <a:gd name="T69" fmla="*/ 2147483646 h 406"/>
              <a:gd name="T70" fmla="*/ 2147483646 w 347"/>
              <a:gd name="T71" fmla="*/ 2147483646 h 406"/>
              <a:gd name="T72" fmla="*/ 2147483646 w 347"/>
              <a:gd name="T73" fmla="*/ 2147483646 h 406"/>
              <a:gd name="T74" fmla="*/ 2147483646 w 347"/>
              <a:gd name="T75" fmla="*/ 2147483646 h 406"/>
              <a:gd name="T76" fmla="*/ 2147483646 w 347"/>
              <a:gd name="T77" fmla="*/ 2147483646 h 406"/>
              <a:gd name="T78" fmla="*/ 2147483646 w 347"/>
              <a:gd name="T79" fmla="*/ 2147483646 h 406"/>
              <a:gd name="T80" fmla="*/ 2147483646 w 347"/>
              <a:gd name="T81" fmla="*/ 2147483646 h 406"/>
              <a:gd name="T82" fmla="*/ 2147483646 w 347"/>
              <a:gd name="T83" fmla="*/ 2147483646 h 406"/>
              <a:gd name="T84" fmla="*/ 2147483646 w 347"/>
              <a:gd name="T85" fmla="*/ 2147483646 h 406"/>
              <a:gd name="T86" fmla="*/ 2147483646 w 347"/>
              <a:gd name="T87" fmla="*/ 2147483646 h 406"/>
              <a:gd name="T88" fmla="*/ 2147483646 w 347"/>
              <a:gd name="T89" fmla="*/ 2147483646 h 406"/>
              <a:gd name="T90" fmla="*/ 2147483646 w 347"/>
              <a:gd name="T91" fmla="*/ 2147483646 h 406"/>
              <a:gd name="T92" fmla="*/ 2147483646 w 347"/>
              <a:gd name="T93" fmla="*/ 2147483646 h 406"/>
              <a:gd name="T94" fmla="*/ 0 w 347"/>
              <a:gd name="T95" fmla="*/ 2147483646 h 40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347"/>
              <a:gd name="T145" fmla="*/ 0 h 406"/>
              <a:gd name="T146" fmla="*/ 347 w 347"/>
              <a:gd name="T147" fmla="*/ 406 h 40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347" h="406">
                <a:moveTo>
                  <a:pt x="3" y="267"/>
                </a:moveTo>
                <a:lnTo>
                  <a:pt x="49" y="169"/>
                </a:lnTo>
                <a:lnTo>
                  <a:pt x="56" y="167"/>
                </a:lnTo>
                <a:lnTo>
                  <a:pt x="61" y="163"/>
                </a:lnTo>
                <a:lnTo>
                  <a:pt x="76" y="154"/>
                </a:lnTo>
                <a:lnTo>
                  <a:pt x="79" y="141"/>
                </a:lnTo>
                <a:lnTo>
                  <a:pt x="80" y="137"/>
                </a:lnTo>
                <a:lnTo>
                  <a:pt x="94" y="133"/>
                </a:lnTo>
                <a:lnTo>
                  <a:pt x="96" y="125"/>
                </a:lnTo>
                <a:lnTo>
                  <a:pt x="96" y="152"/>
                </a:lnTo>
                <a:lnTo>
                  <a:pt x="96" y="157"/>
                </a:lnTo>
                <a:lnTo>
                  <a:pt x="104" y="148"/>
                </a:lnTo>
                <a:lnTo>
                  <a:pt x="120" y="141"/>
                </a:lnTo>
                <a:lnTo>
                  <a:pt x="140" y="114"/>
                </a:lnTo>
                <a:lnTo>
                  <a:pt x="152" y="102"/>
                </a:lnTo>
                <a:lnTo>
                  <a:pt x="152" y="93"/>
                </a:lnTo>
                <a:lnTo>
                  <a:pt x="152" y="96"/>
                </a:lnTo>
                <a:lnTo>
                  <a:pt x="159" y="102"/>
                </a:lnTo>
                <a:lnTo>
                  <a:pt x="171" y="108"/>
                </a:lnTo>
                <a:lnTo>
                  <a:pt x="175" y="96"/>
                </a:lnTo>
                <a:lnTo>
                  <a:pt x="184" y="87"/>
                </a:lnTo>
                <a:lnTo>
                  <a:pt x="195" y="74"/>
                </a:lnTo>
                <a:lnTo>
                  <a:pt x="199" y="68"/>
                </a:lnTo>
                <a:lnTo>
                  <a:pt x="202" y="63"/>
                </a:lnTo>
                <a:lnTo>
                  <a:pt x="198" y="61"/>
                </a:lnTo>
                <a:lnTo>
                  <a:pt x="195" y="59"/>
                </a:lnTo>
                <a:lnTo>
                  <a:pt x="187" y="59"/>
                </a:lnTo>
                <a:lnTo>
                  <a:pt x="181" y="51"/>
                </a:lnTo>
                <a:lnTo>
                  <a:pt x="184" y="44"/>
                </a:lnTo>
                <a:lnTo>
                  <a:pt x="193" y="35"/>
                </a:lnTo>
                <a:lnTo>
                  <a:pt x="199" y="25"/>
                </a:lnTo>
                <a:lnTo>
                  <a:pt x="209" y="27"/>
                </a:lnTo>
                <a:lnTo>
                  <a:pt x="217" y="38"/>
                </a:lnTo>
                <a:lnTo>
                  <a:pt x="229" y="43"/>
                </a:lnTo>
                <a:lnTo>
                  <a:pt x="236" y="47"/>
                </a:lnTo>
                <a:lnTo>
                  <a:pt x="251" y="56"/>
                </a:lnTo>
                <a:lnTo>
                  <a:pt x="260" y="56"/>
                </a:lnTo>
                <a:lnTo>
                  <a:pt x="268" y="43"/>
                </a:lnTo>
                <a:lnTo>
                  <a:pt x="263" y="35"/>
                </a:lnTo>
                <a:lnTo>
                  <a:pt x="263" y="27"/>
                </a:lnTo>
                <a:lnTo>
                  <a:pt x="272" y="21"/>
                </a:lnTo>
                <a:lnTo>
                  <a:pt x="280" y="15"/>
                </a:lnTo>
                <a:lnTo>
                  <a:pt x="289" y="5"/>
                </a:lnTo>
                <a:lnTo>
                  <a:pt x="293" y="0"/>
                </a:lnTo>
                <a:lnTo>
                  <a:pt x="305" y="3"/>
                </a:lnTo>
                <a:lnTo>
                  <a:pt x="313" y="5"/>
                </a:lnTo>
                <a:lnTo>
                  <a:pt x="323" y="5"/>
                </a:lnTo>
                <a:lnTo>
                  <a:pt x="341" y="0"/>
                </a:lnTo>
                <a:lnTo>
                  <a:pt x="336" y="12"/>
                </a:lnTo>
                <a:lnTo>
                  <a:pt x="329" y="18"/>
                </a:lnTo>
                <a:lnTo>
                  <a:pt x="325" y="25"/>
                </a:lnTo>
                <a:lnTo>
                  <a:pt x="329" y="32"/>
                </a:lnTo>
                <a:lnTo>
                  <a:pt x="338" y="44"/>
                </a:lnTo>
                <a:lnTo>
                  <a:pt x="338" y="61"/>
                </a:lnTo>
                <a:lnTo>
                  <a:pt x="341" y="70"/>
                </a:lnTo>
                <a:lnTo>
                  <a:pt x="338" y="75"/>
                </a:lnTo>
                <a:lnTo>
                  <a:pt x="325" y="93"/>
                </a:lnTo>
                <a:lnTo>
                  <a:pt x="338" y="99"/>
                </a:lnTo>
                <a:lnTo>
                  <a:pt x="346" y="122"/>
                </a:lnTo>
                <a:lnTo>
                  <a:pt x="346" y="125"/>
                </a:lnTo>
                <a:lnTo>
                  <a:pt x="346" y="137"/>
                </a:lnTo>
                <a:lnTo>
                  <a:pt x="341" y="152"/>
                </a:lnTo>
                <a:lnTo>
                  <a:pt x="338" y="167"/>
                </a:lnTo>
                <a:lnTo>
                  <a:pt x="333" y="177"/>
                </a:lnTo>
                <a:lnTo>
                  <a:pt x="325" y="188"/>
                </a:lnTo>
                <a:lnTo>
                  <a:pt x="310" y="205"/>
                </a:lnTo>
                <a:lnTo>
                  <a:pt x="302" y="210"/>
                </a:lnTo>
                <a:lnTo>
                  <a:pt x="300" y="218"/>
                </a:lnTo>
                <a:lnTo>
                  <a:pt x="293" y="228"/>
                </a:lnTo>
                <a:lnTo>
                  <a:pt x="281" y="231"/>
                </a:lnTo>
                <a:lnTo>
                  <a:pt x="272" y="243"/>
                </a:lnTo>
                <a:lnTo>
                  <a:pt x="263" y="251"/>
                </a:lnTo>
                <a:lnTo>
                  <a:pt x="253" y="263"/>
                </a:lnTo>
                <a:lnTo>
                  <a:pt x="241" y="275"/>
                </a:lnTo>
                <a:lnTo>
                  <a:pt x="238" y="279"/>
                </a:lnTo>
                <a:lnTo>
                  <a:pt x="233" y="292"/>
                </a:lnTo>
                <a:lnTo>
                  <a:pt x="225" y="295"/>
                </a:lnTo>
                <a:lnTo>
                  <a:pt x="217" y="302"/>
                </a:lnTo>
                <a:lnTo>
                  <a:pt x="210" y="302"/>
                </a:lnTo>
                <a:lnTo>
                  <a:pt x="209" y="295"/>
                </a:lnTo>
                <a:lnTo>
                  <a:pt x="199" y="290"/>
                </a:lnTo>
                <a:lnTo>
                  <a:pt x="195" y="295"/>
                </a:lnTo>
                <a:lnTo>
                  <a:pt x="189" y="305"/>
                </a:lnTo>
                <a:lnTo>
                  <a:pt x="187" y="308"/>
                </a:lnTo>
                <a:lnTo>
                  <a:pt x="189" y="308"/>
                </a:lnTo>
                <a:lnTo>
                  <a:pt x="181" y="319"/>
                </a:lnTo>
                <a:lnTo>
                  <a:pt x="175" y="323"/>
                </a:lnTo>
                <a:lnTo>
                  <a:pt x="174" y="337"/>
                </a:lnTo>
                <a:lnTo>
                  <a:pt x="168" y="343"/>
                </a:lnTo>
                <a:lnTo>
                  <a:pt x="161" y="360"/>
                </a:lnTo>
                <a:lnTo>
                  <a:pt x="161" y="363"/>
                </a:lnTo>
                <a:lnTo>
                  <a:pt x="152" y="383"/>
                </a:lnTo>
                <a:lnTo>
                  <a:pt x="152" y="389"/>
                </a:lnTo>
                <a:lnTo>
                  <a:pt x="146" y="401"/>
                </a:lnTo>
                <a:lnTo>
                  <a:pt x="146" y="405"/>
                </a:lnTo>
                <a:lnTo>
                  <a:pt x="0" y="267"/>
                </a:lnTo>
                <a:lnTo>
                  <a:pt x="3" y="267"/>
                </a:lnTo>
              </a:path>
            </a:pathLst>
          </a:custGeom>
          <a:solidFill>
            <a:srgbClr val="6699FF"/>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121" name="Freeform 28"/>
          <p:cNvSpPr>
            <a:spLocks/>
          </p:cNvSpPr>
          <p:nvPr/>
        </p:nvSpPr>
        <p:spPr bwMode="auto">
          <a:xfrm>
            <a:off x="6135688" y="3984625"/>
            <a:ext cx="603250" cy="452438"/>
          </a:xfrm>
          <a:custGeom>
            <a:avLst/>
            <a:gdLst>
              <a:gd name="T0" fmla="*/ 2147483646 w 380"/>
              <a:gd name="T1" fmla="*/ 2147483646 h 285"/>
              <a:gd name="T2" fmla="*/ 2147483646 w 380"/>
              <a:gd name="T3" fmla="*/ 2147483646 h 285"/>
              <a:gd name="T4" fmla="*/ 2147483646 w 380"/>
              <a:gd name="T5" fmla="*/ 2147483646 h 285"/>
              <a:gd name="T6" fmla="*/ 2147483646 w 380"/>
              <a:gd name="T7" fmla="*/ 2147483646 h 285"/>
              <a:gd name="T8" fmla="*/ 2147483646 w 380"/>
              <a:gd name="T9" fmla="*/ 2147483646 h 285"/>
              <a:gd name="T10" fmla="*/ 2147483646 w 380"/>
              <a:gd name="T11" fmla="*/ 2147483646 h 285"/>
              <a:gd name="T12" fmla="*/ 2147483646 w 380"/>
              <a:gd name="T13" fmla="*/ 2147483646 h 285"/>
              <a:gd name="T14" fmla="*/ 2147483646 w 380"/>
              <a:gd name="T15" fmla="*/ 2147483646 h 285"/>
              <a:gd name="T16" fmla="*/ 2147483646 w 380"/>
              <a:gd name="T17" fmla="*/ 2147483646 h 285"/>
              <a:gd name="T18" fmla="*/ 2147483646 w 380"/>
              <a:gd name="T19" fmla="*/ 2147483646 h 285"/>
              <a:gd name="T20" fmla="*/ 2147483646 w 380"/>
              <a:gd name="T21" fmla="*/ 2147483646 h 285"/>
              <a:gd name="T22" fmla="*/ 2147483646 w 380"/>
              <a:gd name="T23" fmla="*/ 2147483646 h 285"/>
              <a:gd name="T24" fmla="*/ 2147483646 w 380"/>
              <a:gd name="T25" fmla="*/ 2147483646 h 285"/>
              <a:gd name="T26" fmla="*/ 2147483646 w 380"/>
              <a:gd name="T27" fmla="*/ 2147483646 h 285"/>
              <a:gd name="T28" fmla="*/ 2147483646 w 380"/>
              <a:gd name="T29" fmla="*/ 2147483646 h 285"/>
              <a:gd name="T30" fmla="*/ 2147483646 w 380"/>
              <a:gd name="T31" fmla="*/ 2147483646 h 285"/>
              <a:gd name="T32" fmla="*/ 2147483646 w 380"/>
              <a:gd name="T33" fmla="*/ 2147483646 h 285"/>
              <a:gd name="T34" fmla="*/ 2147483646 w 380"/>
              <a:gd name="T35" fmla="*/ 2147483646 h 285"/>
              <a:gd name="T36" fmla="*/ 2147483646 w 380"/>
              <a:gd name="T37" fmla="*/ 2147483646 h 285"/>
              <a:gd name="T38" fmla="*/ 2147483646 w 380"/>
              <a:gd name="T39" fmla="*/ 2147483646 h 285"/>
              <a:gd name="T40" fmla="*/ 2147483646 w 380"/>
              <a:gd name="T41" fmla="*/ 2147483646 h 285"/>
              <a:gd name="T42" fmla="*/ 2147483646 w 380"/>
              <a:gd name="T43" fmla="*/ 2147483646 h 285"/>
              <a:gd name="T44" fmla="*/ 2147483646 w 380"/>
              <a:gd name="T45" fmla="*/ 2147483646 h 285"/>
              <a:gd name="T46" fmla="*/ 2147483646 w 380"/>
              <a:gd name="T47" fmla="*/ 2147483646 h 285"/>
              <a:gd name="T48" fmla="*/ 2147483646 w 380"/>
              <a:gd name="T49" fmla="*/ 2147483646 h 285"/>
              <a:gd name="T50" fmla="*/ 2147483646 w 380"/>
              <a:gd name="T51" fmla="*/ 2147483646 h 285"/>
              <a:gd name="T52" fmla="*/ 2147483646 w 380"/>
              <a:gd name="T53" fmla="*/ 2147483646 h 285"/>
              <a:gd name="T54" fmla="*/ 2147483646 w 380"/>
              <a:gd name="T55" fmla="*/ 2147483646 h 285"/>
              <a:gd name="T56" fmla="*/ 0 w 380"/>
              <a:gd name="T57" fmla="*/ 2147483646 h 285"/>
              <a:gd name="T58" fmla="*/ 0 w 380"/>
              <a:gd name="T59" fmla="*/ 2147483646 h 285"/>
              <a:gd name="T60" fmla="*/ 2147483646 w 380"/>
              <a:gd name="T61" fmla="*/ 2147483646 h 285"/>
              <a:gd name="T62" fmla="*/ 2147483646 w 380"/>
              <a:gd name="T63" fmla="*/ 2147483646 h 285"/>
              <a:gd name="T64" fmla="*/ 2147483646 w 380"/>
              <a:gd name="T65" fmla="*/ 2147483646 h 285"/>
              <a:gd name="T66" fmla="*/ 2147483646 w 380"/>
              <a:gd name="T67" fmla="*/ 2147483646 h 285"/>
              <a:gd name="T68" fmla="*/ 2147483646 w 380"/>
              <a:gd name="T69" fmla="*/ 2147483646 h 285"/>
              <a:gd name="T70" fmla="*/ 2147483646 w 380"/>
              <a:gd name="T71" fmla="*/ 2147483646 h 285"/>
              <a:gd name="T72" fmla="*/ 2147483646 w 380"/>
              <a:gd name="T73" fmla="*/ 2147483646 h 285"/>
              <a:gd name="T74" fmla="*/ 2147483646 w 380"/>
              <a:gd name="T75" fmla="*/ 2147483646 h 285"/>
              <a:gd name="T76" fmla="*/ 2147483646 w 380"/>
              <a:gd name="T77" fmla="*/ 2147483646 h 285"/>
              <a:gd name="T78" fmla="*/ 2147483646 w 380"/>
              <a:gd name="T79" fmla="*/ 2147483646 h 285"/>
              <a:gd name="T80" fmla="*/ 2147483646 w 380"/>
              <a:gd name="T81" fmla="*/ 2147483646 h 285"/>
              <a:gd name="T82" fmla="*/ 2147483646 w 380"/>
              <a:gd name="T83" fmla="*/ 2147483646 h 285"/>
              <a:gd name="T84" fmla="*/ 2147483646 w 380"/>
              <a:gd name="T85" fmla="*/ 2147483646 h 285"/>
              <a:gd name="T86" fmla="*/ 2147483646 w 380"/>
              <a:gd name="T87" fmla="*/ 2147483646 h 285"/>
              <a:gd name="T88" fmla="*/ 2147483646 w 380"/>
              <a:gd name="T89" fmla="*/ 2147483646 h 285"/>
              <a:gd name="T90" fmla="*/ 2147483646 w 380"/>
              <a:gd name="T91" fmla="*/ 2147483646 h 285"/>
              <a:gd name="T92" fmla="*/ 2147483646 w 380"/>
              <a:gd name="T93" fmla="*/ 2147483646 h 285"/>
              <a:gd name="T94" fmla="*/ 2147483646 w 380"/>
              <a:gd name="T95" fmla="*/ 2147483646 h 285"/>
              <a:gd name="T96" fmla="*/ 2147483646 w 380"/>
              <a:gd name="T97" fmla="*/ 2147483646 h 285"/>
              <a:gd name="T98" fmla="*/ 2147483646 w 380"/>
              <a:gd name="T99" fmla="*/ 2147483646 h 285"/>
              <a:gd name="T100" fmla="*/ 2147483646 w 380"/>
              <a:gd name="T101" fmla="*/ 2147483646 h 285"/>
              <a:gd name="T102" fmla="*/ 2147483646 w 380"/>
              <a:gd name="T103" fmla="*/ 2147483646 h 285"/>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380"/>
              <a:gd name="T157" fmla="*/ 0 h 285"/>
              <a:gd name="T158" fmla="*/ 380 w 380"/>
              <a:gd name="T159" fmla="*/ 285 h 285"/>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380" h="285">
                <a:moveTo>
                  <a:pt x="321" y="225"/>
                </a:moveTo>
                <a:lnTo>
                  <a:pt x="324" y="216"/>
                </a:lnTo>
                <a:lnTo>
                  <a:pt x="332" y="209"/>
                </a:lnTo>
                <a:lnTo>
                  <a:pt x="344" y="206"/>
                </a:lnTo>
                <a:lnTo>
                  <a:pt x="359" y="202"/>
                </a:lnTo>
                <a:lnTo>
                  <a:pt x="368" y="196"/>
                </a:lnTo>
                <a:lnTo>
                  <a:pt x="379" y="185"/>
                </a:lnTo>
                <a:lnTo>
                  <a:pt x="373" y="178"/>
                </a:lnTo>
                <a:lnTo>
                  <a:pt x="359" y="170"/>
                </a:lnTo>
                <a:lnTo>
                  <a:pt x="349" y="169"/>
                </a:lnTo>
                <a:lnTo>
                  <a:pt x="344" y="161"/>
                </a:lnTo>
                <a:lnTo>
                  <a:pt x="339" y="156"/>
                </a:lnTo>
                <a:lnTo>
                  <a:pt x="332" y="156"/>
                </a:lnTo>
                <a:lnTo>
                  <a:pt x="324" y="157"/>
                </a:lnTo>
                <a:lnTo>
                  <a:pt x="314" y="157"/>
                </a:lnTo>
                <a:lnTo>
                  <a:pt x="307" y="157"/>
                </a:lnTo>
                <a:lnTo>
                  <a:pt x="299" y="149"/>
                </a:lnTo>
                <a:lnTo>
                  <a:pt x="299" y="142"/>
                </a:lnTo>
                <a:lnTo>
                  <a:pt x="295" y="130"/>
                </a:lnTo>
                <a:lnTo>
                  <a:pt x="290" y="118"/>
                </a:lnTo>
                <a:lnTo>
                  <a:pt x="283" y="113"/>
                </a:lnTo>
                <a:lnTo>
                  <a:pt x="283" y="111"/>
                </a:lnTo>
                <a:lnTo>
                  <a:pt x="275" y="106"/>
                </a:lnTo>
                <a:lnTo>
                  <a:pt x="275" y="100"/>
                </a:lnTo>
                <a:lnTo>
                  <a:pt x="279" y="94"/>
                </a:lnTo>
                <a:lnTo>
                  <a:pt x="272" y="91"/>
                </a:lnTo>
                <a:lnTo>
                  <a:pt x="272" y="86"/>
                </a:lnTo>
                <a:lnTo>
                  <a:pt x="264" y="84"/>
                </a:lnTo>
                <a:lnTo>
                  <a:pt x="255" y="82"/>
                </a:lnTo>
                <a:lnTo>
                  <a:pt x="250" y="82"/>
                </a:lnTo>
                <a:lnTo>
                  <a:pt x="245" y="84"/>
                </a:lnTo>
                <a:lnTo>
                  <a:pt x="241" y="90"/>
                </a:lnTo>
                <a:lnTo>
                  <a:pt x="239" y="91"/>
                </a:lnTo>
                <a:lnTo>
                  <a:pt x="229" y="90"/>
                </a:lnTo>
                <a:lnTo>
                  <a:pt x="223" y="81"/>
                </a:lnTo>
                <a:lnTo>
                  <a:pt x="218" y="69"/>
                </a:lnTo>
                <a:lnTo>
                  <a:pt x="215" y="57"/>
                </a:lnTo>
                <a:lnTo>
                  <a:pt x="215" y="41"/>
                </a:lnTo>
                <a:lnTo>
                  <a:pt x="214" y="29"/>
                </a:lnTo>
                <a:lnTo>
                  <a:pt x="201" y="27"/>
                </a:lnTo>
                <a:lnTo>
                  <a:pt x="199" y="20"/>
                </a:lnTo>
                <a:lnTo>
                  <a:pt x="188" y="16"/>
                </a:lnTo>
                <a:lnTo>
                  <a:pt x="172" y="16"/>
                </a:lnTo>
                <a:lnTo>
                  <a:pt x="161" y="9"/>
                </a:lnTo>
                <a:lnTo>
                  <a:pt x="154" y="5"/>
                </a:lnTo>
                <a:lnTo>
                  <a:pt x="149" y="3"/>
                </a:lnTo>
                <a:lnTo>
                  <a:pt x="143" y="0"/>
                </a:lnTo>
                <a:lnTo>
                  <a:pt x="50" y="86"/>
                </a:lnTo>
                <a:lnTo>
                  <a:pt x="44" y="103"/>
                </a:lnTo>
                <a:lnTo>
                  <a:pt x="42" y="107"/>
                </a:lnTo>
                <a:lnTo>
                  <a:pt x="38" y="111"/>
                </a:lnTo>
                <a:lnTo>
                  <a:pt x="31" y="115"/>
                </a:lnTo>
                <a:lnTo>
                  <a:pt x="29" y="118"/>
                </a:lnTo>
                <a:lnTo>
                  <a:pt x="19" y="122"/>
                </a:lnTo>
                <a:lnTo>
                  <a:pt x="16" y="122"/>
                </a:lnTo>
                <a:lnTo>
                  <a:pt x="9" y="122"/>
                </a:lnTo>
                <a:lnTo>
                  <a:pt x="0" y="128"/>
                </a:lnTo>
                <a:lnTo>
                  <a:pt x="0" y="139"/>
                </a:lnTo>
                <a:lnTo>
                  <a:pt x="0" y="153"/>
                </a:lnTo>
                <a:lnTo>
                  <a:pt x="0" y="164"/>
                </a:lnTo>
                <a:lnTo>
                  <a:pt x="0" y="175"/>
                </a:lnTo>
                <a:lnTo>
                  <a:pt x="9" y="178"/>
                </a:lnTo>
                <a:lnTo>
                  <a:pt x="23" y="188"/>
                </a:lnTo>
                <a:lnTo>
                  <a:pt x="39" y="188"/>
                </a:lnTo>
                <a:lnTo>
                  <a:pt x="44" y="188"/>
                </a:lnTo>
                <a:lnTo>
                  <a:pt x="44" y="193"/>
                </a:lnTo>
                <a:lnTo>
                  <a:pt x="39" y="202"/>
                </a:lnTo>
                <a:lnTo>
                  <a:pt x="39" y="216"/>
                </a:lnTo>
                <a:lnTo>
                  <a:pt x="44" y="225"/>
                </a:lnTo>
                <a:lnTo>
                  <a:pt x="58" y="235"/>
                </a:lnTo>
                <a:lnTo>
                  <a:pt x="71" y="240"/>
                </a:lnTo>
                <a:lnTo>
                  <a:pt x="78" y="237"/>
                </a:lnTo>
                <a:lnTo>
                  <a:pt x="84" y="228"/>
                </a:lnTo>
                <a:lnTo>
                  <a:pt x="89" y="225"/>
                </a:lnTo>
                <a:lnTo>
                  <a:pt x="97" y="216"/>
                </a:lnTo>
                <a:lnTo>
                  <a:pt x="103" y="209"/>
                </a:lnTo>
                <a:lnTo>
                  <a:pt x="105" y="225"/>
                </a:lnTo>
                <a:lnTo>
                  <a:pt x="108" y="225"/>
                </a:lnTo>
                <a:lnTo>
                  <a:pt x="111" y="228"/>
                </a:lnTo>
                <a:lnTo>
                  <a:pt x="127" y="214"/>
                </a:lnTo>
                <a:lnTo>
                  <a:pt x="133" y="229"/>
                </a:lnTo>
                <a:lnTo>
                  <a:pt x="143" y="240"/>
                </a:lnTo>
                <a:lnTo>
                  <a:pt x="151" y="248"/>
                </a:lnTo>
                <a:lnTo>
                  <a:pt x="161" y="248"/>
                </a:lnTo>
                <a:lnTo>
                  <a:pt x="169" y="248"/>
                </a:lnTo>
                <a:lnTo>
                  <a:pt x="177" y="257"/>
                </a:lnTo>
                <a:lnTo>
                  <a:pt x="187" y="268"/>
                </a:lnTo>
                <a:lnTo>
                  <a:pt x="198" y="276"/>
                </a:lnTo>
                <a:lnTo>
                  <a:pt x="208" y="278"/>
                </a:lnTo>
                <a:lnTo>
                  <a:pt x="218" y="278"/>
                </a:lnTo>
                <a:lnTo>
                  <a:pt x="232" y="284"/>
                </a:lnTo>
                <a:lnTo>
                  <a:pt x="250" y="276"/>
                </a:lnTo>
                <a:lnTo>
                  <a:pt x="257" y="276"/>
                </a:lnTo>
                <a:lnTo>
                  <a:pt x="268" y="278"/>
                </a:lnTo>
                <a:lnTo>
                  <a:pt x="272" y="276"/>
                </a:lnTo>
                <a:lnTo>
                  <a:pt x="272" y="233"/>
                </a:lnTo>
                <a:lnTo>
                  <a:pt x="279" y="225"/>
                </a:lnTo>
                <a:lnTo>
                  <a:pt x="283" y="221"/>
                </a:lnTo>
                <a:lnTo>
                  <a:pt x="287" y="216"/>
                </a:lnTo>
                <a:lnTo>
                  <a:pt x="299" y="214"/>
                </a:lnTo>
                <a:lnTo>
                  <a:pt x="302" y="209"/>
                </a:lnTo>
                <a:lnTo>
                  <a:pt x="307" y="209"/>
                </a:lnTo>
                <a:lnTo>
                  <a:pt x="314" y="219"/>
                </a:lnTo>
                <a:lnTo>
                  <a:pt x="321" y="225"/>
                </a:lnTo>
              </a:path>
            </a:pathLst>
          </a:custGeom>
          <a:solidFill>
            <a:schemeClr val="bg1"/>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122" name="Freeform 29"/>
          <p:cNvSpPr>
            <a:spLocks/>
          </p:cNvSpPr>
          <p:nvPr/>
        </p:nvSpPr>
        <p:spPr bwMode="auto">
          <a:xfrm>
            <a:off x="6135688" y="3984625"/>
            <a:ext cx="603250" cy="452438"/>
          </a:xfrm>
          <a:custGeom>
            <a:avLst/>
            <a:gdLst>
              <a:gd name="T0" fmla="*/ 2147483646 w 380"/>
              <a:gd name="T1" fmla="*/ 2147483646 h 285"/>
              <a:gd name="T2" fmla="*/ 2147483646 w 380"/>
              <a:gd name="T3" fmla="*/ 2147483646 h 285"/>
              <a:gd name="T4" fmla="*/ 2147483646 w 380"/>
              <a:gd name="T5" fmla="*/ 2147483646 h 285"/>
              <a:gd name="T6" fmla="*/ 2147483646 w 380"/>
              <a:gd name="T7" fmla="*/ 2147483646 h 285"/>
              <a:gd name="T8" fmla="*/ 2147483646 w 380"/>
              <a:gd name="T9" fmla="*/ 2147483646 h 285"/>
              <a:gd name="T10" fmla="*/ 2147483646 w 380"/>
              <a:gd name="T11" fmla="*/ 2147483646 h 285"/>
              <a:gd name="T12" fmla="*/ 2147483646 w 380"/>
              <a:gd name="T13" fmla="*/ 2147483646 h 285"/>
              <a:gd name="T14" fmla="*/ 2147483646 w 380"/>
              <a:gd name="T15" fmla="*/ 2147483646 h 285"/>
              <a:gd name="T16" fmla="*/ 2147483646 w 380"/>
              <a:gd name="T17" fmla="*/ 2147483646 h 285"/>
              <a:gd name="T18" fmla="*/ 2147483646 w 380"/>
              <a:gd name="T19" fmla="*/ 2147483646 h 285"/>
              <a:gd name="T20" fmla="*/ 2147483646 w 380"/>
              <a:gd name="T21" fmla="*/ 2147483646 h 285"/>
              <a:gd name="T22" fmla="*/ 2147483646 w 380"/>
              <a:gd name="T23" fmla="*/ 2147483646 h 285"/>
              <a:gd name="T24" fmla="*/ 2147483646 w 380"/>
              <a:gd name="T25" fmla="*/ 2147483646 h 285"/>
              <a:gd name="T26" fmla="*/ 2147483646 w 380"/>
              <a:gd name="T27" fmla="*/ 2147483646 h 285"/>
              <a:gd name="T28" fmla="*/ 2147483646 w 380"/>
              <a:gd name="T29" fmla="*/ 2147483646 h 285"/>
              <a:gd name="T30" fmla="*/ 2147483646 w 380"/>
              <a:gd name="T31" fmla="*/ 2147483646 h 285"/>
              <a:gd name="T32" fmla="*/ 2147483646 w 380"/>
              <a:gd name="T33" fmla="*/ 2147483646 h 285"/>
              <a:gd name="T34" fmla="*/ 2147483646 w 380"/>
              <a:gd name="T35" fmla="*/ 2147483646 h 285"/>
              <a:gd name="T36" fmla="*/ 2147483646 w 380"/>
              <a:gd name="T37" fmla="*/ 2147483646 h 285"/>
              <a:gd name="T38" fmla="*/ 2147483646 w 380"/>
              <a:gd name="T39" fmla="*/ 2147483646 h 285"/>
              <a:gd name="T40" fmla="*/ 2147483646 w 380"/>
              <a:gd name="T41" fmla="*/ 2147483646 h 285"/>
              <a:gd name="T42" fmla="*/ 2147483646 w 380"/>
              <a:gd name="T43" fmla="*/ 2147483646 h 285"/>
              <a:gd name="T44" fmla="*/ 2147483646 w 380"/>
              <a:gd name="T45" fmla="*/ 2147483646 h 285"/>
              <a:gd name="T46" fmla="*/ 2147483646 w 380"/>
              <a:gd name="T47" fmla="*/ 2147483646 h 285"/>
              <a:gd name="T48" fmla="*/ 2147483646 w 380"/>
              <a:gd name="T49" fmla="*/ 2147483646 h 285"/>
              <a:gd name="T50" fmla="*/ 2147483646 w 380"/>
              <a:gd name="T51" fmla="*/ 2147483646 h 285"/>
              <a:gd name="T52" fmla="*/ 2147483646 w 380"/>
              <a:gd name="T53" fmla="*/ 2147483646 h 285"/>
              <a:gd name="T54" fmla="*/ 2147483646 w 380"/>
              <a:gd name="T55" fmla="*/ 2147483646 h 285"/>
              <a:gd name="T56" fmla="*/ 0 w 380"/>
              <a:gd name="T57" fmla="*/ 2147483646 h 285"/>
              <a:gd name="T58" fmla="*/ 0 w 380"/>
              <a:gd name="T59" fmla="*/ 2147483646 h 285"/>
              <a:gd name="T60" fmla="*/ 2147483646 w 380"/>
              <a:gd name="T61" fmla="*/ 2147483646 h 285"/>
              <a:gd name="T62" fmla="*/ 2147483646 w 380"/>
              <a:gd name="T63" fmla="*/ 2147483646 h 285"/>
              <a:gd name="T64" fmla="*/ 2147483646 w 380"/>
              <a:gd name="T65" fmla="*/ 2147483646 h 285"/>
              <a:gd name="T66" fmla="*/ 2147483646 w 380"/>
              <a:gd name="T67" fmla="*/ 2147483646 h 285"/>
              <a:gd name="T68" fmla="*/ 2147483646 w 380"/>
              <a:gd name="T69" fmla="*/ 2147483646 h 285"/>
              <a:gd name="T70" fmla="*/ 2147483646 w 380"/>
              <a:gd name="T71" fmla="*/ 2147483646 h 285"/>
              <a:gd name="T72" fmla="*/ 2147483646 w 380"/>
              <a:gd name="T73" fmla="*/ 2147483646 h 285"/>
              <a:gd name="T74" fmla="*/ 2147483646 w 380"/>
              <a:gd name="T75" fmla="*/ 2147483646 h 285"/>
              <a:gd name="T76" fmla="*/ 2147483646 w 380"/>
              <a:gd name="T77" fmla="*/ 2147483646 h 285"/>
              <a:gd name="T78" fmla="*/ 2147483646 w 380"/>
              <a:gd name="T79" fmla="*/ 2147483646 h 285"/>
              <a:gd name="T80" fmla="*/ 2147483646 w 380"/>
              <a:gd name="T81" fmla="*/ 2147483646 h 285"/>
              <a:gd name="T82" fmla="*/ 2147483646 w 380"/>
              <a:gd name="T83" fmla="*/ 2147483646 h 285"/>
              <a:gd name="T84" fmla="*/ 2147483646 w 380"/>
              <a:gd name="T85" fmla="*/ 2147483646 h 285"/>
              <a:gd name="T86" fmla="*/ 2147483646 w 380"/>
              <a:gd name="T87" fmla="*/ 2147483646 h 285"/>
              <a:gd name="T88" fmla="*/ 2147483646 w 380"/>
              <a:gd name="T89" fmla="*/ 2147483646 h 285"/>
              <a:gd name="T90" fmla="*/ 2147483646 w 380"/>
              <a:gd name="T91" fmla="*/ 2147483646 h 285"/>
              <a:gd name="T92" fmla="*/ 2147483646 w 380"/>
              <a:gd name="T93" fmla="*/ 2147483646 h 285"/>
              <a:gd name="T94" fmla="*/ 2147483646 w 380"/>
              <a:gd name="T95" fmla="*/ 2147483646 h 285"/>
              <a:gd name="T96" fmla="*/ 2147483646 w 380"/>
              <a:gd name="T97" fmla="*/ 2147483646 h 285"/>
              <a:gd name="T98" fmla="*/ 2147483646 w 380"/>
              <a:gd name="T99" fmla="*/ 2147483646 h 285"/>
              <a:gd name="T100" fmla="*/ 2147483646 w 380"/>
              <a:gd name="T101" fmla="*/ 2147483646 h 285"/>
              <a:gd name="T102" fmla="*/ 2147483646 w 380"/>
              <a:gd name="T103" fmla="*/ 2147483646 h 285"/>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380"/>
              <a:gd name="T157" fmla="*/ 0 h 285"/>
              <a:gd name="T158" fmla="*/ 380 w 380"/>
              <a:gd name="T159" fmla="*/ 285 h 285"/>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380" h="285">
                <a:moveTo>
                  <a:pt x="321" y="225"/>
                </a:moveTo>
                <a:lnTo>
                  <a:pt x="324" y="216"/>
                </a:lnTo>
                <a:lnTo>
                  <a:pt x="332" y="209"/>
                </a:lnTo>
                <a:lnTo>
                  <a:pt x="344" y="206"/>
                </a:lnTo>
                <a:lnTo>
                  <a:pt x="359" y="202"/>
                </a:lnTo>
                <a:lnTo>
                  <a:pt x="368" y="196"/>
                </a:lnTo>
                <a:lnTo>
                  <a:pt x="379" y="185"/>
                </a:lnTo>
                <a:lnTo>
                  <a:pt x="373" y="178"/>
                </a:lnTo>
                <a:lnTo>
                  <a:pt x="359" y="170"/>
                </a:lnTo>
                <a:lnTo>
                  <a:pt x="349" y="169"/>
                </a:lnTo>
                <a:lnTo>
                  <a:pt x="344" y="161"/>
                </a:lnTo>
                <a:lnTo>
                  <a:pt x="339" y="156"/>
                </a:lnTo>
                <a:lnTo>
                  <a:pt x="332" y="156"/>
                </a:lnTo>
                <a:lnTo>
                  <a:pt x="324" y="157"/>
                </a:lnTo>
                <a:lnTo>
                  <a:pt x="314" y="157"/>
                </a:lnTo>
                <a:lnTo>
                  <a:pt x="307" y="157"/>
                </a:lnTo>
                <a:lnTo>
                  <a:pt x="299" y="149"/>
                </a:lnTo>
                <a:lnTo>
                  <a:pt x="299" y="142"/>
                </a:lnTo>
                <a:lnTo>
                  <a:pt x="295" y="130"/>
                </a:lnTo>
                <a:lnTo>
                  <a:pt x="290" y="118"/>
                </a:lnTo>
                <a:lnTo>
                  <a:pt x="283" y="113"/>
                </a:lnTo>
                <a:lnTo>
                  <a:pt x="283" y="111"/>
                </a:lnTo>
                <a:lnTo>
                  <a:pt x="275" y="106"/>
                </a:lnTo>
                <a:lnTo>
                  <a:pt x="275" y="100"/>
                </a:lnTo>
                <a:lnTo>
                  <a:pt x="279" y="94"/>
                </a:lnTo>
                <a:lnTo>
                  <a:pt x="272" y="91"/>
                </a:lnTo>
                <a:lnTo>
                  <a:pt x="272" y="86"/>
                </a:lnTo>
                <a:lnTo>
                  <a:pt x="264" y="84"/>
                </a:lnTo>
                <a:lnTo>
                  <a:pt x="255" y="82"/>
                </a:lnTo>
                <a:lnTo>
                  <a:pt x="250" y="82"/>
                </a:lnTo>
                <a:lnTo>
                  <a:pt x="245" y="84"/>
                </a:lnTo>
                <a:lnTo>
                  <a:pt x="241" y="90"/>
                </a:lnTo>
                <a:lnTo>
                  <a:pt x="239" y="91"/>
                </a:lnTo>
                <a:lnTo>
                  <a:pt x="229" y="90"/>
                </a:lnTo>
                <a:lnTo>
                  <a:pt x="223" y="81"/>
                </a:lnTo>
                <a:lnTo>
                  <a:pt x="218" y="69"/>
                </a:lnTo>
                <a:lnTo>
                  <a:pt x="215" y="57"/>
                </a:lnTo>
                <a:lnTo>
                  <a:pt x="215" y="41"/>
                </a:lnTo>
                <a:lnTo>
                  <a:pt x="214" y="29"/>
                </a:lnTo>
                <a:lnTo>
                  <a:pt x="201" y="27"/>
                </a:lnTo>
                <a:lnTo>
                  <a:pt x="199" y="20"/>
                </a:lnTo>
                <a:lnTo>
                  <a:pt x="188" y="16"/>
                </a:lnTo>
                <a:lnTo>
                  <a:pt x="172" y="16"/>
                </a:lnTo>
                <a:lnTo>
                  <a:pt x="161" y="9"/>
                </a:lnTo>
                <a:lnTo>
                  <a:pt x="154" y="5"/>
                </a:lnTo>
                <a:lnTo>
                  <a:pt x="149" y="3"/>
                </a:lnTo>
                <a:lnTo>
                  <a:pt x="143" y="0"/>
                </a:lnTo>
                <a:lnTo>
                  <a:pt x="50" y="86"/>
                </a:lnTo>
                <a:lnTo>
                  <a:pt x="44" y="103"/>
                </a:lnTo>
                <a:lnTo>
                  <a:pt x="42" y="107"/>
                </a:lnTo>
                <a:lnTo>
                  <a:pt x="38" y="111"/>
                </a:lnTo>
                <a:lnTo>
                  <a:pt x="31" y="115"/>
                </a:lnTo>
                <a:lnTo>
                  <a:pt x="29" y="118"/>
                </a:lnTo>
                <a:lnTo>
                  <a:pt x="19" y="122"/>
                </a:lnTo>
                <a:lnTo>
                  <a:pt x="16" y="122"/>
                </a:lnTo>
                <a:lnTo>
                  <a:pt x="9" y="122"/>
                </a:lnTo>
                <a:lnTo>
                  <a:pt x="0" y="128"/>
                </a:lnTo>
                <a:lnTo>
                  <a:pt x="0" y="139"/>
                </a:lnTo>
                <a:lnTo>
                  <a:pt x="0" y="153"/>
                </a:lnTo>
                <a:lnTo>
                  <a:pt x="0" y="164"/>
                </a:lnTo>
                <a:lnTo>
                  <a:pt x="0" y="175"/>
                </a:lnTo>
                <a:lnTo>
                  <a:pt x="9" y="178"/>
                </a:lnTo>
                <a:lnTo>
                  <a:pt x="23" y="188"/>
                </a:lnTo>
                <a:lnTo>
                  <a:pt x="39" y="188"/>
                </a:lnTo>
                <a:lnTo>
                  <a:pt x="44" y="188"/>
                </a:lnTo>
                <a:lnTo>
                  <a:pt x="44" y="193"/>
                </a:lnTo>
                <a:lnTo>
                  <a:pt x="39" y="202"/>
                </a:lnTo>
                <a:lnTo>
                  <a:pt x="39" y="216"/>
                </a:lnTo>
                <a:lnTo>
                  <a:pt x="44" y="225"/>
                </a:lnTo>
                <a:lnTo>
                  <a:pt x="58" y="235"/>
                </a:lnTo>
                <a:lnTo>
                  <a:pt x="71" y="240"/>
                </a:lnTo>
                <a:lnTo>
                  <a:pt x="78" y="237"/>
                </a:lnTo>
                <a:lnTo>
                  <a:pt x="84" y="228"/>
                </a:lnTo>
                <a:lnTo>
                  <a:pt x="89" y="225"/>
                </a:lnTo>
                <a:lnTo>
                  <a:pt x="97" y="216"/>
                </a:lnTo>
                <a:lnTo>
                  <a:pt x="103" y="209"/>
                </a:lnTo>
                <a:lnTo>
                  <a:pt x="105" y="225"/>
                </a:lnTo>
                <a:lnTo>
                  <a:pt x="108" y="225"/>
                </a:lnTo>
                <a:lnTo>
                  <a:pt x="111" y="228"/>
                </a:lnTo>
                <a:lnTo>
                  <a:pt x="127" y="214"/>
                </a:lnTo>
                <a:lnTo>
                  <a:pt x="133" y="229"/>
                </a:lnTo>
                <a:lnTo>
                  <a:pt x="143" y="240"/>
                </a:lnTo>
                <a:lnTo>
                  <a:pt x="151" y="248"/>
                </a:lnTo>
                <a:lnTo>
                  <a:pt x="161" y="248"/>
                </a:lnTo>
                <a:lnTo>
                  <a:pt x="169" y="248"/>
                </a:lnTo>
                <a:lnTo>
                  <a:pt x="177" y="257"/>
                </a:lnTo>
                <a:lnTo>
                  <a:pt x="187" y="268"/>
                </a:lnTo>
                <a:lnTo>
                  <a:pt x="198" y="276"/>
                </a:lnTo>
                <a:lnTo>
                  <a:pt x="208" y="278"/>
                </a:lnTo>
                <a:lnTo>
                  <a:pt x="218" y="278"/>
                </a:lnTo>
                <a:lnTo>
                  <a:pt x="232" y="284"/>
                </a:lnTo>
                <a:lnTo>
                  <a:pt x="250" y="276"/>
                </a:lnTo>
                <a:lnTo>
                  <a:pt x="257" y="276"/>
                </a:lnTo>
                <a:lnTo>
                  <a:pt x="268" y="278"/>
                </a:lnTo>
                <a:lnTo>
                  <a:pt x="272" y="276"/>
                </a:lnTo>
                <a:lnTo>
                  <a:pt x="272" y="233"/>
                </a:lnTo>
                <a:lnTo>
                  <a:pt x="279" y="225"/>
                </a:lnTo>
                <a:lnTo>
                  <a:pt x="283" y="221"/>
                </a:lnTo>
                <a:lnTo>
                  <a:pt x="287" y="216"/>
                </a:lnTo>
                <a:lnTo>
                  <a:pt x="299" y="214"/>
                </a:lnTo>
                <a:lnTo>
                  <a:pt x="302" y="209"/>
                </a:lnTo>
                <a:lnTo>
                  <a:pt x="307" y="209"/>
                </a:lnTo>
                <a:lnTo>
                  <a:pt x="314" y="219"/>
                </a:lnTo>
                <a:lnTo>
                  <a:pt x="321" y="225"/>
                </a:lnTo>
              </a:path>
            </a:pathLst>
          </a:custGeom>
          <a:solidFill>
            <a:srgbClr val="6699FF"/>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123" name="Freeform 30"/>
          <p:cNvSpPr>
            <a:spLocks/>
          </p:cNvSpPr>
          <p:nvPr/>
        </p:nvSpPr>
        <p:spPr bwMode="auto">
          <a:xfrm>
            <a:off x="4621213" y="3657600"/>
            <a:ext cx="509587" cy="539750"/>
          </a:xfrm>
          <a:custGeom>
            <a:avLst/>
            <a:gdLst>
              <a:gd name="T0" fmla="*/ 2147483646 w 321"/>
              <a:gd name="T1" fmla="*/ 0 h 340"/>
              <a:gd name="T2" fmla="*/ 2147483646 w 321"/>
              <a:gd name="T3" fmla="*/ 2147483646 h 340"/>
              <a:gd name="T4" fmla="*/ 2147483646 w 321"/>
              <a:gd name="T5" fmla="*/ 2147483646 h 340"/>
              <a:gd name="T6" fmla="*/ 2147483646 w 321"/>
              <a:gd name="T7" fmla="*/ 2147483646 h 340"/>
              <a:gd name="T8" fmla="*/ 2147483646 w 321"/>
              <a:gd name="T9" fmla="*/ 2147483646 h 340"/>
              <a:gd name="T10" fmla="*/ 2147483646 w 321"/>
              <a:gd name="T11" fmla="*/ 2147483646 h 340"/>
              <a:gd name="T12" fmla="*/ 2147483646 w 321"/>
              <a:gd name="T13" fmla="*/ 2147483646 h 340"/>
              <a:gd name="T14" fmla="*/ 2147483646 w 321"/>
              <a:gd name="T15" fmla="*/ 2147483646 h 340"/>
              <a:gd name="T16" fmla="*/ 2147483646 w 321"/>
              <a:gd name="T17" fmla="*/ 2147483646 h 340"/>
              <a:gd name="T18" fmla="*/ 2147483646 w 321"/>
              <a:gd name="T19" fmla="*/ 2147483646 h 340"/>
              <a:gd name="T20" fmla="*/ 2147483646 w 321"/>
              <a:gd name="T21" fmla="*/ 2147483646 h 340"/>
              <a:gd name="T22" fmla="*/ 2147483646 w 321"/>
              <a:gd name="T23" fmla="*/ 2147483646 h 340"/>
              <a:gd name="T24" fmla="*/ 2147483646 w 321"/>
              <a:gd name="T25" fmla="*/ 2147483646 h 340"/>
              <a:gd name="T26" fmla="*/ 2147483646 w 321"/>
              <a:gd name="T27" fmla="*/ 2147483646 h 340"/>
              <a:gd name="T28" fmla="*/ 2147483646 w 321"/>
              <a:gd name="T29" fmla="*/ 2147483646 h 340"/>
              <a:gd name="T30" fmla="*/ 2147483646 w 321"/>
              <a:gd name="T31" fmla="*/ 2147483646 h 340"/>
              <a:gd name="T32" fmla="*/ 2147483646 w 321"/>
              <a:gd name="T33" fmla="*/ 2147483646 h 340"/>
              <a:gd name="T34" fmla="*/ 2147483646 w 321"/>
              <a:gd name="T35" fmla="*/ 2147483646 h 340"/>
              <a:gd name="T36" fmla="*/ 2147483646 w 321"/>
              <a:gd name="T37" fmla="*/ 2147483646 h 340"/>
              <a:gd name="T38" fmla="*/ 2147483646 w 321"/>
              <a:gd name="T39" fmla="*/ 2147483646 h 340"/>
              <a:gd name="T40" fmla="*/ 2147483646 w 321"/>
              <a:gd name="T41" fmla="*/ 2147483646 h 340"/>
              <a:gd name="T42" fmla="*/ 2147483646 w 321"/>
              <a:gd name="T43" fmla="*/ 2147483646 h 340"/>
              <a:gd name="T44" fmla="*/ 2147483646 w 321"/>
              <a:gd name="T45" fmla="*/ 2147483646 h 340"/>
              <a:gd name="T46" fmla="*/ 2147483646 w 321"/>
              <a:gd name="T47" fmla="*/ 2147483646 h 340"/>
              <a:gd name="T48" fmla="*/ 2147483646 w 321"/>
              <a:gd name="T49" fmla="*/ 2147483646 h 340"/>
              <a:gd name="T50" fmla="*/ 2147483646 w 321"/>
              <a:gd name="T51" fmla="*/ 2147483646 h 340"/>
              <a:gd name="T52" fmla="*/ 2147483646 w 321"/>
              <a:gd name="T53" fmla="*/ 2147483646 h 340"/>
              <a:gd name="T54" fmla="*/ 2147483646 w 321"/>
              <a:gd name="T55" fmla="*/ 2147483646 h 340"/>
              <a:gd name="T56" fmla="*/ 2147483646 w 321"/>
              <a:gd name="T57" fmla="*/ 2147483646 h 340"/>
              <a:gd name="T58" fmla="*/ 2147483646 w 321"/>
              <a:gd name="T59" fmla="*/ 2147483646 h 340"/>
              <a:gd name="T60" fmla="*/ 2147483646 w 321"/>
              <a:gd name="T61" fmla="*/ 2147483646 h 340"/>
              <a:gd name="T62" fmla="*/ 2147483646 w 321"/>
              <a:gd name="T63" fmla="*/ 2147483646 h 340"/>
              <a:gd name="T64" fmla="*/ 2147483646 w 321"/>
              <a:gd name="T65" fmla="*/ 2147483646 h 340"/>
              <a:gd name="T66" fmla="*/ 2147483646 w 321"/>
              <a:gd name="T67" fmla="*/ 2147483646 h 340"/>
              <a:gd name="T68" fmla="*/ 2147483646 w 321"/>
              <a:gd name="T69" fmla="*/ 2147483646 h 340"/>
              <a:gd name="T70" fmla="*/ 2147483646 w 321"/>
              <a:gd name="T71" fmla="*/ 2147483646 h 340"/>
              <a:gd name="T72" fmla="*/ 2147483646 w 321"/>
              <a:gd name="T73" fmla="*/ 2147483646 h 340"/>
              <a:gd name="T74" fmla="*/ 2147483646 w 321"/>
              <a:gd name="T75" fmla="*/ 2147483646 h 340"/>
              <a:gd name="T76" fmla="*/ 0 w 321"/>
              <a:gd name="T77" fmla="*/ 2147483646 h 340"/>
              <a:gd name="T78" fmla="*/ 2147483646 w 321"/>
              <a:gd name="T79" fmla="*/ 2147483646 h 340"/>
              <a:gd name="T80" fmla="*/ 2147483646 w 321"/>
              <a:gd name="T81" fmla="*/ 2147483646 h 340"/>
              <a:gd name="T82" fmla="*/ 2147483646 w 321"/>
              <a:gd name="T83" fmla="*/ 2147483646 h 340"/>
              <a:gd name="T84" fmla="*/ 2147483646 w 321"/>
              <a:gd name="T85" fmla="*/ 2147483646 h 340"/>
              <a:gd name="T86" fmla="*/ 2147483646 w 321"/>
              <a:gd name="T87" fmla="*/ 2147483646 h 340"/>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321"/>
              <a:gd name="T133" fmla="*/ 0 h 340"/>
              <a:gd name="T134" fmla="*/ 321 w 321"/>
              <a:gd name="T135" fmla="*/ 340 h 340"/>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321" h="340">
                <a:moveTo>
                  <a:pt x="99" y="6"/>
                </a:moveTo>
                <a:lnTo>
                  <a:pt x="112" y="0"/>
                </a:lnTo>
                <a:lnTo>
                  <a:pt x="112" y="6"/>
                </a:lnTo>
                <a:lnTo>
                  <a:pt x="115" y="12"/>
                </a:lnTo>
                <a:lnTo>
                  <a:pt x="128" y="21"/>
                </a:lnTo>
                <a:lnTo>
                  <a:pt x="138" y="19"/>
                </a:lnTo>
                <a:lnTo>
                  <a:pt x="153" y="16"/>
                </a:lnTo>
                <a:lnTo>
                  <a:pt x="161" y="10"/>
                </a:lnTo>
                <a:lnTo>
                  <a:pt x="172" y="11"/>
                </a:lnTo>
                <a:lnTo>
                  <a:pt x="173" y="19"/>
                </a:lnTo>
                <a:lnTo>
                  <a:pt x="177" y="27"/>
                </a:lnTo>
                <a:lnTo>
                  <a:pt x="184" y="19"/>
                </a:lnTo>
                <a:lnTo>
                  <a:pt x="190" y="19"/>
                </a:lnTo>
                <a:lnTo>
                  <a:pt x="198" y="22"/>
                </a:lnTo>
                <a:lnTo>
                  <a:pt x="203" y="31"/>
                </a:lnTo>
                <a:lnTo>
                  <a:pt x="206" y="42"/>
                </a:lnTo>
                <a:lnTo>
                  <a:pt x="206" y="47"/>
                </a:lnTo>
                <a:lnTo>
                  <a:pt x="207" y="55"/>
                </a:lnTo>
                <a:lnTo>
                  <a:pt x="211" y="71"/>
                </a:lnTo>
                <a:lnTo>
                  <a:pt x="211" y="74"/>
                </a:lnTo>
                <a:lnTo>
                  <a:pt x="212" y="85"/>
                </a:lnTo>
                <a:lnTo>
                  <a:pt x="222" y="93"/>
                </a:lnTo>
                <a:lnTo>
                  <a:pt x="233" y="98"/>
                </a:lnTo>
                <a:lnTo>
                  <a:pt x="237" y="94"/>
                </a:lnTo>
                <a:lnTo>
                  <a:pt x="244" y="95"/>
                </a:lnTo>
                <a:lnTo>
                  <a:pt x="255" y="98"/>
                </a:lnTo>
                <a:lnTo>
                  <a:pt x="257" y="101"/>
                </a:lnTo>
                <a:lnTo>
                  <a:pt x="264" y="110"/>
                </a:lnTo>
                <a:lnTo>
                  <a:pt x="268" y="115"/>
                </a:lnTo>
                <a:lnTo>
                  <a:pt x="272" y="126"/>
                </a:lnTo>
                <a:lnTo>
                  <a:pt x="279" y="135"/>
                </a:lnTo>
                <a:lnTo>
                  <a:pt x="283" y="145"/>
                </a:lnTo>
                <a:lnTo>
                  <a:pt x="290" y="167"/>
                </a:lnTo>
                <a:lnTo>
                  <a:pt x="298" y="183"/>
                </a:lnTo>
                <a:lnTo>
                  <a:pt x="308" y="195"/>
                </a:lnTo>
                <a:lnTo>
                  <a:pt x="317" y="211"/>
                </a:lnTo>
                <a:lnTo>
                  <a:pt x="320" y="219"/>
                </a:lnTo>
                <a:lnTo>
                  <a:pt x="320" y="220"/>
                </a:lnTo>
                <a:lnTo>
                  <a:pt x="320" y="229"/>
                </a:lnTo>
                <a:lnTo>
                  <a:pt x="317" y="250"/>
                </a:lnTo>
                <a:lnTo>
                  <a:pt x="305" y="254"/>
                </a:lnTo>
                <a:lnTo>
                  <a:pt x="290" y="259"/>
                </a:lnTo>
                <a:lnTo>
                  <a:pt x="283" y="260"/>
                </a:lnTo>
                <a:lnTo>
                  <a:pt x="279" y="269"/>
                </a:lnTo>
                <a:lnTo>
                  <a:pt x="271" y="276"/>
                </a:lnTo>
                <a:lnTo>
                  <a:pt x="264" y="282"/>
                </a:lnTo>
                <a:lnTo>
                  <a:pt x="238" y="295"/>
                </a:lnTo>
                <a:lnTo>
                  <a:pt x="234" y="297"/>
                </a:lnTo>
                <a:lnTo>
                  <a:pt x="233" y="307"/>
                </a:lnTo>
                <a:lnTo>
                  <a:pt x="229" y="311"/>
                </a:lnTo>
                <a:lnTo>
                  <a:pt x="211" y="316"/>
                </a:lnTo>
                <a:lnTo>
                  <a:pt x="202" y="327"/>
                </a:lnTo>
                <a:lnTo>
                  <a:pt x="196" y="329"/>
                </a:lnTo>
                <a:lnTo>
                  <a:pt x="192" y="339"/>
                </a:lnTo>
                <a:lnTo>
                  <a:pt x="180" y="339"/>
                </a:lnTo>
                <a:lnTo>
                  <a:pt x="172" y="329"/>
                </a:lnTo>
                <a:lnTo>
                  <a:pt x="161" y="319"/>
                </a:lnTo>
                <a:lnTo>
                  <a:pt x="154" y="315"/>
                </a:lnTo>
                <a:lnTo>
                  <a:pt x="151" y="302"/>
                </a:lnTo>
                <a:lnTo>
                  <a:pt x="143" y="283"/>
                </a:lnTo>
                <a:lnTo>
                  <a:pt x="136" y="279"/>
                </a:lnTo>
                <a:lnTo>
                  <a:pt x="136" y="276"/>
                </a:lnTo>
                <a:lnTo>
                  <a:pt x="126" y="271"/>
                </a:lnTo>
                <a:lnTo>
                  <a:pt x="116" y="259"/>
                </a:lnTo>
                <a:lnTo>
                  <a:pt x="112" y="256"/>
                </a:lnTo>
                <a:lnTo>
                  <a:pt x="96" y="256"/>
                </a:lnTo>
                <a:lnTo>
                  <a:pt x="77" y="256"/>
                </a:lnTo>
                <a:lnTo>
                  <a:pt x="58" y="256"/>
                </a:lnTo>
                <a:lnTo>
                  <a:pt x="45" y="247"/>
                </a:lnTo>
                <a:lnTo>
                  <a:pt x="40" y="242"/>
                </a:lnTo>
                <a:lnTo>
                  <a:pt x="40" y="233"/>
                </a:lnTo>
                <a:lnTo>
                  <a:pt x="20" y="215"/>
                </a:lnTo>
                <a:lnTo>
                  <a:pt x="14" y="207"/>
                </a:lnTo>
                <a:lnTo>
                  <a:pt x="14" y="189"/>
                </a:lnTo>
                <a:lnTo>
                  <a:pt x="12" y="180"/>
                </a:lnTo>
                <a:lnTo>
                  <a:pt x="9" y="177"/>
                </a:lnTo>
                <a:lnTo>
                  <a:pt x="0" y="167"/>
                </a:lnTo>
                <a:lnTo>
                  <a:pt x="0" y="158"/>
                </a:lnTo>
                <a:lnTo>
                  <a:pt x="1" y="155"/>
                </a:lnTo>
                <a:lnTo>
                  <a:pt x="9" y="153"/>
                </a:lnTo>
                <a:lnTo>
                  <a:pt x="20" y="143"/>
                </a:lnTo>
                <a:lnTo>
                  <a:pt x="30" y="135"/>
                </a:lnTo>
                <a:lnTo>
                  <a:pt x="35" y="131"/>
                </a:lnTo>
                <a:lnTo>
                  <a:pt x="40" y="126"/>
                </a:lnTo>
                <a:lnTo>
                  <a:pt x="41" y="107"/>
                </a:lnTo>
                <a:lnTo>
                  <a:pt x="62" y="67"/>
                </a:lnTo>
                <a:lnTo>
                  <a:pt x="81" y="25"/>
                </a:lnTo>
                <a:lnTo>
                  <a:pt x="88" y="15"/>
                </a:lnTo>
                <a:lnTo>
                  <a:pt x="99" y="6"/>
                </a:lnTo>
              </a:path>
            </a:pathLst>
          </a:custGeom>
          <a:solidFill>
            <a:schemeClr val="bg1"/>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124" name="Freeform 31"/>
          <p:cNvSpPr>
            <a:spLocks/>
          </p:cNvSpPr>
          <p:nvPr/>
        </p:nvSpPr>
        <p:spPr bwMode="auto">
          <a:xfrm>
            <a:off x="4621213" y="3657600"/>
            <a:ext cx="509587" cy="539750"/>
          </a:xfrm>
          <a:custGeom>
            <a:avLst/>
            <a:gdLst>
              <a:gd name="T0" fmla="*/ 2147483646 w 321"/>
              <a:gd name="T1" fmla="*/ 0 h 340"/>
              <a:gd name="T2" fmla="*/ 2147483646 w 321"/>
              <a:gd name="T3" fmla="*/ 2147483646 h 340"/>
              <a:gd name="T4" fmla="*/ 2147483646 w 321"/>
              <a:gd name="T5" fmla="*/ 2147483646 h 340"/>
              <a:gd name="T6" fmla="*/ 2147483646 w 321"/>
              <a:gd name="T7" fmla="*/ 2147483646 h 340"/>
              <a:gd name="T8" fmla="*/ 2147483646 w 321"/>
              <a:gd name="T9" fmla="*/ 2147483646 h 340"/>
              <a:gd name="T10" fmla="*/ 2147483646 w 321"/>
              <a:gd name="T11" fmla="*/ 2147483646 h 340"/>
              <a:gd name="T12" fmla="*/ 2147483646 w 321"/>
              <a:gd name="T13" fmla="*/ 2147483646 h 340"/>
              <a:gd name="T14" fmla="*/ 2147483646 w 321"/>
              <a:gd name="T15" fmla="*/ 2147483646 h 340"/>
              <a:gd name="T16" fmla="*/ 2147483646 w 321"/>
              <a:gd name="T17" fmla="*/ 2147483646 h 340"/>
              <a:gd name="T18" fmla="*/ 2147483646 w 321"/>
              <a:gd name="T19" fmla="*/ 2147483646 h 340"/>
              <a:gd name="T20" fmla="*/ 2147483646 w 321"/>
              <a:gd name="T21" fmla="*/ 2147483646 h 340"/>
              <a:gd name="T22" fmla="*/ 2147483646 w 321"/>
              <a:gd name="T23" fmla="*/ 2147483646 h 340"/>
              <a:gd name="T24" fmla="*/ 2147483646 w 321"/>
              <a:gd name="T25" fmla="*/ 2147483646 h 340"/>
              <a:gd name="T26" fmla="*/ 2147483646 w 321"/>
              <a:gd name="T27" fmla="*/ 2147483646 h 340"/>
              <a:gd name="T28" fmla="*/ 2147483646 w 321"/>
              <a:gd name="T29" fmla="*/ 2147483646 h 340"/>
              <a:gd name="T30" fmla="*/ 2147483646 w 321"/>
              <a:gd name="T31" fmla="*/ 2147483646 h 340"/>
              <a:gd name="T32" fmla="*/ 2147483646 w 321"/>
              <a:gd name="T33" fmla="*/ 2147483646 h 340"/>
              <a:gd name="T34" fmla="*/ 2147483646 w 321"/>
              <a:gd name="T35" fmla="*/ 2147483646 h 340"/>
              <a:gd name="T36" fmla="*/ 2147483646 w 321"/>
              <a:gd name="T37" fmla="*/ 2147483646 h 340"/>
              <a:gd name="T38" fmla="*/ 2147483646 w 321"/>
              <a:gd name="T39" fmla="*/ 2147483646 h 340"/>
              <a:gd name="T40" fmla="*/ 2147483646 w 321"/>
              <a:gd name="T41" fmla="*/ 2147483646 h 340"/>
              <a:gd name="T42" fmla="*/ 2147483646 w 321"/>
              <a:gd name="T43" fmla="*/ 2147483646 h 340"/>
              <a:gd name="T44" fmla="*/ 2147483646 w 321"/>
              <a:gd name="T45" fmla="*/ 2147483646 h 340"/>
              <a:gd name="T46" fmla="*/ 2147483646 w 321"/>
              <a:gd name="T47" fmla="*/ 2147483646 h 340"/>
              <a:gd name="T48" fmla="*/ 2147483646 w 321"/>
              <a:gd name="T49" fmla="*/ 2147483646 h 340"/>
              <a:gd name="T50" fmla="*/ 2147483646 w 321"/>
              <a:gd name="T51" fmla="*/ 2147483646 h 340"/>
              <a:gd name="T52" fmla="*/ 2147483646 w 321"/>
              <a:gd name="T53" fmla="*/ 2147483646 h 340"/>
              <a:gd name="T54" fmla="*/ 2147483646 w 321"/>
              <a:gd name="T55" fmla="*/ 2147483646 h 340"/>
              <a:gd name="T56" fmla="*/ 2147483646 w 321"/>
              <a:gd name="T57" fmla="*/ 2147483646 h 340"/>
              <a:gd name="T58" fmla="*/ 2147483646 w 321"/>
              <a:gd name="T59" fmla="*/ 2147483646 h 340"/>
              <a:gd name="T60" fmla="*/ 2147483646 w 321"/>
              <a:gd name="T61" fmla="*/ 2147483646 h 340"/>
              <a:gd name="T62" fmla="*/ 2147483646 w 321"/>
              <a:gd name="T63" fmla="*/ 2147483646 h 340"/>
              <a:gd name="T64" fmla="*/ 2147483646 w 321"/>
              <a:gd name="T65" fmla="*/ 2147483646 h 340"/>
              <a:gd name="T66" fmla="*/ 2147483646 w 321"/>
              <a:gd name="T67" fmla="*/ 2147483646 h 340"/>
              <a:gd name="T68" fmla="*/ 2147483646 w 321"/>
              <a:gd name="T69" fmla="*/ 2147483646 h 340"/>
              <a:gd name="T70" fmla="*/ 2147483646 w 321"/>
              <a:gd name="T71" fmla="*/ 2147483646 h 340"/>
              <a:gd name="T72" fmla="*/ 2147483646 w 321"/>
              <a:gd name="T73" fmla="*/ 2147483646 h 340"/>
              <a:gd name="T74" fmla="*/ 2147483646 w 321"/>
              <a:gd name="T75" fmla="*/ 2147483646 h 340"/>
              <a:gd name="T76" fmla="*/ 0 w 321"/>
              <a:gd name="T77" fmla="*/ 2147483646 h 340"/>
              <a:gd name="T78" fmla="*/ 2147483646 w 321"/>
              <a:gd name="T79" fmla="*/ 2147483646 h 340"/>
              <a:gd name="T80" fmla="*/ 2147483646 w 321"/>
              <a:gd name="T81" fmla="*/ 2147483646 h 340"/>
              <a:gd name="T82" fmla="*/ 2147483646 w 321"/>
              <a:gd name="T83" fmla="*/ 2147483646 h 340"/>
              <a:gd name="T84" fmla="*/ 2147483646 w 321"/>
              <a:gd name="T85" fmla="*/ 2147483646 h 340"/>
              <a:gd name="T86" fmla="*/ 2147483646 w 321"/>
              <a:gd name="T87" fmla="*/ 2147483646 h 340"/>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321"/>
              <a:gd name="T133" fmla="*/ 0 h 340"/>
              <a:gd name="T134" fmla="*/ 321 w 321"/>
              <a:gd name="T135" fmla="*/ 340 h 340"/>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321" h="340">
                <a:moveTo>
                  <a:pt x="99" y="6"/>
                </a:moveTo>
                <a:lnTo>
                  <a:pt x="112" y="0"/>
                </a:lnTo>
                <a:lnTo>
                  <a:pt x="112" y="6"/>
                </a:lnTo>
                <a:lnTo>
                  <a:pt x="115" y="12"/>
                </a:lnTo>
                <a:lnTo>
                  <a:pt x="128" y="21"/>
                </a:lnTo>
                <a:lnTo>
                  <a:pt x="138" y="19"/>
                </a:lnTo>
                <a:lnTo>
                  <a:pt x="153" y="16"/>
                </a:lnTo>
                <a:lnTo>
                  <a:pt x="161" y="10"/>
                </a:lnTo>
                <a:lnTo>
                  <a:pt x="172" y="11"/>
                </a:lnTo>
                <a:lnTo>
                  <a:pt x="173" y="19"/>
                </a:lnTo>
                <a:lnTo>
                  <a:pt x="177" y="27"/>
                </a:lnTo>
                <a:lnTo>
                  <a:pt x="184" y="19"/>
                </a:lnTo>
                <a:lnTo>
                  <a:pt x="190" y="19"/>
                </a:lnTo>
                <a:lnTo>
                  <a:pt x="198" y="22"/>
                </a:lnTo>
                <a:lnTo>
                  <a:pt x="203" y="31"/>
                </a:lnTo>
                <a:lnTo>
                  <a:pt x="206" y="42"/>
                </a:lnTo>
                <a:lnTo>
                  <a:pt x="206" y="47"/>
                </a:lnTo>
                <a:lnTo>
                  <a:pt x="207" y="55"/>
                </a:lnTo>
                <a:lnTo>
                  <a:pt x="211" y="71"/>
                </a:lnTo>
                <a:lnTo>
                  <a:pt x="211" y="74"/>
                </a:lnTo>
                <a:lnTo>
                  <a:pt x="212" y="85"/>
                </a:lnTo>
                <a:lnTo>
                  <a:pt x="222" y="93"/>
                </a:lnTo>
                <a:lnTo>
                  <a:pt x="233" y="98"/>
                </a:lnTo>
                <a:lnTo>
                  <a:pt x="237" y="94"/>
                </a:lnTo>
                <a:lnTo>
                  <a:pt x="244" y="95"/>
                </a:lnTo>
                <a:lnTo>
                  <a:pt x="255" y="98"/>
                </a:lnTo>
                <a:lnTo>
                  <a:pt x="257" y="101"/>
                </a:lnTo>
                <a:lnTo>
                  <a:pt x="264" y="110"/>
                </a:lnTo>
                <a:lnTo>
                  <a:pt x="268" y="115"/>
                </a:lnTo>
                <a:lnTo>
                  <a:pt x="272" y="126"/>
                </a:lnTo>
                <a:lnTo>
                  <a:pt x="279" y="135"/>
                </a:lnTo>
                <a:lnTo>
                  <a:pt x="283" y="145"/>
                </a:lnTo>
                <a:lnTo>
                  <a:pt x="290" y="167"/>
                </a:lnTo>
                <a:lnTo>
                  <a:pt x="298" y="183"/>
                </a:lnTo>
                <a:lnTo>
                  <a:pt x="308" y="195"/>
                </a:lnTo>
                <a:lnTo>
                  <a:pt x="317" y="211"/>
                </a:lnTo>
                <a:lnTo>
                  <a:pt x="320" y="219"/>
                </a:lnTo>
                <a:lnTo>
                  <a:pt x="320" y="220"/>
                </a:lnTo>
                <a:lnTo>
                  <a:pt x="320" y="229"/>
                </a:lnTo>
                <a:lnTo>
                  <a:pt x="317" y="250"/>
                </a:lnTo>
                <a:lnTo>
                  <a:pt x="305" y="254"/>
                </a:lnTo>
                <a:lnTo>
                  <a:pt x="290" y="259"/>
                </a:lnTo>
                <a:lnTo>
                  <a:pt x="283" y="260"/>
                </a:lnTo>
                <a:lnTo>
                  <a:pt x="279" y="269"/>
                </a:lnTo>
                <a:lnTo>
                  <a:pt x="271" y="276"/>
                </a:lnTo>
                <a:lnTo>
                  <a:pt x="264" y="282"/>
                </a:lnTo>
                <a:lnTo>
                  <a:pt x="238" y="295"/>
                </a:lnTo>
                <a:lnTo>
                  <a:pt x="234" y="297"/>
                </a:lnTo>
                <a:lnTo>
                  <a:pt x="233" y="307"/>
                </a:lnTo>
                <a:lnTo>
                  <a:pt x="229" y="311"/>
                </a:lnTo>
                <a:lnTo>
                  <a:pt x="211" y="316"/>
                </a:lnTo>
                <a:lnTo>
                  <a:pt x="202" y="327"/>
                </a:lnTo>
                <a:lnTo>
                  <a:pt x="196" y="329"/>
                </a:lnTo>
                <a:lnTo>
                  <a:pt x="192" y="339"/>
                </a:lnTo>
                <a:lnTo>
                  <a:pt x="180" y="339"/>
                </a:lnTo>
                <a:lnTo>
                  <a:pt x="172" y="329"/>
                </a:lnTo>
                <a:lnTo>
                  <a:pt x="161" y="319"/>
                </a:lnTo>
                <a:lnTo>
                  <a:pt x="154" y="315"/>
                </a:lnTo>
                <a:lnTo>
                  <a:pt x="151" y="302"/>
                </a:lnTo>
                <a:lnTo>
                  <a:pt x="143" y="283"/>
                </a:lnTo>
                <a:lnTo>
                  <a:pt x="136" y="279"/>
                </a:lnTo>
                <a:lnTo>
                  <a:pt x="136" y="276"/>
                </a:lnTo>
                <a:lnTo>
                  <a:pt x="126" y="271"/>
                </a:lnTo>
                <a:lnTo>
                  <a:pt x="116" y="259"/>
                </a:lnTo>
                <a:lnTo>
                  <a:pt x="112" y="256"/>
                </a:lnTo>
                <a:lnTo>
                  <a:pt x="96" y="256"/>
                </a:lnTo>
                <a:lnTo>
                  <a:pt x="77" y="256"/>
                </a:lnTo>
                <a:lnTo>
                  <a:pt x="58" y="256"/>
                </a:lnTo>
                <a:lnTo>
                  <a:pt x="45" y="247"/>
                </a:lnTo>
                <a:lnTo>
                  <a:pt x="40" y="242"/>
                </a:lnTo>
                <a:lnTo>
                  <a:pt x="40" y="233"/>
                </a:lnTo>
                <a:lnTo>
                  <a:pt x="20" y="215"/>
                </a:lnTo>
                <a:lnTo>
                  <a:pt x="14" y="207"/>
                </a:lnTo>
                <a:lnTo>
                  <a:pt x="14" y="189"/>
                </a:lnTo>
                <a:lnTo>
                  <a:pt x="12" y="180"/>
                </a:lnTo>
                <a:lnTo>
                  <a:pt x="9" y="177"/>
                </a:lnTo>
                <a:lnTo>
                  <a:pt x="0" y="167"/>
                </a:lnTo>
                <a:lnTo>
                  <a:pt x="0" y="158"/>
                </a:lnTo>
                <a:lnTo>
                  <a:pt x="1" y="155"/>
                </a:lnTo>
                <a:lnTo>
                  <a:pt x="9" y="153"/>
                </a:lnTo>
                <a:lnTo>
                  <a:pt x="20" y="143"/>
                </a:lnTo>
                <a:lnTo>
                  <a:pt x="30" y="135"/>
                </a:lnTo>
                <a:lnTo>
                  <a:pt x="35" y="131"/>
                </a:lnTo>
                <a:lnTo>
                  <a:pt x="40" y="126"/>
                </a:lnTo>
                <a:lnTo>
                  <a:pt x="41" y="107"/>
                </a:lnTo>
                <a:lnTo>
                  <a:pt x="62" y="67"/>
                </a:lnTo>
                <a:lnTo>
                  <a:pt x="81" y="25"/>
                </a:lnTo>
                <a:lnTo>
                  <a:pt x="88" y="15"/>
                </a:lnTo>
                <a:lnTo>
                  <a:pt x="99" y="6"/>
                </a:lnTo>
              </a:path>
            </a:pathLst>
          </a:custGeom>
          <a:solidFill>
            <a:srgbClr val="6699FF"/>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125" name="Freeform 32"/>
          <p:cNvSpPr>
            <a:spLocks/>
          </p:cNvSpPr>
          <p:nvPr/>
        </p:nvSpPr>
        <p:spPr bwMode="auto">
          <a:xfrm>
            <a:off x="3770313" y="4171950"/>
            <a:ext cx="417512" cy="403225"/>
          </a:xfrm>
          <a:custGeom>
            <a:avLst/>
            <a:gdLst>
              <a:gd name="T0" fmla="*/ 2147483646 w 263"/>
              <a:gd name="T1" fmla="*/ 2147483646 h 254"/>
              <a:gd name="T2" fmla="*/ 2147483646 w 263"/>
              <a:gd name="T3" fmla="*/ 2147483646 h 254"/>
              <a:gd name="T4" fmla="*/ 2147483646 w 263"/>
              <a:gd name="T5" fmla="*/ 2147483646 h 254"/>
              <a:gd name="T6" fmla="*/ 2147483646 w 263"/>
              <a:gd name="T7" fmla="*/ 2147483646 h 254"/>
              <a:gd name="T8" fmla="*/ 2147483646 w 263"/>
              <a:gd name="T9" fmla="*/ 2147483646 h 254"/>
              <a:gd name="T10" fmla="*/ 2147483646 w 263"/>
              <a:gd name="T11" fmla="*/ 2147483646 h 254"/>
              <a:gd name="T12" fmla="*/ 2147483646 w 263"/>
              <a:gd name="T13" fmla="*/ 2147483646 h 254"/>
              <a:gd name="T14" fmla="*/ 2147483646 w 263"/>
              <a:gd name="T15" fmla="*/ 2147483646 h 254"/>
              <a:gd name="T16" fmla="*/ 2147483646 w 263"/>
              <a:gd name="T17" fmla="*/ 2147483646 h 254"/>
              <a:gd name="T18" fmla="*/ 2147483646 w 263"/>
              <a:gd name="T19" fmla="*/ 2147483646 h 254"/>
              <a:gd name="T20" fmla="*/ 2147483646 w 263"/>
              <a:gd name="T21" fmla="*/ 2147483646 h 254"/>
              <a:gd name="T22" fmla="*/ 2147483646 w 263"/>
              <a:gd name="T23" fmla="*/ 2147483646 h 254"/>
              <a:gd name="T24" fmla="*/ 2147483646 w 263"/>
              <a:gd name="T25" fmla="*/ 2147483646 h 254"/>
              <a:gd name="T26" fmla="*/ 2147483646 w 263"/>
              <a:gd name="T27" fmla="*/ 2147483646 h 254"/>
              <a:gd name="T28" fmla="*/ 2147483646 w 263"/>
              <a:gd name="T29" fmla="*/ 2147483646 h 254"/>
              <a:gd name="T30" fmla="*/ 2147483646 w 263"/>
              <a:gd name="T31" fmla="*/ 2147483646 h 254"/>
              <a:gd name="T32" fmla="*/ 2147483646 w 263"/>
              <a:gd name="T33" fmla="*/ 2147483646 h 254"/>
              <a:gd name="T34" fmla="*/ 2147483646 w 263"/>
              <a:gd name="T35" fmla="*/ 2147483646 h 254"/>
              <a:gd name="T36" fmla="*/ 2147483646 w 263"/>
              <a:gd name="T37" fmla="*/ 2147483646 h 254"/>
              <a:gd name="T38" fmla="*/ 2147483646 w 263"/>
              <a:gd name="T39" fmla="*/ 2147483646 h 254"/>
              <a:gd name="T40" fmla="*/ 2147483646 w 263"/>
              <a:gd name="T41" fmla="*/ 2147483646 h 254"/>
              <a:gd name="T42" fmla="*/ 2147483646 w 263"/>
              <a:gd name="T43" fmla="*/ 2147483646 h 254"/>
              <a:gd name="T44" fmla="*/ 2147483646 w 263"/>
              <a:gd name="T45" fmla="*/ 2147483646 h 254"/>
              <a:gd name="T46" fmla="*/ 2147483646 w 263"/>
              <a:gd name="T47" fmla="*/ 2147483646 h 254"/>
              <a:gd name="T48" fmla="*/ 2147483646 w 263"/>
              <a:gd name="T49" fmla="*/ 2147483646 h 254"/>
              <a:gd name="T50" fmla="*/ 2147483646 w 263"/>
              <a:gd name="T51" fmla="*/ 2147483646 h 254"/>
              <a:gd name="T52" fmla="*/ 2147483646 w 263"/>
              <a:gd name="T53" fmla="*/ 2147483646 h 254"/>
              <a:gd name="T54" fmla="*/ 2147483646 w 263"/>
              <a:gd name="T55" fmla="*/ 2147483646 h 254"/>
              <a:gd name="T56" fmla="*/ 2147483646 w 263"/>
              <a:gd name="T57" fmla="*/ 2147483646 h 254"/>
              <a:gd name="T58" fmla="*/ 2147483646 w 263"/>
              <a:gd name="T59" fmla="*/ 0 h 254"/>
              <a:gd name="T60" fmla="*/ 2147483646 w 263"/>
              <a:gd name="T61" fmla="*/ 2147483646 h 254"/>
              <a:gd name="T62" fmla="*/ 2147483646 w 263"/>
              <a:gd name="T63" fmla="*/ 2147483646 h 254"/>
              <a:gd name="T64" fmla="*/ 2147483646 w 263"/>
              <a:gd name="T65" fmla="*/ 2147483646 h 254"/>
              <a:gd name="T66" fmla="*/ 0 w 263"/>
              <a:gd name="T67" fmla="*/ 2147483646 h 254"/>
              <a:gd name="T68" fmla="*/ 2147483646 w 263"/>
              <a:gd name="T69" fmla="*/ 2147483646 h 254"/>
              <a:gd name="T70" fmla="*/ 2147483646 w 263"/>
              <a:gd name="T71" fmla="*/ 2147483646 h 254"/>
              <a:gd name="T72" fmla="*/ 2147483646 w 263"/>
              <a:gd name="T73" fmla="*/ 2147483646 h 254"/>
              <a:gd name="T74" fmla="*/ 2147483646 w 263"/>
              <a:gd name="T75" fmla="*/ 2147483646 h 25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63"/>
              <a:gd name="T115" fmla="*/ 0 h 254"/>
              <a:gd name="T116" fmla="*/ 263 w 263"/>
              <a:gd name="T117" fmla="*/ 254 h 254"/>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63" h="254">
                <a:moveTo>
                  <a:pt x="11" y="102"/>
                </a:moveTo>
                <a:lnTo>
                  <a:pt x="13" y="105"/>
                </a:lnTo>
                <a:lnTo>
                  <a:pt x="40" y="130"/>
                </a:lnTo>
                <a:lnTo>
                  <a:pt x="52" y="156"/>
                </a:lnTo>
                <a:lnTo>
                  <a:pt x="51" y="185"/>
                </a:lnTo>
                <a:lnTo>
                  <a:pt x="60" y="229"/>
                </a:lnTo>
                <a:lnTo>
                  <a:pt x="65" y="249"/>
                </a:lnTo>
                <a:lnTo>
                  <a:pt x="67" y="253"/>
                </a:lnTo>
                <a:lnTo>
                  <a:pt x="101" y="225"/>
                </a:lnTo>
                <a:lnTo>
                  <a:pt x="145" y="198"/>
                </a:lnTo>
                <a:lnTo>
                  <a:pt x="152" y="210"/>
                </a:lnTo>
                <a:lnTo>
                  <a:pt x="167" y="220"/>
                </a:lnTo>
                <a:lnTo>
                  <a:pt x="190" y="232"/>
                </a:lnTo>
                <a:lnTo>
                  <a:pt x="207" y="225"/>
                </a:lnTo>
                <a:lnTo>
                  <a:pt x="226" y="204"/>
                </a:lnTo>
                <a:lnTo>
                  <a:pt x="236" y="191"/>
                </a:lnTo>
                <a:lnTo>
                  <a:pt x="244" y="176"/>
                </a:lnTo>
                <a:lnTo>
                  <a:pt x="252" y="159"/>
                </a:lnTo>
                <a:lnTo>
                  <a:pt x="261" y="165"/>
                </a:lnTo>
                <a:lnTo>
                  <a:pt x="252" y="135"/>
                </a:lnTo>
                <a:lnTo>
                  <a:pt x="250" y="118"/>
                </a:lnTo>
                <a:lnTo>
                  <a:pt x="250" y="100"/>
                </a:lnTo>
                <a:lnTo>
                  <a:pt x="262" y="91"/>
                </a:lnTo>
                <a:lnTo>
                  <a:pt x="261" y="81"/>
                </a:lnTo>
                <a:lnTo>
                  <a:pt x="250" y="67"/>
                </a:lnTo>
                <a:lnTo>
                  <a:pt x="231" y="55"/>
                </a:lnTo>
                <a:lnTo>
                  <a:pt x="213" y="49"/>
                </a:lnTo>
                <a:lnTo>
                  <a:pt x="201" y="29"/>
                </a:lnTo>
                <a:lnTo>
                  <a:pt x="140" y="17"/>
                </a:lnTo>
                <a:lnTo>
                  <a:pt x="118" y="0"/>
                </a:lnTo>
                <a:lnTo>
                  <a:pt x="109" y="10"/>
                </a:lnTo>
                <a:lnTo>
                  <a:pt x="72" y="39"/>
                </a:lnTo>
                <a:lnTo>
                  <a:pt x="45" y="33"/>
                </a:lnTo>
                <a:lnTo>
                  <a:pt x="0" y="70"/>
                </a:lnTo>
                <a:lnTo>
                  <a:pt x="3" y="79"/>
                </a:lnTo>
                <a:lnTo>
                  <a:pt x="5" y="89"/>
                </a:lnTo>
                <a:lnTo>
                  <a:pt x="8" y="96"/>
                </a:lnTo>
                <a:lnTo>
                  <a:pt x="11" y="102"/>
                </a:lnTo>
              </a:path>
            </a:pathLst>
          </a:custGeom>
          <a:solidFill>
            <a:srgbClr val="6699FF"/>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126" name="Freeform 33"/>
          <p:cNvSpPr>
            <a:spLocks/>
          </p:cNvSpPr>
          <p:nvPr/>
        </p:nvSpPr>
        <p:spPr bwMode="auto">
          <a:xfrm rot="-162841">
            <a:off x="7947025" y="3471863"/>
            <a:ext cx="52388" cy="65087"/>
          </a:xfrm>
          <a:custGeom>
            <a:avLst/>
            <a:gdLst>
              <a:gd name="T0" fmla="*/ 0 w 33"/>
              <a:gd name="T1" fmla="*/ 0 h 41"/>
              <a:gd name="T2" fmla="*/ 2147483646 w 33"/>
              <a:gd name="T3" fmla="*/ 0 h 41"/>
              <a:gd name="T4" fmla="*/ 2147483646 w 33"/>
              <a:gd name="T5" fmla="*/ 2147483646 h 41"/>
              <a:gd name="T6" fmla="*/ 2147483646 w 33"/>
              <a:gd name="T7" fmla="*/ 2147483646 h 41"/>
              <a:gd name="T8" fmla="*/ 2147483646 w 33"/>
              <a:gd name="T9" fmla="*/ 2147483646 h 41"/>
              <a:gd name="T10" fmla="*/ 0 w 33"/>
              <a:gd name="T11" fmla="*/ 0 h 41"/>
              <a:gd name="T12" fmla="*/ 0 60000 65536"/>
              <a:gd name="T13" fmla="*/ 0 60000 65536"/>
              <a:gd name="T14" fmla="*/ 0 60000 65536"/>
              <a:gd name="T15" fmla="*/ 0 60000 65536"/>
              <a:gd name="T16" fmla="*/ 0 60000 65536"/>
              <a:gd name="T17" fmla="*/ 0 60000 65536"/>
              <a:gd name="T18" fmla="*/ 0 w 33"/>
              <a:gd name="T19" fmla="*/ 0 h 41"/>
              <a:gd name="T20" fmla="*/ 33 w 33"/>
              <a:gd name="T21" fmla="*/ 41 h 41"/>
            </a:gdLst>
            <a:ahLst/>
            <a:cxnLst>
              <a:cxn ang="T12">
                <a:pos x="T0" y="T1"/>
              </a:cxn>
              <a:cxn ang="T13">
                <a:pos x="T2" y="T3"/>
              </a:cxn>
              <a:cxn ang="T14">
                <a:pos x="T4" y="T5"/>
              </a:cxn>
              <a:cxn ang="T15">
                <a:pos x="T6" y="T7"/>
              </a:cxn>
              <a:cxn ang="T16">
                <a:pos x="T8" y="T9"/>
              </a:cxn>
              <a:cxn ang="T17">
                <a:pos x="T10" y="T11"/>
              </a:cxn>
            </a:cxnLst>
            <a:rect l="T18" t="T19" r="T20" b="T21"/>
            <a:pathLst>
              <a:path w="33" h="41">
                <a:moveTo>
                  <a:pt x="0" y="0"/>
                </a:moveTo>
                <a:lnTo>
                  <a:pt x="32" y="0"/>
                </a:lnTo>
                <a:lnTo>
                  <a:pt x="29" y="11"/>
                </a:lnTo>
                <a:lnTo>
                  <a:pt x="13" y="23"/>
                </a:lnTo>
                <a:lnTo>
                  <a:pt x="8" y="40"/>
                </a:lnTo>
                <a:lnTo>
                  <a:pt x="0" y="0"/>
                </a:lnTo>
              </a:path>
            </a:pathLst>
          </a:custGeom>
          <a:solidFill>
            <a:schemeClr val="bg1"/>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127" name="Freeform 34"/>
          <p:cNvSpPr>
            <a:spLocks/>
          </p:cNvSpPr>
          <p:nvPr/>
        </p:nvSpPr>
        <p:spPr bwMode="auto">
          <a:xfrm>
            <a:off x="5875338" y="3814763"/>
            <a:ext cx="488950" cy="365125"/>
          </a:xfrm>
          <a:custGeom>
            <a:avLst/>
            <a:gdLst>
              <a:gd name="T0" fmla="*/ 2147483646 w 308"/>
              <a:gd name="T1" fmla="*/ 2147483646 h 230"/>
              <a:gd name="T2" fmla="*/ 2147483646 w 308"/>
              <a:gd name="T3" fmla="*/ 2147483646 h 230"/>
              <a:gd name="T4" fmla="*/ 2147483646 w 308"/>
              <a:gd name="T5" fmla="*/ 2147483646 h 230"/>
              <a:gd name="T6" fmla="*/ 2147483646 w 308"/>
              <a:gd name="T7" fmla="*/ 2147483646 h 230"/>
              <a:gd name="T8" fmla="*/ 2147483646 w 308"/>
              <a:gd name="T9" fmla="*/ 2147483646 h 230"/>
              <a:gd name="T10" fmla="*/ 2147483646 w 308"/>
              <a:gd name="T11" fmla="*/ 2147483646 h 230"/>
              <a:gd name="T12" fmla="*/ 2147483646 w 308"/>
              <a:gd name="T13" fmla="*/ 2147483646 h 230"/>
              <a:gd name="T14" fmla="*/ 2147483646 w 308"/>
              <a:gd name="T15" fmla="*/ 2147483646 h 230"/>
              <a:gd name="T16" fmla="*/ 2147483646 w 308"/>
              <a:gd name="T17" fmla="*/ 2147483646 h 230"/>
              <a:gd name="T18" fmla="*/ 2147483646 w 308"/>
              <a:gd name="T19" fmla="*/ 2147483646 h 230"/>
              <a:gd name="T20" fmla="*/ 2147483646 w 308"/>
              <a:gd name="T21" fmla="*/ 2147483646 h 230"/>
              <a:gd name="T22" fmla="*/ 2147483646 w 308"/>
              <a:gd name="T23" fmla="*/ 2147483646 h 230"/>
              <a:gd name="T24" fmla="*/ 2147483646 w 308"/>
              <a:gd name="T25" fmla="*/ 2147483646 h 230"/>
              <a:gd name="T26" fmla="*/ 2147483646 w 308"/>
              <a:gd name="T27" fmla="*/ 2147483646 h 230"/>
              <a:gd name="T28" fmla="*/ 2147483646 w 308"/>
              <a:gd name="T29" fmla="*/ 2147483646 h 230"/>
              <a:gd name="T30" fmla="*/ 0 w 308"/>
              <a:gd name="T31" fmla="*/ 2147483646 h 230"/>
              <a:gd name="T32" fmla="*/ 2147483646 w 308"/>
              <a:gd name="T33" fmla="*/ 2147483646 h 230"/>
              <a:gd name="T34" fmla="*/ 2147483646 w 308"/>
              <a:gd name="T35" fmla="*/ 2147483646 h 230"/>
              <a:gd name="T36" fmla="*/ 2147483646 w 308"/>
              <a:gd name="T37" fmla="*/ 2147483646 h 230"/>
              <a:gd name="T38" fmla="*/ 2147483646 w 308"/>
              <a:gd name="T39" fmla="*/ 2147483646 h 230"/>
              <a:gd name="T40" fmla="*/ 2147483646 w 308"/>
              <a:gd name="T41" fmla="*/ 2147483646 h 230"/>
              <a:gd name="T42" fmla="*/ 2147483646 w 308"/>
              <a:gd name="T43" fmla="*/ 2147483646 h 230"/>
              <a:gd name="T44" fmla="*/ 2147483646 w 308"/>
              <a:gd name="T45" fmla="*/ 2147483646 h 230"/>
              <a:gd name="T46" fmla="*/ 2147483646 w 308"/>
              <a:gd name="T47" fmla="*/ 2147483646 h 230"/>
              <a:gd name="T48" fmla="*/ 2147483646 w 308"/>
              <a:gd name="T49" fmla="*/ 2147483646 h 230"/>
              <a:gd name="T50" fmla="*/ 2147483646 w 308"/>
              <a:gd name="T51" fmla="*/ 2147483646 h 230"/>
              <a:gd name="T52" fmla="*/ 2147483646 w 308"/>
              <a:gd name="T53" fmla="*/ 2147483646 h 230"/>
              <a:gd name="T54" fmla="*/ 2147483646 w 308"/>
              <a:gd name="T55" fmla="*/ 2147483646 h 230"/>
              <a:gd name="T56" fmla="*/ 2147483646 w 308"/>
              <a:gd name="T57" fmla="*/ 2147483646 h 230"/>
              <a:gd name="T58" fmla="*/ 2147483646 w 308"/>
              <a:gd name="T59" fmla="*/ 2147483646 h 230"/>
              <a:gd name="T60" fmla="*/ 2147483646 w 308"/>
              <a:gd name="T61" fmla="*/ 2147483646 h 230"/>
              <a:gd name="T62" fmla="*/ 2147483646 w 308"/>
              <a:gd name="T63" fmla="*/ 2147483646 h 230"/>
              <a:gd name="T64" fmla="*/ 2147483646 w 308"/>
              <a:gd name="T65" fmla="*/ 2147483646 h 230"/>
              <a:gd name="T66" fmla="*/ 2147483646 w 308"/>
              <a:gd name="T67" fmla="*/ 2147483646 h 230"/>
              <a:gd name="T68" fmla="*/ 2147483646 w 308"/>
              <a:gd name="T69" fmla="*/ 2147483646 h 230"/>
              <a:gd name="T70" fmla="*/ 2147483646 w 308"/>
              <a:gd name="T71" fmla="*/ 0 h 230"/>
              <a:gd name="T72" fmla="*/ 2147483646 w 308"/>
              <a:gd name="T73" fmla="*/ 2147483646 h 230"/>
              <a:gd name="T74" fmla="*/ 2147483646 w 308"/>
              <a:gd name="T75" fmla="*/ 2147483646 h 230"/>
              <a:gd name="T76" fmla="*/ 2147483646 w 308"/>
              <a:gd name="T77" fmla="*/ 2147483646 h 230"/>
              <a:gd name="T78" fmla="*/ 2147483646 w 308"/>
              <a:gd name="T79" fmla="*/ 2147483646 h 230"/>
              <a:gd name="T80" fmla="*/ 2147483646 w 308"/>
              <a:gd name="T81" fmla="*/ 2147483646 h 230"/>
              <a:gd name="T82" fmla="*/ 2147483646 w 308"/>
              <a:gd name="T83" fmla="*/ 2147483646 h 230"/>
              <a:gd name="T84" fmla="*/ 2147483646 w 308"/>
              <a:gd name="T85" fmla="*/ 2147483646 h 230"/>
              <a:gd name="T86" fmla="*/ 2147483646 w 308"/>
              <a:gd name="T87" fmla="*/ 2147483646 h 230"/>
              <a:gd name="T88" fmla="*/ 2147483646 w 308"/>
              <a:gd name="T89" fmla="*/ 2147483646 h 230"/>
              <a:gd name="T90" fmla="*/ 2147483646 w 308"/>
              <a:gd name="T91" fmla="*/ 2147483646 h 230"/>
              <a:gd name="T92" fmla="*/ 2147483646 w 308"/>
              <a:gd name="T93" fmla="*/ 2147483646 h 230"/>
              <a:gd name="T94" fmla="*/ 2147483646 w 308"/>
              <a:gd name="T95" fmla="*/ 2147483646 h 230"/>
              <a:gd name="T96" fmla="*/ 2147483646 w 308"/>
              <a:gd name="T97" fmla="*/ 2147483646 h 230"/>
              <a:gd name="T98" fmla="*/ 2147483646 w 308"/>
              <a:gd name="T99" fmla="*/ 2147483646 h 230"/>
              <a:gd name="T100" fmla="*/ 2147483646 w 308"/>
              <a:gd name="T101" fmla="*/ 2147483646 h 230"/>
              <a:gd name="T102" fmla="*/ 2147483646 w 308"/>
              <a:gd name="T103" fmla="*/ 2147483646 h 230"/>
              <a:gd name="T104" fmla="*/ 2147483646 w 308"/>
              <a:gd name="T105" fmla="*/ 2147483646 h 230"/>
              <a:gd name="T106" fmla="*/ 2147483646 w 308"/>
              <a:gd name="T107" fmla="*/ 2147483646 h 230"/>
              <a:gd name="T108" fmla="*/ 2147483646 w 308"/>
              <a:gd name="T109" fmla="*/ 2147483646 h 230"/>
              <a:gd name="T110" fmla="*/ 2147483646 w 308"/>
              <a:gd name="T111" fmla="*/ 2147483646 h 230"/>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308"/>
              <a:gd name="T169" fmla="*/ 0 h 230"/>
              <a:gd name="T170" fmla="*/ 308 w 308"/>
              <a:gd name="T171" fmla="*/ 230 h 230"/>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308" h="230">
                <a:moveTo>
                  <a:pt x="176" y="228"/>
                </a:moveTo>
                <a:lnTo>
                  <a:pt x="173" y="216"/>
                </a:lnTo>
                <a:lnTo>
                  <a:pt x="165" y="195"/>
                </a:lnTo>
                <a:lnTo>
                  <a:pt x="145" y="183"/>
                </a:lnTo>
                <a:lnTo>
                  <a:pt x="131" y="176"/>
                </a:lnTo>
                <a:lnTo>
                  <a:pt x="95" y="170"/>
                </a:lnTo>
                <a:lnTo>
                  <a:pt x="85" y="168"/>
                </a:lnTo>
                <a:lnTo>
                  <a:pt x="74" y="165"/>
                </a:lnTo>
                <a:lnTo>
                  <a:pt x="67" y="161"/>
                </a:lnTo>
                <a:lnTo>
                  <a:pt x="55" y="178"/>
                </a:lnTo>
                <a:lnTo>
                  <a:pt x="43" y="189"/>
                </a:lnTo>
                <a:lnTo>
                  <a:pt x="34" y="201"/>
                </a:lnTo>
                <a:lnTo>
                  <a:pt x="28" y="205"/>
                </a:lnTo>
                <a:lnTo>
                  <a:pt x="19" y="213"/>
                </a:lnTo>
                <a:lnTo>
                  <a:pt x="11" y="210"/>
                </a:lnTo>
                <a:lnTo>
                  <a:pt x="0" y="189"/>
                </a:lnTo>
                <a:lnTo>
                  <a:pt x="7" y="175"/>
                </a:lnTo>
                <a:lnTo>
                  <a:pt x="15" y="144"/>
                </a:lnTo>
                <a:lnTo>
                  <a:pt x="19" y="130"/>
                </a:lnTo>
                <a:lnTo>
                  <a:pt x="19" y="116"/>
                </a:lnTo>
                <a:lnTo>
                  <a:pt x="19" y="99"/>
                </a:lnTo>
                <a:lnTo>
                  <a:pt x="24" y="72"/>
                </a:lnTo>
                <a:lnTo>
                  <a:pt x="28" y="56"/>
                </a:lnTo>
                <a:lnTo>
                  <a:pt x="33" y="40"/>
                </a:lnTo>
                <a:lnTo>
                  <a:pt x="40" y="38"/>
                </a:lnTo>
                <a:lnTo>
                  <a:pt x="44" y="29"/>
                </a:lnTo>
                <a:lnTo>
                  <a:pt x="46" y="31"/>
                </a:lnTo>
                <a:lnTo>
                  <a:pt x="52" y="29"/>
                </a:lnTo>
                <a:lnTo>
                  <a:pt x="55" y="31"/>
                </a:lnTo>
                <a:lnTo>
                  <a:pt x="77" y="40"/>
                </a:lnTo>
                <a:lnTo>
                  <a:pt x="92" y="51"/>
                </a:lnTo>
                <a:lnTo>
                  <a:pt x="104" y="51"/>
                </a:lnTo>
                <a:lnTo>
                  <a:pt x="119" y="44"/>
                </a:lnTo>
                <a:lnTo>
                  <a:pt x="119" y="36"/>
                </a:lnTo>
                <a:lnTo>
                  <a:pt x="112" y="22"/>
                </a:lnTo>
                <a:lnTo>
                  <a:pt x="137" y="0"/>
                </a:lnTo>
                <a:lnTo>
                  <a:pt x="154" y="23"/>
                </a:lnTo>
                <a:lnTo>
                  <a:pt x="161" y="29"/>
                </a:lnTo>
                <a:lnTo>
                  <a:pt x="171" y="35"/>
                </a:lnTo>
                <a:lnTo>
                  <a:pt x="193" y="51"/>
                </a:lnTo>
                <a:lnTo>
                  <a:pt x="196" y="59"/>
                </a:lnTo>
                <a:lnTo>
                  <a:pt x="195" y="67"/>
                </a:lnTo>
                <a:lnTo>
                  <a:pt x="198" y="70"/>
                </a:lnTo>
                <a:lnTo>
                  <a:pt x="235" y="64"/>
                </a:lnTo>
                <a:lnTo>
                  <a:pt x="252" y="83"/>
                </a:lnTo>
                <a:lnTo>
                  <a:pt x="256" y="86"/>
                </a:lnTo>
                <a:lnTo>
                  <a:pt x="267" y="86"/>
                </a:lnTo>
                <a:lnTo>
                  <a:pt x="280" y="99"/>
                </a:lnTo>
                <a:lnTo>
                  <a:pt x="307" y="108"/>
                </a:lnTo>
                <a:lnTo>
                  <a:pt x="211" y="194"/>
                </a:lnTo>
                <a:lnTo>
                  <a:pt x="210" y="205"/>
                </a:lnTo>
                <a:lnTo>
                  <a:pt x="204" y="216"/>
                </a:lnTo>
                <a:lnTo>
                  <a:pt x="199" y="224"/>
                </a:lnTo>
                <a:lnTo>
                  <a:pt x="188" y="225"/>
                </a:lnTo>
                <a:lnTo>
                  <a:pt x="181" y="229"/>
                </a:lnTo>
                <a:lnTo>
                  <a:pt x="176" y="228"/>
                </a:lnTo>
              </a:path>
            </a:pathLst>
          </a:custGeom>
          <a:solidFill>
            <a:schemeClr val="bg1"/>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128" name="Freeform 35"/>
          <p:cNvSpPr>
            <a:spLocks/>
          </p:cNvSpPr>
          <p:nvPr/>
        </p:nvSpPr>
        <p:spPr bwMode="auto">
          <a:xfrm>
            <a:off x="5875338" y="3814763"/>
            <a:ext cx="488950" cy="365125"/>
          </a:xfrm>
          <a:custGeom>
            <a:avLst/>
            <a:gdLst>
              <a:gd name="T0" fmla="*/ 2147483646 w 308"/>
              <a:gd name="T1" fmla="*/ 2147483646 h 230"/>
              <a:gd name="T2" fmla="*/ 2147483646 w 308"/>
              <a:gd name="T3" fmla="*/ 2147483646 h 230"/>
              <a:gd name="T4" fmla="*/ 2147483646 w 308"/>
              <a:gd name="T5" fmla="*/ 2147483646 h 230"/>
              <a:gd name="T6" fmla="*/ 2147483646 w 308"/>
              <a:gd name="T7" fmla="*/ 2147483646 h 230"/>
              <a:gd name="T8" fmla="*/ 2147483646 w 308"/>
              <a:gd name="T9" fmla="*/ 2147483646 h 230"/>
              <a:gd name="T10" fmla="*/ 2147483646 w 308"/>
              <a:gd name="T11" fmla="*/ 2147483646 h 230"/>
              <a:gd name="T12" fmla="*/ 2147483646 w 308"/>
              <a:gd name="T13" fmla="*/ 2147483646 h 230"/>
              <a:gd name="T14" fmla="*/ 2147483646 w 308"/>
              <a:gd name="T15" fmla="*/ 2147483646 h 230"/>
              <a:gd name="T16" fmla="*/ 2147483646 w 308"/>
              <a:gd name="T17" fmla="*/ 2147483646 h 230"/>
              <a:gd name="T18" fmla="*/ 2147483646 w 308"/>
              <a:gd name="T19" fmla="*/ 2147483646 h 230"/>
              <a:gd name="T20" fmla="*/ 2147483646 w 308"/>
              <a:gd name="T21" fmla="*/ 2147483646 h 230"/>
              <a:gd name="T22" fmla="*/ 2147483646 w 308"/>
              <a:gd name="T23" fmla="*/ 2147483646 h 230"/>
              <a:gd name="T24" fmla="*/ 2147483646 w 308"/>
              <a:gd name="T25" fmla="*/ 2147483646 h 230"/>
              <a:gd name="T26" fmla="*/ 2147483646 w 308"/>
              <a:gd name="T27" fmla="*/ 2147483646 h 230"/>
              <a:gd name="T28" fmla="*/ 2147483646 w 308"/>
              <a:gd name="T29" fmla="*/ 2147483646 h 230"/>
              <a:gd name="T30" fmla="*/ 0 w 308"/>
              <a:gd name="T31" fmla="*/ 2147483646 h 230"/>
              <a:gd name="T32" fmla="*/ 2147483646 w 308"/>
              <a:gd name="T33" fmla="*/ 2147483646 h 230"/>
              <a:gd name="T34" fmla="*/ 2147483646 w 308"/>
              <a:gd name="T35" fmla="*/ 2147483646 h 230"/>
              <a:gd name="T36" fmla="*/ 2147483646 w 308"/>
              <a:gd name="T37" fmla="*/ 2147483646 h 230"/>
              <a:gd name="T38" fmla="*/ 2147483646 w 308"/>
              <a:gd name="T39" fmla="*/ 2147483646 h 230"/>
              <a:gd name="T40" fmla="*/ 2147483646 w 308"/>
              <a:gd name="T41" fmla="*/ 2147483646 h 230"/>
              <a:gd name="T42" fmla="*/ 2147483646 w 308"/>
              <a:gd name="T43" fmla="*/ 2147483646 h 230"/>
              <a:gd name="T44" fmla="*/ 2147483646 w 308"/>
              <a:gd name="T45" fmla="*/ 2147483646 h 230"/>
              <a:gd name="T46" fmla="*/ 2147483646 w 308"/>
              <a:gd name="T47" fmla="*/ 2147483646 h 230"/>
              <a:gd name="T48" fmla="*/ 2147483646 w 308"/>
              <a:gd name="T49" fmla="*/ 2147483646 h 230"/>
              <a:gd name="T50" fmla="*/ 2147483646 w 308"/>
              <a:gd name="T51" fmla="*/ 2147483646 h 230"/>
              <a:gd name="T52" fmla="*/ 2147483646 w 308"/>
              <a:gd name="T53" fmla="*/ 2147483646 h 230"/>
              <a:gd name="T54" fmla="*/ 2147483646 w 308"/>
              <a:gd name="T55" fmla="*/ 2147483646 h 230"/>
              <a:gd name="T56" fmla="*/ 2147483646 w 308"/>
              <a:gd name="T57" fmla="*/ 2147483646 h 230"/>
              <a:gd name="T58" fmla="*/ 2147483646 w 308"/>
              <a:gd name="T59" fmla="*/ 2147483646 h 230"/>
              <a:gd name="T60" fmla="*/ 2147483646 w 308"/>
              <a:gd name="T61" fmla="*/ 2147483646 h 230"/>
              <a:gd name="T62" fmla="*/ 2147483646 w 308"/>
              <a:gd name="T63" fmla="*/ 2147483646 h 230"/>
              <a:gd name="T64" fmla="*/ 2147483646 w 308"/>
              <a:gd name="T65" fmla="*/ 2147483646 h 230"/>
              <a:gd name="T66" fmla="*/ 2147483646 w 308"/>
              <a:gd name="T67" fmla="*/ 2147483646 h 230"/>
              <a:gd name="T68" fmla="*/ 2147483646 w 308"/>
              <a:gd name="T69" fmla="*/ 2147483646 h 230"/>
              <a:gd name="T70" fmla="*/ 2147483646 w 308"/>
              <a:gd name="T71" fmla="*/ 0 h 230"/>
              <a:gd name="T72" fmla="*/ 2147483646 w 308"/>
              <a:gd name="T73" fmla="*/ 2147483646 h 230"/>
              <a:gd name="T74" fmla="*/ 2147483646 w 308"/>
              <a:gd name="T75" fmla="*/ 2147483646 h 230"/>
              <a:gd name="T76" fmla="*/ 2147483646 w 308"/>
              <a:gd name="T77" fmla="*/ 2147483646 h 230"/>
              <a:gd name="T78" fmla="*/ 2147483646 w 308"/>
              <a:gd name="T79" fmla="*/ 2147483646 h 230"/>
              <a:gd name="T80" fmla="*/ 2147483646 w 308"/>
              <a:gd name="T81" fmla="*/ 2147483646 h 230"/>
              <a:gd name="T82" fmla="*/ 2147483646 w 308"/>
              <a:gd name="T83" fmla="*/ 2147483646 h 230"/>
              <a:gd name="T84" fmla="*/ 2147483646 w 308"/>
              <a:gd name="T85" fmla="*/ 2147483646 h 230"/>
              <a:gd name="T86" fmla="*/ 2147483646 w 308"/>
              <a:gd name="T87" fmla="*/ 2147483646 h 230"/>
              <a:gd name="T88" fmla="*/ 2147483646 w 308"/>
              <a:gd name="T89" fmla="*/ 2147483646 h 230"/>
              <a:gd name="T90" fmla="*/ 2147483646 w 308"/>
              <a:gd name="T91" fmla="*/ 2147483646 h 230"/>
              <a:gd name="T92" fmla="*/ 2147483646 w 308"/>
              <a:gd name="T93" fmla="*/ 2147483646 h 230"/>
              <a:gd name="T94" fmla="*/ 2147483646 w 308"/>
              <a:gd name="T95" fmla="*/ 2147483646 h 230"/>
              <a:gd name="T96" fmla="*/ 2147483646 w 308"/>
              <a:gd name="T97" fmla="*/ 2147483646 h 230"/>
              <a:gd name="T98" fmla="*/ 2147483646 w 308"/>
              <a:gd name="T99" fmla="*/ 2147483646 h 230"/>
              <a:gd name="T100" fmla="*/ 2147483646 w 308"/>
              <a:gd name="T101" fmla="*/ 2147483646 h 230"/>
              <a:gd name="T102" fmla="*/ 2147483646 w 308"/>
              <a:gd name="T103" fmla="*/ 2147483646 h 230"/>
              <a:gd name="T104" fmla="*/ 2147483646 w 308"/>
              <a:gd name="T105" fmla="*/ 2147483646 h 230"/>
              <a:gd name="T106" fmla="*/ 2147483646 w 308"/>
              <a:gd name="T107" fmla="*/ 2147483646 h 230"/>
              <a:gd name="T108" fmla="*/ 2147483646 w 308"/>
              <a:gd name="T109" fmla="*/ 2147483646 h 230"/>
              <a:gd name="T110" fmla="*/ 2147483646 w 308"/>
              <a:gd name="T111" fmla="*/ 2147483646 h 230"/>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308"/>
              <a:gd name="T169" fmla="*/ 0 h 230"/>
              <a:gd name="T170" fmla="*/ 308 w 308"/>
              <a:gd name="T171" fmla="*/ 230 h 230"/>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308" h="230">
                <a:moveTo>
                  <a:pt x="176" y="228"/>
                </a:moveTo>
                <a:lnTo>
                  <a:pt x="173" y="216"/>
                </a:lnTo>
                <a:lnTo>
                  <a:pt x="165" y="195"/>
                </a:lnTo>
                <a:lnTo>
                  <a:pt x="145" y="183"/>
                </a:lnTo>
                <a:lnTo>
                  <a:pt x="131" y="176"/>
                </a:lnTo>
                <a:lnTo>
                  <a:pt x="95" y="170"/>
                </a:lnTo>
                <a:lnTo>
                  <a:pt x="85" y="168"/>
                </a:lnTo>
                <a:lnTo>
                  <a:pt x="74" y="165"/>
                </a:lnTo>
                <a:lnTo>
                  <a:pt x="67" y="161"/>
                </a:lnTo>
                <a:lnTo>
                  <a:pt x="55" y="178"/>
                </a:lnTo>
                <a:lnTo>
                  <a:pt x="43" y="189"/>
                </a:lnTo>
                <a:lnTo>
                  <a:pt x="34" y="201"/>
                </a:lnTo>
                <a:lnTo>
                  <a:pt x="28" y="205"/>
                </a:lnTo>
                <a:lnTo>
                  <a:pt x="19" y="213"/>
                </a:lnTo>
                <a:lnTo>
                  <a:pt x="11" y="210"/>
                </a:lnTo>
                <a:lnTo>
                  <a:pt x="0" y="189"/>
                </a:lnTo>
                <a:lnTo>
                  <a:pt x="7" y="175"/>
                </a:lnTo>
                <a:lnTo>
                  <a:pt x="15" y="144"/>
                </a:lnTo>
                <a:lnTo>
                  <a:pt x="19" y="130"/>
                </a:lnTo>
                <a:lnTo>
                  <a:pt x="19" y="116"/>
                </a:lnTo>
                <a:lnTo>
                  <a:pt x="19" y="99"/>
                </a:lnTo>
                <a:lnTo>
                  <a:pt x="24" y="72"/>
                </a:lnTo>
                <a:lnTo>
                  <a:pt x="28" y="56"/>
                </a:lnTo>
                <a:lnTo>
                  <a:pt x="33" y="40"/>
                </a:lnTo>
                <a:lnTo>
                  <a:pt x="40" y="38"/>
                </a:lnTo>
                <a:lnTo>
                  <a:pt x="44" y="29"/>
                </a:lnTo>
                <a:lnTo>
                  <a:pt x="46" y="31"/>
                </a:lnTo>
                <a:lnTo>
                  <a:pt x="52" y="29"/>
                </a:lnTo>
                <a:lnTo>
                  <a:pt x="55" y="31"/>
                </a:lnTo>
                <a:lnTo>
                  <a:pt x="77" y="40"/>
                </a:lnTo>
                <a:lnTo>
                  <a:pt x="92" y="51"/>
                </a:lnTo>
                <a:lnTo>
                  <a:pt x="104" y="51"/>
                </a:lnTo>
                <a:lnTo>
                  <a:pt x="119" y="44"/>
                </a:lnTo>
                <a:lnTo>
                  <a:pt x="119" y="36"/>
                </a:lnTo>
                <a:lnTo>
                  <a:pt x="112" y="22"/>
                </a:lnTo>
                <a:lnTo>
                  <a:pt x="137" y="0"/>
                </a:lnTo>
                <a:lnTo>
                  <a:pt x="154" y="23"/>
                </a:lnTo>
                <a:lnTo>
                  <a:pt x="161" y="29"/>
                </a:lnTo>
                <a:lnTo>
                  <a:pt x="171" y="35"/>
                </a:lnTo>
                <a:lnTo>
                  <a:pt x="193" y="51"/>
                </a:lnTo>
                <a:lnTo>
                  <a:pt x="196" y="59"/>
                </a:lnTo>
                <a:lnTo>
                  <a:pt x="195" y="67"/>
                </a:lnTo>
                <a:lnTo>
                  <a:pt x="198" y="70"/>
                </a:lnTo>
                <a:lnTo>
                  <a:pt x="235" y="64"/>
                </a:lnTo>
                <a:lnTo>
                  <a:pt x="252" y="83"/>
                </a:lnTo>
                <a:lnTo>
                  <a:pt x="256" y="86"/>
                </a:lnTo>
                <a:lnTo>
                  <a:pt x="267" y="86"/>
                </a:lnTo>
                <a:lnTo>
                  <a:pt x="280" y="99"/>
                </a:lnTo>
                <a:lnTo>
                  <a:pt x="307" y="108"/>
                </a:lnTo>
                <a:lnTo>
                  <a:pt x="211" y="194"/>
                </a:lnTo>
                <a:lnTo>
                  <a:pt x="210" y="205"/>
                </a:lnTo>
                <a:lnTo>
                  <a:pt x="204" y="216"/>
                </a:lnTo>
                <a:lnTo>
                  <a:pt x="199" y="224"/>
                </a:lnTo>
                <a:lnTo>
                  <a:pt x="188" y="225"/>
                </a:lnTo>
                <a:lnTo>
                  <a:pt x="181" y="229"/>
                </a:lnTo>
                <a:lnTo>
                  <a:pt x="176" y="228"/>
                </a:lnTo>
              </a:path>
            </a:pathLst>
          </a:custGeom>
          <a:solidFill>
            <a:srgbClr val="6699FF"/>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129" name="Freeform 36"/>
          <p:cNvSpPr>
            <a:spLocks/>
          </p:cNvSpPr>
          <p:nvPr/>
        </p:nvSpPr>
        <p:spPr bwMode="auto">
          <a:xfrm>
            <a:off x="1076325" y="4879975"/>
            <a:ext cx="698500" cy="390525"/>
          </a:xfrm>
          <a:custGeom>
            <a:avLst/>
            <a:gdLst>
              <a:gd name="T0" fmla="*/ 0 w 440"/>
              <a:gd name="T1" fmla="*/ 2147483646 h 246"/>
              <a:gd name="T2" fmla="*/ 2147483646 w 440"/>
              <a:gd name="T3" fmla="*/ 2147483646 h 246"/>
              <a:gd name="T4" fmla="*/ 2147483646 w 440"/>
              <a:gd name="T5" fmla="*/ 2147483646 h 246"/>
              <a:gd name="T6" fmla="*/ 2147483646 w 440"/>
              <a:gd name="T7" fmla="*/ 2147483646 h 246"/>
              <a:gd name="T8" fmla="*/ 2147483646 w 440"/>
              <a:gd name="T9" fmla="*/ 2147483646 h 246"/>
              <a:gd name="T10" fmla="*/ 2147483646 w 440"/>
              <a:gd name="T11" fmla="*/ 2147483646 h 246"/>
              <a:gd name="T12" fmla="*/ 2147483646 w 440"/>
              <a:gd name="T13" fmla="*/ 2147483646 h 246"/>
              <a:gd name="T14" fmla="*/ 2147483646 w 440"/>
              <a:gd name="T15" fmla="*/ 2147483646 h 246"/>
              <a:gd name="T16" fmla="*/ 2147483646 w 440"/>
              <a:gd name="T17" fmla="*/ 2147483646 h 246"/>
              <a:gd name="T18" fmla="*/ 2147483646 w 440"/>
              <a:gd name="T19" fmla="*/ 2147483646 h 246"/>
              <a:gd name="T20" fmla="*/ 2147483646 w 440"/>
              <a:gd name="T21" fmla="*/ 2147483646 h 246"/>
              <a:gd name="T22" fmla="*/ 2147483646 w 440"/>
              <a:gd name="T23" fmla="*/ 2147483646 h 246"/>
              <a:gd name="T24" fmla="*/ 2147483646 w 440"/>
              <a:gd name="T25" fmla="*/ 2147483646 h 246"/>
              <a:gd name="T26" fmla="*/ 2147483646 w 440"/>
              <a:gd name="T27" fmla="*/ 2147483646 h 246"/>
              <a:gd name="T28" fmla="*/ 2147483646 w 440"/>
              <a:gd name="T29" fmla="*/ 2147483646 h 246"/>
              <a:gd name="T30" fmla="*/ 2147483646 w 440"/>
              <a:gd name="T31" fmla="*/ 0 h 246"/>
              <a:gd name="T32" fmla="*/ 2147483646 w 440"/>
              <a:gd name="T33" fmla="*/ 2147483646 h 246"/>
              <a:gd name="T34" fmla="*/ 2147483646 w 440"/>
              <a:gd name="T35" fmla="*/ 2147483646 h 246"/>
              <a:gd name="T36" fmla="*/ 2147483646 w 440"/>
              <a:gd name="T37" fmla="*/ 2147483646 h 246"/>
              <a:gd name="T38" fmla="*/ 2147483646 w 440"/>
              <a:gd name="T39" fmla="*/ 2147483646 h 246"/>
              <a:gd name="T40" fmla="*/ 2147483646 w 440"/>
              <a:gd name="T41" fmla="*/ 2147483646 h 246"/>
              <a:gd name="T42" fmla="*/ 2147483646 w 440"/>
              <a:gd name="T43" fmla="*/ 2147483646 h 246"/>
              <a:gd name="T44" fmla="*/ 2147483646 w 440"/>
              <a:gd name="T45" fmla="*/ 2147483646 h 246"/>
              <a:gd name="T46" fmla="*/ 0 w 440"/>
              <a:gd name="T47" fmla="*/ 2147483646 h 24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440"/>
              <a:gd name="T73" fmla="*/ 0 h 246"/>
              <a:gd name="T74" fmla="*/ 440 w 440"/>
              <a:gd name="T75" fmla="*/ 246 h 24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440" h="246">
                <a:moveTo>
                  <a:pt x="0" y="241"/>
                </a:moveTo>
                <a:lnTo>
                  <a:pt x="6" y="235"/>
                </a:lnTo>
                <a:lnTo>
                  <a:pt x="32" y="173"/>
                </a:lnTo>
                <a:lnTo>
                  <a:pt x="100" y="137"/>
                </a:lnTo>
                <a:lnTo>
                  <a:pt x="100" y="116"/>
                </a:lnTo>
                <a:lnTo>
                  <a:pt x="111" y="106"/>
                </a:lnTo>
                <a:lnTo>
                  <a:pt x="112" y="97"/>
                </a:lnTo>
                <a:lnTo>
                  <a:pt x="135" y="75"/>
                </a:lnTo>
                <a:lnTo>
                  <a:pt x="142" y="67"/>
                </a:lnTo>
                <a:lnTo>
                  <a:pt x="140" y="63"/>
                </a:lnTo>
                <a:lnTo>
                  <a:pt x="155" y="46"/>
                </a:lnTo>
                <a:lnTo>
                  <a:pt x="157" y="47"/>
                </a:lnTo>
                <a:lnTo>
                  <a:pt x="182" y="59"/>
                </a:lnTo>
                <a:lnTo>
                  <a:pt x="208" y="42"/>
                </a:lnTo>
                <a:lnTo>
                  <a:pt x="225" y="5"/>
                </a:lnTo>
                <a:lnTo>
                  <a:pt x="302" y="0"/>
                </a:lnTo>
                <a:lnTo>
                  <a:pt x="360" y="2"/>
                </a:lnTo>
                <a:lnTo>
                  <a:pt x="370" y="3"/>
                </a:lnTo>
                <a:lnTo>
                  <a:pt x="386" y="63"/>
                </a:lnTo>
                <a:lnTo>
                  <a:pt x="418" y="165"/>
                </a:lnTo>
                <a:lnTo>
                  <a:pt x="427" y="206"/>
                </a:lnTo>
                <a:lnTo>
                  <a:pt x="439" y="241"/>
                </a:lnTo>
                <a:lnTo>
                  <a:pt x="6" y="245"/>
                </a:lnTo>
                <a:lnTo>
                  <a:pt x="0" y="241"/>
                </a:lnTo>
              </a:path>
            </a:pathLst>
          </a:custGeom>
          <a:solidFill>
            <a:schemeClr val="bg1"/>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130" name="Freeform 37"/>
          <p:cNvSpPr>
            <a:spLocks/>
          </p:cNvSpPr>
          <p:nvPr/>
        </p:nvSpPr>
        <p:spPr bwMode="auto">
          <a:xfrm>
            <a:off x="1076325" y="4879975"/>
            <a:ext cx="698500" cy="390525"/>
          </a:xfrm>
          <a:custGeom>
            <a:avLst/>
            <a:gdLst>
              <a:gd name="T0" fmla="*/ 0 w 440"/>
              <a:gd name="T1" fmla="*/ 2147483646 h 246"/>
              <a:gd name="T2" fmla="*/ 2147483646 w 440"/>
              <a:gd name="T3" fmla="*/ 2147483646 h 246"/>
              <a:gd name="T4" fmla="*/ 2147483646 w 440"/>
              <a:gd name="T5" fmla="*/ 2147483646 h 246"/>
              <a:gd name="T6" fmla="*/ 2147483646 w 440"/>
              <a:gd name="T7" fmla="*/ 2147483646 h 246"/>
              <a:gd name="T8" fmla="*/ 2147483646 w 440"/>
              <a:gd name="T9" fmla="*/ 2147483646 h 246"/>
              <a:gd name="T10" fmla="*/ 2147483646 w 440"/>
              <a:gd name="T11" fmla="*/ 2147483646 h 246"/>
              <a:gd name="T12" fmla="*/ 2147483646 w 440"/>
              <a:gd name="T13" fmla="*/ 2147483646 h 246"/>
              <a:gd name="T14" fmla="*/ 2147483646 w 440"/>
              <a:gd name="T15" fmla="*/ 2147483646 h 246"/>
              <a:gd name="T16" fmla="*/ 2147483646 w 440"/>
              <a:gd name="T17" fmla="*/ 2147483646 h 246"/>
              <a:gd name="T18" fmla="*/ 2147483646 w 440"/>
              <a:gd name="T19" fmla="*/ 2147483646 h 246"/>
              <a:gd name="T20" fmla="*/ 2147483646 w 440"/>
              <a:gd name="T21" fmla="*/ 2147483646 h 246"/>
              <a:gd name="T22" fmla="*/ 2147483646 w 440"/>
              <a:gd name="T23" fmla="*/ 2147483646 h 246"/>
              <a:gd name="T24" fmla="*/ 2147483646 w 440"/>
              <a:gd name="T25" fmla="*/ 2147483646 h 246"/>
              <a:gd name="T26" fmla="*/ 2147483646 w 440"/>
              <a:gd name="T27" fmla="*/ 2147483646 h 246"/>
              <a:gd name="T28" fmla="*/ 2147483646 w 440"/>
              <a:gd name="T29" fmla="*/ 2147483646 h 246"/>
              <a:gd name="T30" fmla="*/ 2147483646 w 440"/>
              <a:gd name="T31" fmla="*/ 0 h 246"/>
              <a:gd name="T32" fmla="*/ 2147483646 w 440"/>
              <a:gd name="T33" fmla="*/ 2147483646 h 246"/>
              <a:gd name="T34" fmla="*/ 2147483646 w 440"/>
              <a:gd name="T35" fmla="*/ 2147483646 h 246"/>
              <a:gd name="T36" fmla="*/ 2147483646 w 440"/>
              <a:gd name="T37" fmla="*/ 2147483646 h 246"/>
              <a:gd name="T38" fmla="*/ 2147483646 w 440"/>
              <a:gd name="T39" fmla="*/ 2147483646 h 246"/>
              <a:gd name="T40" fmla="*/ 2147483646 w 440"/>
              <a:gd name="T41" fmla="*/ 2147483646 h 246"/>
              <a:gd name="T42" fmla="*/ 2147483646 w 440"/>
              <a:gd name="T43" fmla="*/ 2147483646 h 246"/>
              <a:gd name="T44" fmla="*/ 2147483646 w 440"/>
              <a:gd name="T45" fmla="*/ 2147483646 h 246"/>
              <a:gd name="T46" fmla="*/ 0 w 440"/>
              <a:gd name="T47" fmla="*/ 2147483646 h 24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440"/>
              <a:gd name="T73" fmla="*/ 0 h 246"/>
              <a:gd name="T74" fmla="*/ 440 w 440"/>
              <a:gd name="T75" fmla="*/ 246 h 24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440" h="246">
                <a:moveTo>
                  <a:pt x="0" y="241"/>
                </a:moveTo>
                <a:lnTo>
                  <a:pt x="6" y="235"/>
                </a:lnTo>
                <a:lnTo>
                  <a:pt x="32" y="173"/>
                </a:lnTo>
                <a:lnTo>
                  <a:pt x="100" y="137"/>
                </a:lnTo>
                <a:lnTo>
                  <a:pt x="100" y="116"/>
                </a:lnTo>
                <a:lnTo>
                  <a:pt x="111" y="106"/>
                </a:lnTo>
                <a:lnTo>
                  <a:pt x="112" y="97"/>
                </a:lnTo>
                <a:lnTo>
                  <a:pt x="135" y="75"/>
                </a:lnTo>
                <a:lnTo>
                  <a:pt x="142" y="67"/>
                </a:lnTo>
                <a:lnTo>
                  <a:pt x="140" y="63"/>
                </a:lnTo>
                <a:lnTo>
                  <a:pt x="155" y="46"/>
                </a:lnTo>
                <a:lnTo>
                  <a:pt x="157" y="47"/>
                </a:lnTo>
                <a:lnTo>
                  <a:pt x="182" y="59"/>
                </a:lnTo>
                <a:lnTo>
                  <a:pt x="208" y="42"/>
                </a:lnTo>
                <a:lnTo>
                  <a:pt x="225" y="5"/>
                </a:lnTo>
                <a:lnTo>
                  <a:pt x="302" y="0"/>
                </a:lnTo>
                <a:lnTo>
                  <a:pt x="360" y="2"/>
                </a:lnTo>
                <a:lnTo>
                  <a:pt x="370" y="3"/>
                </a:lnTo>
                <a:lnTo>
                  <a:pt x="386" y="63"/>
                </a:lnTo>
                <a:lnTo>
                  <a:pt x="418" y="165"/>
                </a:lnTo>
                <a:lnTo>
                  <a:pt x="427" y="206"/>
                </a:lnTo>
                <a:lnTo>
                  <a:pt x="439" y="241"/>
                </a:lnTo>
                <a:lnTo>
                  <a:pt x="6" y="245"/>
                </a:lnTo>
                <a:lnTo>
                  <a:pt x="0" y="241"/>
                </a:lnTo>
              </a:path>
            </a:pathLst>
          </a:custGeom>
          <a:solidFill>
            <a:schemeClr val="bg1"/>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131" name="Freeform 38"/>
          <p:cNvSpPr>
            <a:spLocks/>
          </p:cNvSpPr>
          <p:nvPr/>
        </p:nvSpPr>
        <p:spPr bwMode="auto">
          <a:xfrm>
            <a:off x="1506538" y="4321175"/>
            <a:ext cx="422275" cy="458788"/>
          </a:xfrm>
          <a:custGeom>
            <a:avLst/>
            <a:gdLst>
              <a:gd name="T0" fmla="*/ 2147483646 w 266"/>
              <a:gd name="T1" fmla="*/ 2147483646 h 289"/>
              <a:gd name="T2" fmla="*/ 2147483646 w 266"/>
              <a:gd name="T3" fmla="*/ 2147483646 h 289"/>
              <a:gd name="T4" fmla="*/ 0 w 266"/>
              <a:gd name="T5" fmla="*/ 2147483646 h 289"/>
              <a:gd name="T6" fmla="*/ 2147483646 w 266"/>
              <a:gd name="T7" fmla="*/ 2147483646 h 289"/>
              <a:gd name="T8" fmla="*/ 2147483646 w 266"/>
              <a:gd name="T9" fmla="*/ 2147483646 h 289"/>
              <a:gd name="T10" fmla="*/ 2147483646 w 266"/>
              <a:gd name="T11" fmla="*/ 2147483646 h 289"/>
              <a:gd name="T12" fmla="*/ 2147483646 w 266"/>
              <a:gd name="T13" fmla="*/ 2147483646 h 289"/>
              <a:gd name="T14" fmla="*/ 2147483646 w 266"/>
              <a:gd name="T15" fmla="*/ 2147483646 h 289"/>
              <a:gd name="T16" fmla="*/ 2147483646 w 266"/>
              <a:gd name="T17" fmla="*/ 2147483646 h 289"/>
              <a:gd name="T18" fmla="*/ 2147483646 w 266"/>
              <a:gd name="T19" fmla="*/ 2147483646 h 289"/>
              <a:gd name="T20" fmla="*/ 2147483646 w 266"/>
              <a:gd name="T21" fmla="*/ 2147483646 h 289"/>
              <a:gd name="T22" fmla="*/ 2147483646 w 266"/>
              <a:gd name="T23" fmla="*/ 2147483646 h 289"/>
              <a:gd name="T24" fmla="*/ 2147483646 w 266"/>
              <a:gd name="T25" fmla="*/ 2147483646 h 289"/>
              <a:gd name="T26" fmla="*/ 2147483646 w 266"/>
              <a:gd name="T27" fmla="*/ 0 h 289"/>
              <a:gd name="T28" fmla="*/ 2147483646 w 266"/>
              <a:gd name="T29" fmla="*/ 2147483646 h 289"/>
              <a:gd name="T30" fmla="*/ 2147483646 w 266"/>
              <a:gd name="T31" fmla="*/ 2147483646 h 289"/>
              <a:gd name="T32" fmla="*/ 2147483646 w 266"/>
              <a:gd name="T33" fmla="*/ 2147483646 h 28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66"/>
              <a:gd name="T52" fmla="*/ 0 h 289"/>
              <a:gd name="T53" fmla="*/ 266 w 266"/>
              <a:gd name="T54" fmla="*/ 289 h 28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66" h="289">
                <a:moveTo>
                  <a:pt x="5" y="79"/>
                </a:moveTo>
                <a:lnTo>
                  <a:pt x="4" y="100"/>
                </a:lnTo>
                <a:lnTo>
                  <a:pt x="0" y="149"/>
                </a:lnTo>
                <a:lnTo>
                  <a:pt x="40" y="233"/>
                </a:lnTo>
                <a:lnTo>
                  <a:pt x="124" y="288"/>
                </a:lnTo>
                <a:lnTo>
                  <a:pt x="164" y="266"/>
                </a:lnTo>
                <a:lnTo>
                  <a:pt x="192" y="273"/>
                </a:lnTo>
                <a:lnTo>
                  <a:pt x="222" y="233"/>
                </a:lnTo>
                <a:lnTo>
                  <a:pt x="227" y="241"/>
                </a:lnTo>
                <a:lnTo>
                  <a:pt x="265" y="209"/>
                </a:lnTo>
                <a:lnTo>
                  <a:pt x="237" y="125"/>
                </a:lnTo>
                <a:lnTo>
                  <a:pt x="212" y="93"/>
                </a:lnTo>
                <a:lnTo>
                  <a:pt x="192" y="30"/>
                </a:lnTo>
                <a:lnTo>
                  <a:pt x="164" y="0"/>
                </a:lnTo>
                <a:lnTo>
                  <a:pt x="124" y="32"/>
                </a:lnTo>
                <a:lnTo>
                  <a:pt x="24" y="64"/>
                </a:lnTo>
                <a:lnTo>
                  <a:pt x="5" y="79"/>
                </a:lnTo>
              </a:path>
            </a:pathLst>
          </a:custGeom>
          <a:solidFill>
            <a:schemeClr val="bg1"/>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132" name="Freeform 39"/>
          <p:cNvSpPr>
            <a:spLocks/>
          </p:cNvSpPr>
          <p:nvPr/>
        </p:nvSpPr>
        <p:spPr bwMode="auto">
          <a:xfrm>
            <a:off x="1506538" y="4321175"/>
            <a:ext cx="422275" cy="458788"/>
          </a:xfrm>
          <a:custGeom>
            <a:avLst/>
            <a:gdLst>
              <a:gd name="T0" fmla="*/ 2147483646 w 266"/>
              <a:gd name="T1" fmla="*/ 2147483646 h 289"/>
              <a:gd name="T2" fmla="*/ 2147483646 w 266"/>
              <a:gd name="T3" fmla="*/ 2147483646 h 289"/>
              <a:gd name="T4" fmla="*/ 0 w 266"/>
              <a:gd name="T5" fmla="*/ 2147483646 h 289"/>
              <a:gd name="T6" fmla="*/ 2147483646 w 266"/>
              <a:gd name="T7" fmla="*/ 2147483646 h 289"/>
              <a:gd name="T8" fmla="*/ 2147483646 w 266"/>
              <a:gd name="T9" fmla="*/ 2147483646 h 289"/>
              <a:gd name="T10" fmla="*/ 2147483646 w 266"/>
              <a:gd name="T11" fmla="*/ 2147483646 h 289"/>
              <a:gd name="T12" fmla="*/ 2147483646 w 266"/>
              <a:gd name="T13" fmla="*/ 2147483646 h 289"/>
              <a:gd name="T14" fmla="*/ 2147483646 w 266"/>
              <a:gd name="T15" fmla="*/ 2147483646 h 289"/>
              <a:gd name="T16" fmla="*/ 2147483646 w 266"/>
              <a:gd name="T17" fmla="*/ 2147483646 h 289"/>
              <a:gd name="T18" fmla="*/ 2147483646 w 266"/>
              <a:gd name="T19" fmla="*/ 2147483646 h 289"/>
              <a:gd name="T20" fmla="*/ 2147483646 w 266"/>
              <a:gd name="T21" fmla="*/ 2147483646 h 289"/>
              <a:gd name="T22" fmla="*/ 2147483646 w 266"/>
              <a:gd name="T23" fmla="*/ 2147483646 h 289"/>
              <a:gd name="T24" fmla="*/ 2147483646 w 266"/>
              <a:gd name="T25" fmla="*/ 2147483646 h 289"/>
              <a:gd name="T26" fmla="*/ 2147483646 w 266"/>
              <a:gd name="T27" fmla="*/ 0 h 289"/>
              <a:gd name="T28" fmla="*/ 2147483646 w 266"/>
              <a:gd name="T29" fmla="*/ 2147483646 h 289"/>
              <a:gd name="T30" fmla="*/ 2147483646 w 266"/>
              <a:gd name="T31" fmla="*/ 2147483646 h 289"/>
              <a:gd name="T32" fmla="*/ 2147483646 w 266"/>
              <a:gd name="T33" fmla="*/ 2147483646 h 28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66"/>
              <a:gd name="T52" fmla="*/ 0 h 289"/>
              <a:gd name="T53" fmla="*/ 266 w 266"/>
              <a:gd name="T54" fmla="*/ 289 h 28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66" h="289">
                <a:moveTo>
                  <a:pt x="5" y="79"/>
                </a:moveTo>
                <a:lnTo>
                  <a:pt x="4" y="100"/>
                </a:lnTo>
                <a:lnTo>
                  <a:pt x="0" y="149"/>
                </a:lnTo>
                <a:lnTo>
                  <a:pt x="40" y="233"/>
                </a:lnTo>
                <a:lnTo>
                  <a:pt x="124" y="288"/>
                </a:lnTo>
                <a:lnTo>
                  <a:pt x="164" y="266"/>
                </a:lnTo>
                <a:lnTo>
                  <a:pt x="192" y="273"/>
                </a:lnTo>
                <a:lnTo>
                  <a:pt x="222" y="233"/>
                </a:lnTo>
                <a:lnTo>
                  <a:pt x="227" y="241"/>
                </a:lnTo>
                <a:lnTo>
                  <a:pt x="265" y="209"/>
                </a:lnTo>
                <a:lnTo>
                  <a:pt x="237" y="125"/>
                </a:lnTo>
                <a:lnTo>
                  <a:pt x="212" y="93"/>
                </a:lnTo>
                <a:lnTo>
                  <a:pt x="192" y="30"/>
                </a:lnTo>
                <a:lnTo>
                  <a:pt x="164" y="0"/>
                </a:lnTo>
                <a:lnTo>
                  <a:pt x="124" y="32"/>
                </a:lnTo>
                <a:lnTo>
                  <a:pt x="24" y="64"/>
                </a:lnTo>
                <a:lnTo>
                  <a:pt x="5" y="79"/>
                </a:lnTo>
              </a:path>
            </a:pathLst>
          </a:custGeom>
          <a:solidFill>
            <a:schemeClr val="bg1"/>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133" name="Freeform 40"/>
          <p:cNvSpPr>
            <a:spLocks/>
          </p:cNvSpPr>
          <p:nvPr/>
        </p:nvSpPr>
        <p:spPr bwMode="auto">
          <a:xfrm>
            <a:off x="1660525" y="4527550"/>
            <a:ext cx="601663" cy="573088"/>
          </a:xfrm>
          <a:custGeom>
            <a:avLst/>
            <a:gdLst>
              <a:gd name="T0" fmla="*/ 2147483646 w 379"/>
              <a:gd name="T1" fmla="*/ 2147483646 h 361"/>
              <a:gd name="T2" fmla="*/ 0 w 379"/>
              <a:gd name="T3" fmla="*/ 2147483646 h 361"/>
              <a:gd name="T4" fmla="*/ 2147483646 w 379"/>
              <a:gd name="T5" fmla="*/ 2147483646 h 361"/>
              <a:gd name="T6" fmla="*/ 2147483646 w 379"/>
              <a:gd name="T7" fmla="*/ 2147483646 h 361"/>
              <a:gd name="T8" fmla="*/ 2147483646 w 379"/>
              <a:gd name="T9" fmla="*/ 2147483646 h 361"/>
              <a:gd name="T10" fmla="*/ 2147483646 w 379"/>
              <a:gd name="T11" fmla="*/ 2147483646 h 361"/>
              <a:gd name="T12" fmla="*/ 2147483646 w 379"/>
              <a:gd name="T13" fmla="*/ 2147483646 h 361"/>
              <a:gd name="T14" fmla="*/ 2147483646 w 379"/>
              <a:gd name="T15" fmla="*/ 2147483646 h 361"/>
              <a:gd name="T16" fmla="*/ 2147483646 w 379"/>
              <a:gd name="T17" fmla="*/ 2147483646 h 361"/>
              <a:gd name="T18" fmla="*/ 2147483646 w 379"/>
              <a:gd name="T19" fmla="*/ 2147483646 h 361"/>
              <a:gd name="T20" fmla="*/ 2147483646 w 379"/>
              <a:gd name="T21" fmla="*/ 2147483646 h 361"/>
              <a:gd name="T22" fmla="*/ 2147483646 w 379"/>
              <a:gd name="T23" fmla="*/ 2147483646 h 361"/>
              <a:gd name="T24" fmla="*/ 2147483646 w 379"/>
              <a:gd name="T25" fmla="*/ 2147483646 h 361"/>
              <a:gd name="T26" fmla="*/ 2147483646 w 379"/>
              <a:gd name="T27" fmla="*/ 2147483646 h 361"/>
              <a:gd name="T28" fmla="*/ 2147483646 w 379"/>
              <a:gd name="T29" fmla="*/ 2147483646 h 361"/>
              <a:gd name="T30" fmla="*/ 2147483646 w 379"/>
              <a:gd name="T31" fmla="*/ 0 h 361"/>
              <a:gd name="T32" fmla="*/ 2147483646 w 379"/>
              <a:gd name="T33" fmla="*/ 2147483646 h 361"/>
              <a:gd name="T34" fmla="*/ 2147483646 w 379"/>
              <a:gd name="T35" fmla="*/ 2147483646 h 361"/>
              <a:gd name="T36" fmla="*/ 2147483646 w 379"/>
              <a:gd name="T37" fmla="*/ 2147483646 h 361"/>
              <a:gd name="T38" fmla="*/ 2147483646 w 379"/>
              <a:gd name="T39" fmla="*/ 2147483646 h 361"/>
              <a:gd name="T40" fmla="*/ 2147483646 w 379"/>
              <a:gd name="T41" fmla="*/ 2147483646 h 361"/>
              <a:gd name="T42" fmla="*/ 2147483646 w 379"/>
              <a:gd name="T43" fmla="*/ 2147483646 h 361"/>
              <a:gd name="T44" fmla="*/ 2147483646 w 379"/>
              <a:gd name="T45" fmla="*/ 2147483646 h 361"/>
              <a:gd name="T46" fmla="*/ 2147483646 w 379"/>
              <a:gd name="T47" fmla="*/ 2147483646 h 361"/>
              <a:gd name="T48" fmla="*/ 2147483646 w 379"/>
              <a:gd name="T49" fmla="*/ 2147483646 h 361"/>
              <a:gd name="T50" fmla="*/ 2147483646 w 379"/>
              <a:gd name="T51" fmla="*/ 2147483646 h 361"/>
              <a:gd name="T52" fmla="*/ 2147483646 w 379"/>
              <a:gd name="T53" fmla="*/ 2147483646 h 361"/>
              <a:gd name="T54" fmla="*/ 2147483646 w 379"/>
              <a:gd name="T55" fmla="*/ 2147483646 h 361"/>
              <a:gd name="T56" fmla="*/ 2147483646 w 379"/>
              <a:gd name="T57" fmla="*/ 2147483646 h 361"/>
              <a:gd name="T58" fmla="*/ 2147483646 w 379"/>
              <a:gd name="T59" fmla="*/ 2147483646 h 361"/>
              <a:gd name="T60" fmla="*/ 2147483646 w 379"/>
              <a:gd name="T61" fmla="*/ 2147483646 h 361"/>
              <a:gd name="T62" fmla="*/ 2147483646 w 379"/>
              <a:gd name="T63" fmla="*/ 2147483646 h 361"/>
              <a:gd name="T64" fmla="*/ 2147483646 w 379"/>
              <a:gd name="T65" fmla="*/ 2147483646 h 361"/>
              <a:gd name="T66" fmla="*/ 2147483646 w 379"/>
              <a:gd name="T67" fmla="*/ 2147483646 h 361"/>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379"/>
              <a:gd name="T103" fmla="*/ 0 h 361"/>
              <a:gd name="T104" fmla="*/ 379 w 379"/>
              <a:gd name="T105" fmla="*/ 361 h 361"/>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379" h="361">
                <a:moveTo>
                  <a:pt x="7" y="225"/>
                </a:moveTo>
                <a:lnTo>
                  <a:pt x="0" y="224"/>
                </a:lnTo>
                <a:lnTo>
                  <a:pt x="37" y="360"/>
                </a:lnTo>
                <a:lnTo>
                  <a:pt x="133" y="315"/>
                </a:lnTo>
                <a:lnTo>
                  <a:pt x="191" y="292"/>
                </a:lnTo>
                <a:lnTo>
                  <a:pt x="174" y="266"/>
                </a:lnTo>
                <a:lnTo>
                  <a:pt x="209" y="240"/>
                </a:lnTo>
                <a:lnTo>
                  <a:pt x="265" y="221"/>
                </a:lnTo>
                <a:lnTo>
                  <a:pt x="278" y="231"/>
                </a:lnTo>
                <a:lnTo>
                  <a:pt x="338" y="200"/>
                </a:lnTo>
                <a:lnTo>
                  <a:pt x="369" y="169"/>
                </a:lnTo>
                <a:lnTo>
                  <a:pt x="378" y="158"/>
                </a:lnTo>
                <a:lnTo>
                  <a:pt x="351" y="78"/>
                </a:lnTo>
                <a:lnTo>
                  <a:pt x="325" y="35"/>
                </a:lnTo>
                <a:lnTo>
                  <a:pt x="320" y="19"/>
                </a:lnTo>
                <a:lnTo>
                  <a:pt x="314" y="0"/>
                </a:lnTo>
                <a:lnTo>
                  <a:pt x="304" y="5"/>
                </a:lnTo>
                <a:lnTo>
                  <a:pt x="274" y="30"/>
                </a:lnTo>
                <a:lnTo>
                  <a:pt x="259" y="19"/>
                </a:lnTo>
                <a:lnTo>
                  <a:pt x="232" y="41"/>
                </a:lnTo>
                <a:lnTo>
                  <a:pt x="231" y="59"/>
                </a:lnTo>
                <a:lnTo>
                  <a:pt x="206" y="88"/>
                </a:lnTo>
                <a:lnTo>
                  <a:pt x="187" y="94"/>
                </a:lnTo>
                <a:lnTo>
                  <a:pt x="170" y="87"/>
                </a:lnTo>
                <a:lnTo>
                  <a:pt x="168" y="79"/>
                </a:lnTo>
                <a:lnTo>
                  <a:pt x="128" y="114"/>
                </a:lnTo>
                <a:lnTo>
                  <a:pt x="125" y="105"/>
                </a:lnTo>
                <a:lnTo>
                  <a:pt x="95" y="143"/>
                </a:lnTo>
                <a:lnTo>
                  <a:pt x="64" y="136"/>
                </a:lnTo>
                <a:lnTo>
                  <a:pt x="56" y="141"/>
                </a:lnTo>
                <a:lnTo>
                  <a:pt x="37" y="150"/>
                </a:lnTo>
                <a:lnTo>
                  <a:pt x="52" y="148"/>
                </a:lnTo>
                <a:lnTo>
                  <a:pt x="70" y="201"/>
                </a:lnTo>
                <a:lnTo>
                  <a:pt x="7" y="225"/>
                </a:lnTo>
              </a:path>
            </a:pathLst>
          </a:custGeom>
          <a:solidFill>
            <a:schemeClr val="bg1"/>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134" name="Freeform 41"/>
          <p:cNvSpPr>
            <a:spLocks/>
          </p:cNvSpPr>
          <p:nvPr/>
        </p:nvSpPr>
        <p:spPr bwMode="auto">
          <a:xfrm>
            <a:off x="1660525" y="4527550"/>
            <a:ext cx="601663" cy="573088"/>
          </a:xfrm>
          <a:custGeom>
            <a:avLst/>
            <a:gdLst>
              <a:gd name="T0" fmla="*/ 2147483646 w 379"/>
              <a:gd name="T1" fmla="*/ 2147483646 h 361"/>
              <a:gd name="T2" fmla="*/ 0 w 379"/>
              <a:gd name="T3" fmla="*/ 2147483646 h 361"/>
              <a:gd name="T4" fmla="*/ 2147483646 w 379"/>
              <a:gd name="T5" fmla="*/ 2147483646 h 361"/>
              <a:gd name="T6" fmla="*/ 2147483646 w 379"/>
              <a:gd name="T7" fmla="*/ 2147483646 h 361"/>
              <a:gd name="T8" fmla="*/ 2147483646 w 379"/>
              <a:gd name="T9" fmla="*/ 2147483646 h 361"/>
              <a:gd name="T10" fmla="*/ 2147483646 w 379"/>
              <a:gd name="T11" fmla="*/ 2147483646 h 361"/>
              <a:gd name="T12" fmla="*/ 2147483646 w 379"/>
              <a:gd name="T13" fmla="*/ 2147483646 h 361"/>
              <a:gd name="T14" fmla="*/ 2147483646 w 379"/>
              <a:gd name="T15" fmla="*/ 2147483646 h 361"/>
              <a:gd name="T16" fmla="*/ 2147483646 w 379"/>
              <a:gd name="T17" fmla="*/ 2147483646 h 361"/>
              <a:gd name="T18" fmla="*/ 2147483646 w 379"/>
              <a:gd name="T19" fmla="*/ 2147483646 h 361"/>
              <a:gd name="T20" fmla="*/ 2147483646 w 379"/>
              <a:gd name="T21" fmla="*/ 2147483646 h 361"/>
              <a:gd name="T22" fmla="*/ 2147483646 w 379"/>
              <a:gd name="T23" fmla="*/ 2147483646 h 361"/>
              <a:gd name="T24" fmla="*/ 2147483646 w 379"/>
              <a:gd name="T25" fmla="*/ 2147483646 h 361"/>
              <a:gd name="T26" fmla="*/ 2147483646 w 379"/>
              <a:gd name="T27" fmla="*/ 2147483646 h 361"/>
              <a:gd name="T28" fmla="*/ 2147483646 w 379"/>
              <a:gd name="T29" fmla="*/ 2147483646 h 361"/>
              <a:gd name="T30" fmla="*/ 2147483646 w 379"/>
              <a:gd name="T31" fmla="*/ 0 h 361"/>
              <a:gd name="T32" fmla="*/ 2147483646 w 379"/>
              <a:gd name="T33" fmla="*/ 2147483646 h 361"/>
              <a:gd name="T34" fmla="*/ 2147483646 w 379"/>
              <a:gd name="T35" fmla="*/ 2147483646 h 361"/>
              <a:gd name="T36" fmla="*/ 2147483646 w 379"/>
              <a:gd name="T37" fmla="*/ 2147483646 h 361"/>
              <a:gd name="T38" fmla="*/ 2147483646 w 379"/>
              <a:gd name="T39" fmla="*/ 2147483646 h 361"/>
              <a:gd name="T40" fmla="*/ 2147483646 w 379"/>
              <a:gd name="T41" fmla="*/ 2147483646 h 361"/>
              <a:gd name="T42" fmla="*/ 2147483646 w 379"/>
              <a:gd name="T43" fmla="*/ 2147483646 h 361"/>
              <a:gd name="T44" fmla="*/ 2147483646 w 379"/>
              <a:gd name="T45" fmla="*/ 2147483646 h 361"/>
              <a:gd name="T46" fmla="*/ 2147483646 w 379"/>
              <a:gd name="T47" fmla="*/ 2147483646 h 361"/>
              <a:gd name="T48" fmla="*/ 2147483646 w 379"/>
              <a:gd name="T49" fmla="*/ 2147483646 h 361"/>
              <a:gd name="T50" fmla="*/ 2147483646 w 379"/>
              <a:gd name="T51" fmla="*/ 2147483646 h 361"/>
              <a:gd name="T52" fmla="*/ 2147483646 w 379"/>
              <a:gd name="T53" fmla="*/ 2147483646 h 361"/>
              <a:gd name="T54" fmla="*/ 2147483646 w 379"/>
              <a:gd name="T55" fmla="*/ 2147483646 h 361"/>
              <a:gd name="T56" fmla="*/ 2147483646 w 379"/>
              <a:gd name="T57" fmla="*/ 2147483646 h 361"/>
              <a:gd name="T58" fmla="*/ 2147483646 w 379"/>
              <a:gd name="T59" fmla="*/ 2147483646 h 361"/>
              <a:gd name="T60" fmla="*/ 2147483646 w 379"/>
              <a:gd name="T61" fmla="*/ 2147483646 h 361"/>
              <a:gd name="T62" fmla="*/ 2147483646 w 379"/>
              <a:gd name="T63" fmla="*/ 2147483646 h 361"/>
              <a:gd name="T64" fmla="*/ 2147483646 w 379"/>
              <a:gd name="T65" fmla="*/ 2147483646 h 361"/>
              <a:gd name="T66" fmla="*/ 2147483646 w 379"/>
              <a:gd name="T67" fmla="*/ 2147483646 h 361"/>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379"/>
              <a:gd name="T103" fmla="*/ 0 h 361"/>
              <a:gd name="T104" fmla="*/ 379 w 379"/>
              <a:gd name="T105" fmla="*/ 361 h 361"/>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379" h="361">
                <a:moveTo>
                  <a:pt x="7" y="225"/>
                </a:moveTo>
                <a:lnTo>
                  <a:pt x="0" y="224"/>
                </a:lnTo>
                <a:lnTo>
                  <a:pt x="37" y="360"/>
                </a:lnTo>
                <a:lnTo>
                  <a:pt x="133" y="315"/>
                </a:lnTo>
                <a:lnTo>
                  <a:pt x="191" y="292"/>
                </a:lnTo>
                <a:lnTo>
                  <a:pt x="174" y="266"/>
                </a:lnTo>
                <a:lnTo>
                  <a:pt x="209" y="240"/>
                </a:lnTo>
                <a:lnTo>
                  <a:pt x="265" y="221"/>
                </a:lnTo>
                <a:lnTo>
                  <a:pt x="278" y="231"/>
                </a:lnTo>
                <a:lnTo>
                  <a:pt x="338" y="200"/>
                </a:lnTo>
                <a:lnTo>
                  <a:pt x="369" y="169"/>
                </a:lnTo>
                <a:lnTo>
                  <a:pt x="378" y="158"/>
                </a:lnTo>
                <a:lnTo>
                  <a:pt x="351" y="78"/>
                </a:lnTo>
                <a:lnTo>
                  <a:pt x="325" y="35"/>
                </a:lnTo>
                <a:lnTo>
                  <a:pt x="320" y="19"/>
                </a:lnTo>
                <a:lnTo>
                  <a:pt x="314" y="0"/>
                </a:lnTo>
                <a:lnTo>
                  <a:pt x="304" y="5"/>
                </a:lnTo>
                <a:lnTo>
                  <a:pt x="274" y="30"/>
                </a:lnTo>
                <a:lnTo>
                  <a:pt x="259" y="19"/>
                </a:lnTo>
                <a:lnTo>
                  <a:pt x="232" y="41"/>
                </a:lnTo>
                <a:lnTo>
                  <a:pt x="231" y="59"/>
                </a:lnTo>
                <a:lnTo>
                  <a:pt x="206" y="88"/>
                </a:lnTo>
                <a:lnTo>
                  <a:pt x="187" y="94"/>
                </a:lnTo>
                <a:lnTo>
                  <a:pt x="170" y="87"/>
                </a:lnTo>
                <a:lnTo>
                  <a:pt x="168" y="79"/>
                </a:lnTo>
                <a:lnTo>
                  <a:pt x="128" y="114"/>
                </a:lnTo>
                <a:lnTo>
                  <a:pt x="125" y="105"/>
                </a:lnTo>
                <a:lnTo>
                  <a:pt x="95" y="143"/>
                </a:lnTo>
                <a:lnTo>
                  <a:pt x="64" y="136"/>
                </a:lnTo>
                <a:lnTo>
                  <a:pt x="56" y="141"/>
                </a:lnTo>
                <a:lnTo>
                  <a:pt x="37" y="150"/>
                </a:lnTo>
                <a:lnTo>
                  <a:pt x="52" y="148"/>
                </a:lnTo>
                <a:lnTo>
                  <a:pt x="70" y="201"/>
                </a:lnTo>
                <a:lnTo>
                  <a:pt x="7" y="225"/>
                </a:lnTo>
              </a:path>
            </a:pathLst>
          </a:custGeom>
          <a:solidFill>
            <a:srgbClr val="99CCFF"/>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135" name="Freeform 42"/>
          <p:cNvSpPr>
            <a:spLocks/>
          </p:cNvSpPr>
          <p:nvPr/>
        </p:nvSpPr>
        <p:spPr bwMode="auto">
          <a:xfrm>
            <a:off x="2160588" y="4283075"/>
            <a:ext cx="671512" cy="539750"/>
          </a:xfrm>
          <a:custGeom>
            <a:avLst/>
            <a:gdLst>
              <a:gd name="T0" fmla="*/ 0 w 423"/>
              <a:gd name="T1" fmla="*/ 2147483646 h 340"/>
              <a:gd name="T2" fmla="*/ 2147483646 w 423"/>
              <a:gd name="T3" fmla="*/ 2147483646 h 340"/>
              <a:gd name="T4" fmla="*/ 2147483646 w 423"/>
              <a:gd name="T5" fmla="*/ 2147483646 h 340"/>
              <a:gd name="T6" fmla="*/ 2147483646 w 423"/>
              <a:gd name="T7" fmla="*/ 2147483646 h 340"/>
              <a:gd name="T8" fmla="*/ 2147483646 w 423"/>
              <a:gd name="T9" fmla="*/ 2147483646 h 340"/>
              <a:gd name="T10" fmla="*/ 2147483646 w 423"/>
              <a:gd name="T11" fmla="*/ 2147483646 h 340"/>
              <a:gd name="T12" fmla="*/ 2147483646 w 423"/>
              <a:gd name="T13" fmla="*/ 2147483646 h 340"/>
              <a:gd name="T14" fmla="*/ 2147483646 w 423"/>
              <a:gd name="T15" fmla="*/ 2147483646 h 340"/>
              <a:gd name="T16" fmla="*/ 2147483646 w 423"/>
              <a:gd name="T17" fmla="*/ 2147483646 h 340"/>
              <a:gd name="T18" fmla="*/ 2147483646 w 423"/>
              <a:gd name="T19" fmla="*/ 2147483646 h 340"/>
              <a:gd name="T20" fmla="*/ 2147483646 w 423"/>
              <a:gd name="T21" fmla="*/ 2147483646 h 340"/>
              <a:gd name="T22" fmla="*/ 2147483646 w 423"/>
              <a:gd name="T23" fmla="*/ 2147483646 h 340"/>
              <a:gd name="T24" fmla="*/ 2147483646 w 423"/>
              <a:gd name="T25" fmla="*/ 2147483646 h 340"/>
              <a:gd name="T26" fmla="*/ 2147483646 w 423"/>
              <a:gd name="T27" fmla="*/ 2147483646 h 340"/>
              <a:gd name="T28" fmla="*/ 2147483646 w 423"/>
              <a:gd name="T29" fmla="*/ 2147483646 h 340"/>
              <a:gd name="T30" fmla="*/ 2147483646 w 423"/>
              <a:gd name="T31" fmla="*/ 2147483646 h 340"/>
              <a:gd name="T32" fmla="*/ 2147483646 w 423"/>
              <a:gd name="T33" fmla="*/ 0 h 340"/>
              <a:gd name="T34" fmla="*/ 2147483646 w 423"/>
              <a:gd name="T35" fmla="*/ 2147483646 h 340"/>
              <a:gd name="T36" fmla="*/ 2147483646 w 423"/>
              <a:gd name="T37" fmla="*/ 2147483646 h 340"/>
              <a:gd name="T38" fmla="*/ 2147483646 w 423"/>
              <a:gd name="T39" fmla="*/ 2147483646 h 340"/>
              <a:gd name="T40" fmla="*/ 2147483646 w 423"/>
              <a:gd name="T41" fmla="*/ 2147483646 h 340"/>
              <a:gd name="T42" fmla="*/ 2147483646 w 423"/>
              <a:gd name="T43" fmla="*/ 2147483646 h 340"/>
              <a:gd name="T44" fmla="*/ 2147483646 w 423"/>
              <a:gd name="T45" fmla="*/ 2147483646 h 340"/>
              <a:gd name="T46" fmla="*/ 2147483646 w 423"/>
              <a:gd name="T47" fmla="*/ 2147483646 h 340"/>
              <a:gd name="T48" fmla="*/ 2147483646 w 423"/>
              <a:gd name="T49" fmla="*/ 2147483646 h 340"/>
              <a:gd name="T50" fmla="*/ 2147483646 w 423"/>
              <a:gd name="T51" fmla="*/ 2147483646 h 340"/>
              <a:gd name="T52" fmla="*/ 2147483646 w 423"/>
              <a:gd name="T53" fmla="*/ 2147483646 h 340"/>
              <a:gd name="T54" fmla="*/ 2147483646 w 423"/>
              <a:gd name="T55" fmla="*/ 2147483646 h 340"/>
              <a:gd name="T56" fmla="*/ 2147483646 w 423"/>
              <a:gd name="T57" fmla="*/ 2147483646 h 340"/>
              <a:gd name="T58" fmla="*/ 2147483646 w 423"/>
              <a:gd name="T59" fmla="*/ 2147483646 h 340"/>
              <a:gd name="T60" fmla="*/ 2147483646 w 423"/>
              <a:gd name="T61" fmla="*/ 2147483646 h 340"/>
              <a:gd name="T62" fmla="*/ 2147483646 w 423"/>
              <a:gd name="T63" fmla="*/ 2147483646 h 340"/>
              <a:gd name="T64" fmla="*/ 2147483646 w 423"/>
              <a:gd name="T65" fmla="*/ 2147483646 h 340"/>
              <a:gd name="T66" fmla="*/ 2147483646 w 423"/>
              <a:gd name="T67" fmla="*/ 2147483646 h 340"/>
              <a:gd name="T68" fmla="*/ 2147483646 w 423"/>
              <a:gd name="T69" fmla="*/ 2147483646 h 340"/>
              <a:gd name="T70" fmla="*/ 2147483646 w 423"/>
              <a:gd name="T71" fmla="*/ 2147483646 h 340"/>
              <a:gd name="T72" fmla="*/ 2147483646 w 423"/>
              <a:gd name="T73" fmla="*/ 2147483646 h 340"/>
              <a:gd name="T74" fmla="*/ 2147483646 w 423"/>
              <a:gd name="T75" fmla="*/ 2147483646 h 340"/>
              <a:gd name="T76" fmla="*/ 2147483646 w 423"/>
              <a:gd name="T77" fmla="*/ 2147483646 h 340"/>
              <a:gd name="T78" fmla="*/ 2147483646 w 423"/>
              <a:gd name="T79" fmla="*/ 2147483646 h 340"/>
              <a:gd name="T80" fmla="*/ 2147483646 w 423"/>
              <a:gd name="T81" fmla="*/ 2147483646 h 340"/>
              <a:gd name="T82" fmla="*/ 2147483646 w 423"/>
              <a:gd name="T83" fmla="*/ 2147483646 h 340"/>
              <a:gd name="T84" fmla="*/ 2147483646 w 423"/>
              <a:gd name="T85" fmla="*/ 2147483646 h 340"/>
              <a:gd name="T86" fmla="*/ 0 w 423"/>
              <a:gd name="T87" fmla="*/ 2147483646 h 340"/>
              <a:gd name="T88" fmla="*/ 0 w 423"/>
              <a:gd name="T89" fmla="*/ 2147483646 h 34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423"/>
              <a:gd name="T136" fmla="*/ 0 h 340"/>
              <a:gd name="T137" fmla="*/ 423 w 423"/>
              <a:gd name="T138" fmla="*/ 340 h 340"/>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423" h="340">
                <a:moveTo>
                  <a:pt x="0" y="156"/>
                </a:moveTo>
                <a:lnTo>
                  <a:pt x="6" y="153"/>
                </a:lnTo>
                <a:lnTo>
                  <a:pt x="16" y="137"/>
                </a:lnTo>
                <a:lnTo>
                  <a:pt x="36" y="129"/>
                </a:lnTo>
                <a:lnTo>
                  <a:pt x="52" y="126"/>
                </a:lnTo>
                <a:lnTo>
                  <a:pt x="66" y="120"/>
                </a:lnTo>
                <a:lnTo>
                  <a:pt x="78" y="105"/>
                </a:lnTo>
                <a:lnTo>
                  <a:pt x="88" y="90"/>
                </a:lnTo>
                <a:lnTo>
                  <a:pt x="97" y="67"/>
                </a:lnTo>
                <a:lnTo>
                  <a:pt x="133" y="115"/>
                </a:lnTo>
                <a:lnTo>
                  <a:pt x="170" y="115"/>
                </a:lnTo>
                <a:lnTo>
                  <a:pt x="203" y="107"/>
                </a:lnTo>
                <a:lnTo>
                  <a:pt x="245" y="85"/>
                </a:lnTo>
                <a:lnTo>
                  <a:pt x="250" y="68"/>
                </a:lnTo>
                <a:lnTo>
                  <a:pt x="287" y="45"/>
                </a:lnTo>
                <a:lnTo>
                  <a:pt x="304" y="15"/>
                </a:lnTo>
                <a:lnTo>
                  <a:pt x="334" y="0"/>
                </a:lnTo>
                <a:lnTo>
                  <a:pt x="378" y="39"/>
                </a:lnTo>
                <a:lnTo>
                  <a:pt x="405" y="69"/>
                </a:lnTo>
                <a:lnTo>
                  <a:pt x="422" y="84"/>
                </a:lnTo>
                <a:lnTo>
                  <a:pt x="381" y="109"/>
                </a:lnTo>
                <a:lnTo>
                  <a:pt x="388" y="129"/>
                </a:lnTo>
                <a:lnTo>
                  <a:pt x="375" y="144"/>
                </a:lnTo>
                <a:lnTo>
                  <a:pt x="341" y="157"/>
                </a:lnTo>
                <a:lnTo>
                  <a:pt x="383" y="169"/>
                </a:lnTo>
                <a:lnTo>
                  <a:pt x="388" y="174"/>
                </a:lnTo>
                <a:lnTo>
                  <a:pt x="394" y="180"/>
                </a:lnTo>
                <a:lnTo>
                  <a:pt x="398" y="183"/>
                </a:lnTo>
                <a:lnTo>
                  <a:pt x="391" y="202"/>
                </a:lnTo>
                <a:lnTo>
                  <a:pt x="361" y="223"/>
                </a:lnTo>
                <a:lnTo>
                  <a:pt x="321" y="242"/>
                </a:lnTo>
                <a:lnTo>
                  <a:pt x="277" y="242"/>
                </a:lnTo>
                <a:lnTo>
                  <a:pt x="267" y="247"/>
                </a:lnTo>
                <a:lnTo>
                  <a:pt x="241" y="277"/>
                </a:lnTo>
                <a:lnTo>
                  <a:pt x="203" y="286"/>
                </a:lnTo>
                <a:lnTo>
                  <a:pt x="167" y="304"/>
                </a:lnTo>
                <a:lnTo>
                  <a:pt x="133" y="339"/>
                </a:lnTo>
                <a:lnTo>
                  <a:pt x="126" y="335"/>
                </a:lnTo>
                <a:lnTo>
                  <a:pt x="104" y="302"/>
                </a:lnTo>
                <a:lnTo>
                  <a:pt x="63" y="312"/>
                </a:lnTo>
                <a:lnTo>
                  <a:pt x="46" y="257"/>
                </a:lnTo>
                <a:lnTo>
                  <a:pt x="36" y="227"/>
                </a:lnTo>
                <a:lnTo>
                  <a:pt x="10" y="193"/>
                </a:lnTo>
                <a:lnTo>
                  <a:pt x="0" y="159"/>
                </a:lnTo>
                <a:lnTo>
                  <a:pt x="0" y="156"/>
                </a:lnTo>
              </a:path>
            </a:pathLst>
          </a:custGeom>
          <a:solidFill>
            <a:schemeClr val="bg1"/>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136" name="Freeform 43"/>
          <p:cNvSpPr>
            <a:spLocks/>
          </p:cNvSpPr>
          <p:nvPr/>
        </p:nvSpPr>
        <p:spPr bwMode="auto">
          <a:xfrm>
            <a:off x="2160588" y="4283075"/>
            <a:ext cx="671512" cy="539750"/>
          </a:xfrm>
          <a:custGeom>
            <a:avLst/>
            <a:gdLst>
              <a:gd name="T0" fmla="*/ 0 w 423"/>
              <a:gd name="T1" fmla="*/ 2147483646 h 340"/>
              <a:gd name="T2" fmla="*/ 2147483646 w 423"/>
              <a:gd name="T3" fmla="*/ 2147483646 h 340"/>
              <a:gd name="T4" fmla="*/ 2147483646 w 423"/>
              <a:gd name="T5" fmla="*/ 2147483646 h 340"/>
              <a:gd name="T6" fmla="*/ 2147483646 w 423"/>
              <a:gd name="T7" fmla="*/ 2147483646 h 340"/>
              <a:gd name="T8" fmla="*/ 2147483646 w 423"/>
              <a:gd name="T9" fmla="*/ 2147483646 h 340"/>
              <a:gd name="T10" fmla="*/ 2147483646 w 423"/>
              <a:gd name="T11" fmla="*/ 2147483646 h 340"/>
              <a:gd name="T12" fmla="*/ 2147483646 w 423"/>
              <a:gd name="T13" fmla="*/ 2147483646 h 340"/>
              <a:gd name="T14" fmla="*/ 2147483646 w 423"/>
              <a:gd name="T15" fmla="*/ 2147483646 h 340"/>
              <a:gd name="T16" fmla="*/ 2147483646 w 423"/>
              <a:gd name="T17" fmla="*/ 2147483646 h 340"/>
              <a:gd name="T18" fmla="*/ 2147483646 w 423"/>
              <a:gd name="T19" fmla="*/ 2147483646 h 340"/>
              <a:gd name="T20" fmla="*/ 2147483646 w 423"/>
              <a:gd name="T21" fmla="*/ 2147483646 h 340"/>
              <a:gd name="T22" fmla="*/ 2147483646 w 423"/>
              <a:gd name="T23" fmla="*/ 2147483646 h 340"/>
              <a:gd name="T24" fmla="*/ 2147483646 w 423"/>
              <a:gd name="T25" fmla="*/ 2147483646 h 340"/>
              <a:gd name="T26" fmla="*/ 2147483646 w 423"/>
              <a:gd name="T27" fmla="*/ 2147483646 h 340"/>
              <a:gd name="T28" fmla="*/ 2147483646 w 423"/>
              <a:gd name="T29" fmla="*/ 2147483646 h 340"/>
              <a:gd name="T30" fmla="*/ 2147483646 w 423"/>
              <a:gd name="T31" fmla="*/ 2147483646 h 340"/>
              <a:gd name="T32" fmla="*/ 2147483646 w 423"/>
              <a:gd name="T33" fmla="*/ 0 h 340"/>
              <a:gd name="T34" fmla="*/ 2147483646 w 423"/>
              <a:gd name="T35" fmla="*/ 2147483646 h 340"/>
              <a:gd name="T36" fmla="*/ 2147483646 w 423"/>
              <a:gd name="T37" fmla="*/ 2147483646 h 340"/>
              <a:gd name="T38" fmla="*/ 2147483646 w 423"/>
              <a:gd name="T39" fmla="*/ 2147483646 h 340"/>
              <a:gd name="T40" fmla="*/ 2147483646 w 423"/>
              <a:gd name="T41" fmla="*/ 2147483646 h 340"/>
              <a:gd name="T42" fmla="*/ 2147483646 w 423"/>
              <a:gd name="T43" fmla="*/ 2147483646 h 340"/>
              <a:gd name="T44" fmla="*/ 2147483646 w 423"/>
              <a:gd name="T45" fmla="*/ 2147483646 h 340"/>
              <a:gd name="T46" fmla="*/ 2147483646 w 423"/>
              <a:gd name="T47" fmla="*/ 2147483646 h 340"/>
              <a:gd name="T48" fmla="*/ 2147483646 w 423"/>
              <a:gd name="T49" fmla="*/ 2147483646 h 340"/>
              <a:gd name="T50" fmla="*/ 2147483646 w 423"/>
              <a:gd name="T51" fmla="*/ 2147483646 h 340"/>
              <a:gd name="T52" fmla="*/ 2147483646 w 423"/>
              <a:gd name="T53" fmla="*/ 2147483646 h 340"/>
              <a:gd name="T54" fmla="*/ 2147483646 w 423"/>
              <a:gd name="T55" fmla="*/ 2147483646 h 340"/>
              <a:gd name="T56" fmla="*/ 2147483646 w 423"/>
              <a:gd name="T57" fmla="*/ 2147483646 h 340"/>
              <a:gd name="T58" fmla="*/ 2147483646 w 423"/>
              <a:gd name="T59" fmla="*/ 2147483646 h 340"/>
              <a:gd name="T60" fmla="*/ 2147483646 w 423"/>
              <a:gd name="T61" fmla="*/ 2147483646 h 340"/>
              <a:gd name="T62" fmla="*/ 2147483646 w 423"/>
              <a:gd name="T63" fmla="*/ 2147483646 h 340"/>
              <a:gd name="T64" fmla="*/ 2147483646 w 423"/>
              <a:gd name="T65" fmla="*/ 2147483646 h 340"/>
              <a:gd name="T66" fmla="*/ 2147483646 w 423"/>
              <a:gd name="T67" fmla="*/ 2147483646 h 340"/>
              <a:gd name="T68" fmla="*/ 2147483646 w 423"/>
              <a:gd name="T69" fmla="*/ 2147483646 h 340"/>
              <a:gd name="T70" fmla="*/ 2147483646 w 423"/>
              <a:gd name="T71" fmla="*/ 2147483646 h 340"/>
              <a:gd name="T72" fmla="*/ 2147483646 w 423"/>
              <a:gd name="T73" fmla="*/ 2147483646 h 340"/>
              <a:gd name="T74" fmla="*/ 2147483646 w 423"/>
              <a:gd name="T75" fmla="*/ 2147483646 h 340"/>
              <a:gd name="T76" fmla="*/ 2147483646 w 423"/>
              <a:gd name="T77" fmla="*/ 2147483646 h 340"/>
              <a:gd name="T78" fmla="*/ 2147483646 w 423"/>
              <a:gd name="T79" fmla="*/ 2147483646 h 340"/>
              <a:gd name="T80" fmla="*/ 2147483646 w 423"/>
              <a:gd name="T81" fmla="*/ 2147483646 h 340"/>
              <a:gd name="T82" fmla="*/ 2147483646 w 423"/>
              <a:gd name="T83" fmla="*/ 2147483646 h 340"/>
              <a:gd name="T84" fmla="*/ 2147483646 w 423"/>
              <a:gd name="T85" fmla="*/ 2147483646 h 340"/>
              <a:gd name="T86" fmla="*/ 0 w 423"/>
              <a:gd name="T87" fmla="*/ 2147483646 h 340"/>
              <a:gd name="T88" fmla="*/ 0 w 423"/>
              <a:gd name="T89" fmla="*/ 2147483646 h 34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423"/>
              <a:gd name="T136" fmla="*/ 0 h 340"/>
              <a:gd name="T137" fmla="*/ 423 w 423"/>
              <a:gd name="T138" fmla="*/ 340 h 340"/>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423" h="340">
                <a:moveTo>
                  <a:pt x="0" y="156"/>
                </a:moveTo>
                <a:lnTo>
                  <a:pt x="6" y="153"/>
                </a:lnTo>
                <a:lnTo>
                  <a:pt x="16" y="137"/>
                </a:lnTo>
                <a:lnTo>
                  <a:pt x="36" y="129"/>
                </a:lnTo>
                <a:lnTo>
                  <a:pt x="52" y="126"/>
                </a:lnTo>
                <a:lnTo>
                  <a:pt x="66" y="120"/>
                </a:lnTo>
                <a:lnTo>
                  <a:pt x="78" y="105"/>
                </a:lnTo>
                <a:lnTo>
                  <a:pt x="88" y="90"/>
                </a:lnTo>
                <a:lnTo>
                  <a:pt x="97" y="67"/>
                </a:lnTo>
                <a:lnTo>
                  <a:pt x="133" y="115"/>
                </a:lnTo>
                <a:lnTo>
                  <a:pt x="170" y="115"/>
                </a:lnTo>
                <a:lnTo>
                  <a:pt x="203" y="107"/>
                </a:lnTo>
                <a:lnTo>
                  <a:pt x="245" y="85"/>
                </a:lnTo>
                <a:lnTo>
                  <a:pt x="250" y="68"/>
                </a:lnTo>
                <a:lnTo>
                  <a:pt x="287" y="45"/>
                </a:lnTo>
                <a:lnTo>
                  <a:pt x="304" y="15"/>
                </a:lnTo>
                <a:lnTo>
                  <a:pt x="334" y="0"/>
                </a:lnTo>
                <a:lnTo>
                  <a:pt x="378" y="39"/>
                </a:lnTo>
                <a:lnTo>
                  <a:pt x="405" y="69"/>
                </a:lnTo>
                <a:lnTo>
                  <a:pt x="422" y="84"/>
                </a:lnTo>
                <a:lnTo>
                  <a:pt x="381" y="109"/>
                </a:lnTo>
                <a:lnTo>
                  <a:pt x="388" y="129"/>
                </a:lnTo>
                <a:lnTo>
                  <a:pt x="375" y="144"/>
                </a:lnTo>
                <a:lnTo>
                  <a:pt x="341" y="157"/>
                </a:lnTo>
                <a:lnTo>
                  <a:pt x="383" y="169"/>
                </a:lnTo>
                <a:lnTo>
                  <a:pt x="388" y="174"/>
                </a:lnTo>
                <a:lnTo>
                  <a:pt x="394" y="180"/>
                </a:lnTo>
                <a:lnTo>
                  <a:pt x="398" y="183"/>
                </a:lnTo>
                <a:lnTo>
                  <a:pt x="391" y="202"/>
                </a:lnTo>
                <a:lnTo>
                  <a:pt x="361" y="223"/>
                </a:lnTo>
                <a:lnTo>
                  <a:pt x="321" y="242"/>
                </a:lnTo>
                <a:lnTo>
                  <a:pt x="277" y="242"/>
                </a:lnTo>
                <a:lnTo>
                  <a:pt x="267" y="247"/>
                </a:lnTo>
                <a:lnTo>
                  <a:pt x="241" y="277"/>
                </a:lnTo>
                <a:lnTo>
                  <a:pt x="203" y="286"/>
                </a:lnTo>
                <a:lnTo>
                  <a:pt x="167" y="304"/>
                </a:lnTo>
                <a:lnTo>
                  <a:pt x="133" y="339"/>
                </a:lnTo>
                <a:lnTo>
                  <a:pt x="126" y="335"/>
                </a:lnTo>
                <a:lnTo>
                  <a:pt x="104" y="302"/>
                </a:lnTo>
                <a:lnTo>
                  <a:pt x="63" y="312"/>
                </a:lnTo>
                <a:lnTo>
                  <a:pt x="46" y="257"/>
                </a:lnTo>
                <a:lnTo>
                  <a:pt x="36" y="227"/>
                </a:lnTo>
                <a:lnTo>
                  <a:pt x="10" y="193"/>
                </a:lnTo>
                <a:lnTo>
                  <a:pt x="0" y="159"/>
                </a:lnTo>
                <a:lnTo>
                  <a:pt x="0" y="156"/>
                </a:lnTo>
              </a:path>
            </a:pathLst>
          </a:custGeom>
          <a:solidFill>
            <a:srgbClr val="6699FF"/>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137" name="Freeform 44"/>
          <p:cNvSpPr>
            <a:spLocks/>
          </p:cNvSpPr>
          <p:nvPr/>
        </p:nvSpPr>
        <p:spPr bwMode="auto">
          <a:xfrm>
            <a:off x="1722438" y="4830763"/>
            <a:ext cx="722312" cy="423862"/>
          </a:xfrm>
          <a:custGeom>
            <a:avLst/>
            <a:gdLst>
              <a:gd name="T0" fmla="*/ 0 w 455"/>
              <a:gd name="T1" fmla="*/ 2147483646 h 267"/>
              <a:gd name="T2" fmla="*/ 2147483646 w 455"/>
              <a:gd name="T3" fmla="*/ 2147483646 h 267"/>
              <a:gd name="T4" fmla="*/ 2147483646 w 455"/>
              <a:gd name="T5" fmla="*/ 2147483646 h 267"/>
              <a:gd name="T6" fmla="*/ 2147483646 w 455"/>
              <a:gd name="T7" fmla="*/ 2147483646 h 267"/>
              <a:gd name="T8" fmla="*/ 2147483646 w 455"/>
              <a:gd name="T9" fmla="*/ 2147483646 h 267"/>
              <a:gd name="T10" fmla="*/ 2147483646 w 455"/>
              <a:gd name="T11" fmla="*/ 2147483646 h 267"/>
              <a:gd name="T12" fmla="*/ 2147483646 w 455"/>
              <a:gd name="T13" fmla="*/ 2147483646 h 267"/>
              <a:gd name="T14" fmla="*/ 2147483646 w 455"/>
              <a:gd name="T15" fmla="*/ 2147483646 h 267"/>
              <a:gd name="T16" fmla="*/ 2147483646 w 455"/>
              <a:gd name="T17" fmla="*/ 2147483646 h 267"/>
              <a:gd name="T18" fmla="*/ 2147483646 w 455"/>
              <a:gd name="T19" fmla="*/ 2147483646 h 267"/>
              <a:gd name="T20" fmla="*/ 2147483646 w 455"/>
              <a:gd name="T21" fmla="*/ 2147483646 h 267"/>
              <a:gd name="T22" fmla="*/ 2147483646 w 455"/>
              <a:gd name="T23" fmla="*/ 2147483646 h 267"/>
              <a:gd name="T24" fmla="*/ 2147483646 w 455"/>
              <a:gd name="T25" fmla="*/ 2147483646 h 267"/>
              <a:gd name="T26" fmla="*/ 2147483646 w 455"/>
              <a:gd name="T27" fmla="*/ 2147483646 h 267"/>
              <a:gd name="T28" fmla="*/ 2147483646 w 455"/>
              <a:gd name="T29" fmla="*/ 2147483646 h 267"/>
              <a:gd name="T30" fmla="*/ 2147483646 w 455"/>
              <a:gd name="T31" fmla="*/ 2147483646 h 267"/>
              <a:gd name="T32" fmla="*/ 2147483646 w 455"/>
              <a:gd name="T33" fmla="*/ 2147483646 h 267"/>
              <a:gd name="T34" fmla="*/ 2147483646 w 455"/>
              <a:gd name="T35" fmla="*/ 2147483646 h 267"/>
              <a:gd name="T36" fmla="*/ 2147483646 w 455"/>
              <a:gd name="T37" fmla="*/ 2147483646 h 267"/>
              <a:gd name="T38" fmla="*/ 2147483646 w 455"/>
              <a:gd name="T39" fmla="*/ 2147483646 h 267"/>
              <a:gd name="T40" fmla="*/ 2147483646 w 455"/>
              <a:gd name="T41" fmla="*/ 2147483646 h 267"/>
              <a:gd name="T42" fmla="*/ 2147483646 w 455"/>
              <a:gd name="T43" fmla="*/ 2147483646 h 267"/>
              <a:gd name="T44" fmla="*/ 2147483646 w 455"/>
              <a:gd name="T45" fmla="*/ 2147483646 h 267"/>
              <a:gd name="T46" fmla="*/ 2147483646 w 455"/>
              <a:gd name="T47" fmla="*/ 2147483646 h 267"/>
              <a:gd name="T48" fmla="*/ 2147483646 w 455"/>
              <a:gd name="T49" fmla="*/ 0 h 267"/>
              <a:gd name="T50" fmla="*/ 2147483646 w 455"/>
              <a:gd name="T51" fmla="*/ 2147483646 h 267"/>
              <a:gd name="T52" fmla="*/ 2147483646 w 455"/>
              <a:gd name="T53" fmla="*/ 2147483646 h 267"/>
              <a:gd name="T54" fmla="*/ 2147483646 w 455"/>
              <a:gd name="T55" fmla="*/ 2147483646 h 267"/>
              <a:gd name="T56" fmla="*/ 2147483646 w 455"/>
              <a:gd name="T57" fmla="*/ 2147483646 h 267"/>
              <a:gd name="T58" fmla="*/ 2147483646 w 455"/>
              <a:gd name="T59" fmla="*/ 2147483646 h 267"/>
              <a:gd name="T60" fmla="*/ 2147483646 w 455"/>
              <a:gd name="T61" fmla="*/ 2147483646 h 267"/>
              <a:gd name="T62" fmla="*/ 2147483646 w 455"/>
              <a:gd name="T63" fmla="*/ 2147483646 h 267"/>
              <a:gd name="T64" fmla="*/ 2147483646 w 455"/>
              <a:gd name="T65" fmla="*/ 2147483646 h 267"/>
              <a:gd name="T66" fmla="*/ 2147483646 w 455"/>
              <a:gd name="T67" fmla="*/ 2147483646 h 267"/>
              <a:gd name="T68" fmla="*/ 2147483646 w 455"/>
              <a:gd name="T69" fmla="*/ 2147483646 h 267"/>
              <a:gd name="T70" fmla="*/ 0 w 455"/>
              <a:gd name="T71" fmla="*/ 2147483646 h 26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455"/>
              <a:gd name="T109" fmla="*/ 0 h 267"/>
              <a:gd name="T110" fmla="*/ 455 w 455"/>
              <a:gd name="T111" fmla="*/ 267 h 267"/>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455" h="267">
                <a:moveTo>
                  <a:pt x="0" y="168"/>
                </a:moveTo>
                <a:lnTo>
                  <a:pt x="1" y="173"/>
                </a:lnTo>
                <a:lnTo>
                  <a:pt x="28" y="266"/>
                </a:lnTo>
                <a:lnTo>
                  <a:pt x="164" y="262"/>
                </a:lnTo>
                <a:lnTo>
                  <a:pt x="245" y="266"/>
                </a:lnTo>
                <a:lnTo>
                  <a:pt x="273" y="246"/>
                </a:lnTo>
                <a:lnTo>
                  <a:pt x="441" y="250"/>
                </a:lnTo>
                <a:lnTo>
                  <a:pt x="454" y="240"/>
                </a:lnTo>
                <a:lnTo>
                  <a:pt x="454" y="236"/>
                </a:lnTo>
                <a:lnTo>
                  <a:pt x="448" y="236"/>
                </a:lnTo>
                <a:lnTo>
                  <a:pt x="438" y="219"/>
                </a:lnTo>
                <a:lnTo>
                  <a:pt x="418" y="176"/>
                </a:lnTo>
                <a:lnTo>
                  <a:pt x="417" y="158"/>
                </a:lnTo>
                <a:lnTo>
                  <a:pt x="406" y="135"/>
                </a:lnTo>
                <a:lnTo>
                  <a:pt x="400" y="116"/>
                </a:lnTo>
                <a:lnTo>
                  <a:pt x="399" y="106"/>
                </a:lnTo>
                <a:lnTo>
                  <a:pt x="393" y="105"/>
                </a:lnTo>
                <a:lnTo>
                  <a:pt x="390" y="104"/>
                </a:lnTo>
                <a:lnTo>
                  <a:pt x="387" y="101"/>
                </a:lnTo>
                <a:lnTo>
                  <a:pt x="370" y="83"/>
                </a:lnTo>
                <a:lnTo>
                  <a:pt x="361" y="67"/>
                </a:lnTo>
                <a:lnTo>
                  <a:pt x="348" y="54"/>
                </a:lnTo>
                <a:lnTo>
                  <a:pt x="331" y="31"/>
                </a:lnTo>
                <a:lnTo>
                  <a:pt x="323" y="15"/>
                </a:lnTo>
                <a:lnTo>
                  <a:pt x="311" y="0"/>
                </a:lnTo>
                <a:lnTo>
                  <a:pt x="281" y="18"/>
                </a:lnTo>
                <a:lnTo>
                  <a:pt x="241" y="42"/>
                </a:lnTo>
                <a:lnTo>
                  <a:pt x="223" y="31"/>
                </a:lnTo>
                <a:lnTo>
                  <a:pt x="172" y="49"/>
                </a:lnTo>
                <a:lnTo>
                  <a:pt x="135" y="74"/>
                </a:lnTo>
                <a:lnTo>
                  <a:pt x="152" y="101"/>
                </a:lnTo>
                <a:lnTo>
                  <a:pt x="92" y="124"/>
                </a:lnTo>
                <a:lnTo>
                  <a:pt x="71" y="134"/>
                </a:lnTo>
                <a:lnTo>
                  <a:pt x="52" y="144"/>
                </a:lnTo>
                <a:lnTo>
                  <a:pt x="28" y="153"/>
                </a:lnTo>
                <a:lnTo>
                  <a:pt x="0" y="168"/>
                </a:lnTo>
              </a:path>
            </a:pathLst>
          </a:custGeom>
          <a:solidFill>
            <a:schemeClr val="bg1"/>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138" name="Freeform 45"/>
          <p:cNvSpPr>
            <a:spLocks/>
          </p:cNvSpPr>
          <p:nvPr/>
        </p:nvSpPr>
        <p:spPr bwMode="auto">
          <a:xfrm>
            <a:off x="1722438" y="4830763"/>
            <a:ext cx="722312" cy="423862"/>
          </a:xfrm>
          <a:custGeom>
            <a:avLst/>
            <a:gdLst>
              <a:gd name="T0" fmla="*/ 0 w 455"/>
              <a:gd name="T1" fmla="*/ 2147483646 h 267"/>
              <a:gd name="T2" fmla="*/ 2147483646 w 455"/>
              <a:gd name="T3" fmla="*/ 2147483646 h 267"/>
              <a:gd name="T4" fmla="*/ 2147483646 w 455"/>
              <a:gd name="T5" fmla="*/ 2147483646 h 267"/>
              <a:gd name="T6" fmla="*/ 2147483646 w 455"/>
              <a:gd name="T7" fmla="*/ 2147483646 h 267"/>
              <a:gd name="T8" fmla="*/ 2147483646 w 455"/>
              <a:gd name="T9" fmla="*/ 2147483646 h 267"/>
              <a:gd name="T10" fmla="*/ 2147483646 w 455"/>
              <a:gd name="T11" fmla="*/ 2147483646 h 267"/>
              <a:gd name="T12" fmla="*/ 2147483646 w 455"/>
              <a:gd name="T13" fmla="*/ 2147483646 h 267"/>
              <a:gd name="T14" fmla="*/ 2147483646 w 455"/>
              <a:gd name="T15" fmla="*/ 2147483646 h 267"/>
              <a:gd name="T16" fmla="*/ 2147483646 w 455"/>
              <a:gd name="T17" fmla="*/ 2147483646 h 267"/>
              <a:gd name="T18" fmla="*/ 2147483646 w 455"/>
              <a:gd name="T19" fmla="*/ 2147483646 h 267"/>
              <a:gd name="T20" fmla="*/ 2147483646 w 455"/>
              <a:gd name="T21" fmla="*/ 2147483646 h 267"/>
              <a:gd name="T22" fmla="*/ 2147483646 w 455"/>
              <a:gd name="T23" fmla="*/ 2147483646 h 267"/>
              <a:gd name="T24" fmla="*/ 2147483646 w 455"/>
              <a:gd name="T25" fmla="*/ 2147483646 h 267"/>
              <a:gd name="T26" fmla="*/ 2147483646 w 455"/>
              <a:gd name="T27" fmla="*/ 2147483646 h 267"/>
              <a:gd name="T28" fmla="*/ 2147483646 w 455"/>
              <a:gd name="T29" fmla="*/ 2147483646 h 267"/>
              <a:gd name="T30" fmla="*/ 2147483646 w 455"/>
              <a:gd name="T31" fmla="*/ 2147483646 h 267"/>
              <a:gd name="T32" fmla="*/ 2147483646 w 455"/>
              <a:gd name="T33" fmla="*/ 2147483646 h 267"/>
              <a:gd name="T34" fmla="*/ 2147483646 w 455"/>
              <a:gd name="T35" fmla="*/ 2147483646 h 267"/>
              <a:gd name="T36" fmla="*/ 2147483646 w 455"/>
              <a:gd name="T37" fmla="*/ 2147483646 h 267"/>
              <a:gd name="T38" fmla="*/ 2147483646 w 455"/>
              <a:gd name="T39" fmla="*/ 2147483646 h 267"/>
              <a:gd name="T40" fmla="*/ 2147483646 w 455"/>
              <a:gd name="T41" fmla="*/ 2147483646 h 267"/>
              <a:gd name="T42" fmla="*/ 2147483646 w 455"/>
              <a:gd name="T43" fmla="*/ 2147483646 h 267"/>
              <a:gd name="T44" fmla="*/ 2147483646 w 455"/>
              <a:gd name="T45" fmla="*/ 2147483646 h 267"/>
              <a:gd name="T46" fmla="*/ 2147483646 w 455"/>
              <a:gd name="T47" fmla="*/ 2147483646 h 267"/>
              <a:gd name="T48" fmla="*/ 2147483646 w 455"/>
              <a:gd name="T49" fmla="*/ 0 h 267"/>
              <a:gd name="T50" fmla="*/ 2147483646 w 455"/>
              <a:gd name="T51" fmla="*/ 2147483646 h 267"/>
              <a:gd name="T52" fmla="*/ 2147483646 w 455"/>
              <a:gd name="T53" fmla="*/ 2147483646 h 267"/>
              <a:gd name="T54" fmla="*/ 2147483646 w 455"/>
              <a:gd name="T55" fmla="*/ 2147483646 h 267"/>
              <a:gd name="T56" fmla="*/ 2147483646 w 455"/>
              <a:gd name="T57" fmla="*/ 2147483646 h 267"/>
              <a:gd name="T58" fmla="*/ 2147483646 w 455"/>
              <a:gd name="T59" fmla="*/ 2147483646 h 267"/>
              <a:gd name="T60" fmla="*/ 2147483646 w 455"/>
              <a:gd name="T61" fmla="*/ 2147483646 h 267"/>
              <a:gd name="T62" fmla="*/ 2147483646 w 455"/>
              <a:gd name="T63" fmla="*/ 2147483646 h 267"/>
              <a:gd name="T64" fmla="*/ 2147483646 w 455"/>
              <a:gd name="T65" fmla="*/ 2147483646 h 267"/>
              <a:gd name="T66" fmla="*/ 2147483646 w 455"/>
              <a:gd name="T67" fmla="*/ 2147483646 h 267"/>
              <a:gd name="T68" fmla="*/ 2147483646 w 455"/>
              <a:gd name="T69" fmla="*/ 2147483646 h 267"/>
              <a:gd name="T70" fmla="*/ 0 w 455"/>
              <a:gd name="T71" fmla="*/ 2147483646 h 26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455"/>
              <a:gd name="T109" fmla="*/ 0 h 267"/>
              <a:gd name="T110" fmla="*/ 455 w 455"/>
              <a:gd name="T111" fmla="*/ 267 h 267"/>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455" h="267">
                <a:moveTo>
                  <a:pt x="0" y="168"/>
                </a:moveTo>
                <a:lnTo>
                  <a:pt x="1" y="173"/>
                </a:lnTo>
                <a:lnTo>
                  <a:pt x="28" y="266"/>
                </a:lnTo>
                <a:lnTo>
                  <a:pt x="164" y="262"/>
                </a:lnTo>
                <a:lnTo>
                  <a:pt x="245" y="266"/>
                </a:lnTo>
                <a:lnTo>
                  <a:pt x="273" y="246"/>
                </a:lnTo>
                <a:lnTo>
                  <a:pt x="441" y="250"/>
                </a:lnTo>
                <a:lnTo>
                  <a:pt x="454" y="240"/>
                </a:lnTo>
                <a:lnTo>
                  <a:pt x="454" y="236"/>
                </a:lnTo>
                <a:lnTo>
                  <a:pt x="448" y="236"/>
                </a:lnTo>
                <a:lnTo>
                  <a:pt x="438" y="219"/>
                </a:lnTo>
                <a:lnTo>
                  <a:pt x="418" y="176"/>
                </a:lnTo>
                <a:lnTo>
                  <a:pt x="417" y="158"/>
                </a:lnTo>
                <a:lnTo>
                  <a:pt x="406" y="135"/>
                </a:lnTo>
                <a:lnTo>
                  <a:pt x="400" y="116"/>
                </a:lnTo>
                <a:lnTo>
                  <a:pt x="399" y="106"/>
                </a:lnTo>
                <a:lnTo>
                  <a:pt x="393" y="105"/>
                </a:lnTo>
                <a:lnTo>
                  <a:pt x="390" y="104"/>
                </a:lnTo>
                <a:lnTo>
                  <a:pt x="387" y="101"/>
                </a:lnTo>
                <a:lnTo>
                  <a:pt x="370" y="83"/>
                </a:lnTo>
                <a:lnTo>
                  <a:pt x="361" y="67"/>
                </a:lnTo>
                <a:lnTo>
                  <a:pt x="348" y="54"/>
                </a:lnTo>
                <a:lnTo>
                  <a:pt x="331" y="31"/>
                </a:lnTo>
                <a:lnTo>
                  <a:pt x="323" y="15"/>
                </a:lnTo>
                <a:lnTo>
                  <a:pt x="311" y="0"/>
                </a:lnTo>
                <a:lnTo>
                  <a:pt x="281" y="18"/>
                </a:lnTo>
                <a:lnTo>
                  <a:pt x="241" y="42"/>
                </a:lnTo>
                <a:lnTo>
                  <a:pt x="223" y="31"/>
                </a:lnTo>
                <a:lnTo>
                  <a:pt x="172" y="49"/>
                </a:lnTo>
                <a:lnTo>
                  <a:pt x="135" y="74"/>
                </a:lnTo>
                <a:lnTo>
                  <a:pt x="152" y="101"/>
                </a:lnTo>
                <a:lnTo>
                  <a:pt x="92" y="124"/>
                </a:lnTo>
                <a:lnTo>
                  <a:pt x="71" y="134"/>
                </a:lnTo>
                <a:lnTo>
                  <a:pt x="52" y="144"/>
                </a:lnTo>
                <a:lnTo>
                  <a:pt x="28" y="153"/>
                </a:lnTo>
                <a:lnTo>
                  <a:pt x="0" y="168"/>
                </a:lnTo>
              </a:path>
            </a:pathLst>
          </a:custGeom>
          <a:solidFill>
            <a:srgbClr val="6699FF"/>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139" name="Freeform 46"/>
          <p:cNvSpPr>
            <a:spLocks/>
          </p:cNvSpPr>
          <p:nvPr/>
        </p:nvSpPr>
        <p:spPr bwMode="auto">
          <a:xfrm>
            <a:off x="1752600" y="4038600"/>
            <a:ext cx="555625" cy="658813"/>
          </a:xfrm>
          <a:custGeom>
            <a:avLst/>
            <a:gdLst>
              <a:gd name="T0" fmla="*/ 0 w 350"/>
              <a:gd name="T1" fmla="*/ 2147483646 h 415"/>
              <a:gd name="T2" fmla="*/ 2147483646 w 350"/>
              <a:gd name="T3" fmla="*/ 2147483646 h 415"/>
              <a:gd name="T4" fmla="*/ 2147483646 w 350"/>
              <a:gd name="T5" fmla="*/ 2147483646 h 415"/>
              <a:gd name="T6" fmla="*/ 2147483646 w 350"/>
              <a:gd name="T7" fmla="*/ 2147483646 h 415"/>
              <a:gd name="T8" fmla="*/ 2147483646 w 350"/>
              <a:gd name="T9" fmla="*/ 2147483646 h 415"/>
              <a:gd name="T10" fmla="*/ 2147483646 w 350"/>
              <a:gd name="T11" fmla="*/ 2147483646 h 415"/>
              <a:gd name="T12" fmla="*/ 2147483646 w 350"/>
              <a:gd name="T13" fmla="*/ 2147483646 h 415"/>
              <a:gd name="T14" fmla="*/ 2147483646 w 350"/>
              <a:gd name="T15" fmla="*/ 2147483646 h 415"/>
              <a:gd name="T16" fmla="*/ 2147483646 w 350"/>
              <a:gd name="T17" fmla="*/ 2147483646 h 415"/>
              <a:gd name="T18" fmla="*/ 2147483646 w 350"/>
              <a:gd name="T19" fmla="*/ 2147483646 h 415"/>
              <a:gd name="T20" fmla="*/ 2147483646 w 350"/>
              <a:gd name="T21" fmla="*/ 2147483646 h 415"/>
              <a:gd name="T22" fmla="*/ 2147483646 w 350"/>
              <a:gd name="T23" fmla="*/ 2147483646 h 415"/>
              <a:gd name="T24" fmla="*/ 2147483646 w 350"/>
              <a:gd name="T25" fmla="*/ 2147483646 h 415"/>
              <a:gd name="T26" fmla="*/ 2147483646 w 350"/>
              <a:gd name="T27" fmla="*/ 2147483646 h 415"/>
              <a:gd name="T28" fmla="*/ 2147483646 w 350"/>
              <a:gd name="T29" fmla="*/ 2147483646 h 415"/>
              <a:gd name="T30" fmla="*/ 2147483646 w 350"/>
              <a:gd name="T31" fmla="*/ 2147483646 h 415"/>
              <a:gd name="T32" fmla="*/ 2147483646 w 350"/>
              <a:gd name="T33" fmla="*/ 2147483646 h 415"/>
              <a:gd name="T34" fmla="*/ 2147483646 w 350"/>
              <a:gd name="T35" fmla="*/ 2147483646 h 415"/>
              <a:gd name="T36" fmla="*/ 2147483646 w 350"/>
              <a:gd name="T37" fmla="*/ 2147483646 h 415"/>
              <a:gd name="T38" fmla="*/ 2147483646 w 350"/>
              <a:gd name="T39" fmla="*/ 2147483646 h 415"/>
              <a:gd name="T40" fmla="*/ 2147483646 w 350"/>
              <a:gd name="T41" fmla="*/ 2147483646 h 415"/>
              <a:gd name="T42" fmla="*/ 2147483646 w 350"/>
              <a:gd name="T43" fmla="*/ 2147483646 h 415"/>
              <a:gd name="T44" fmla="*/ 2147483646 w 350"/>
              <a:gd name="T45" fmla="*/ 2147483646 h 415"/>
              <a:gd name="T46" fmla="*/ 2147483646 w 350"/>
              <a:gd name="T47" fmla="*/ 2147483646 h 415"/>
              <a:gd name="T48" fmla="*/ 2147483646 w 350"/>
              <a:gd name="T49" fmla="*/ 2147483646 h 415"/>
              <a:gd name="T50" fmla="*/ 2147483646 w 350"/>
              <a:gd name="T51" fmla="*/ 2147483646 h 415"/>
              <a:gd name="T52" fmla="*/ 2147483646 w 350"/>
              <a:gd name="T53" fmla="*/ 2147483646 h 415"/>
              <a:gd name="T54" fmla="*/ 2147483646 w 350"/>
              <a:gd name="T55" fmla="*/ 2147483646 h 415"/>
              <a:gd name="T56" fmla="*/ 2147483646 w 350"/>
              <a:gd name="T57" fmla="*/ 2147483646 h 415"/>
              <a:gd name="T58" fmla="*/ 2147483646 w 350"/>
              <a:gd name="T59" fmla="*/ 2147483646 h 415"/>
              <a:gd name="T60" fmla="*/ 2147483646 w 350"/>
              <a:gd name="T61" fmla="*/ 2147483646 h 415"/>
              <a:gd name="T62" fmla="*/ 2147483646 w 350"/>
              <a:gd name="T63" fmla="*/ 2147483646 h 415"/>
              <a:gd name="T64" fmla="*/ 2147483646 w 350"/>
              <a:gd name="T65" fmla="*/ 2147483646 h 415"/>
              <a:gd name="T66" fmla="*/ 2147483646 w 350"/>
              <a:gd name="T67" fmla="*/ 2147483646 h 415"/>
              <a:gd name="T68" fmla="*/ 2147483646 w 350"/>
              <a:gd name="T69" fmla="*/ 0 h 415"/>
              <a:gd name="T70" fmla="*/ 2147483646 w 350"/>
              <a:gd name="T71" fmla="*/ 2147483646 h 415"/>
              <a:gd name="T72" fmla="*/ 2147483646 w 350"/>
              <a:gd name="T73" fmla="*/ 2147483646 h 415"/>
              <a:gd name="T74" fmla="*/ 2147483646 w 350"/>
              <a:gd name="T75" fmla="*/ 2147483646 h 415"/>
              <a:gd name="T76" fmla="*/ 2147483646 w 350"/>
              <a:gd name="T77" fmla="*/ 2147483646 h 415"/>
              <a:gd name="T78" fmla="*/ 2147483646 w 350"/>
              <a:gd name="T79" fmla="*/ 2147483646 h 415"/>
              <a:gd name="T80" fmla="*/ 0 w 350"/>
              <a:gd name="T81" fmla="*/ 2147483646 h 415"/>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350"/>
              <a:gd name="T124" fmla="*/ 0 h 415"/>
              <a:gd name="T125" fmla="*/ 350 w 350"/>
              <a:gd name="T126" fmla="*/ 415 h 415"/>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350" h="415">
                <a:moveTo>
                  <a:pt x="0" y="190"/>
                </a:moveTo>
                <a:lnTo>
                  <a:pt x="31" y="220"/>
                </a:lnTo>
                <a:lnTo>
                  <a:pt x="49" y="283"/>
                </a:lnTo>
                <a:lnTo>
                  <a:pt x="77" y="315"/>
                </a:lnTo>
                <a:lnTo>
                  <a:pt x="106" y="408"/>
                </a:lnTo>
                <a:lnTo>
                  <a:pt x="118" y="414"/>
                </a:lnTo>
                <a:lnTo>
                  <a:pt x="142" y="411"/>
                </a:lnTo>
                <a:lnTo>
                  <a:pt x="167" y="380"/>
                </a:lnTo>
                <a:lnTo>
                  <a:pt x="167" y="362"/>
                </a:lnTo>
                <a:lnTo>
                  <a:pt x="194" y="339"/>
                </a:lnTo>
                <a:lnTo>
                  <a:pt x="211" y="350"/>
                </a:lnTo>
                <a:lnTo>
                  <a:pt x="244" y="323"/>
                </a:lnTo>
                <a:lnTo>
                  <a:pt x="257" y="319"/>
                </a:lnTo>
                <a:lnTo>
                  <a:pt x="266" y="304"/>
                </a:lnTo>
                <a:lnTo>
                  <a:pt x="314" y="287"/>
                </a:lnTo>
                <a:lnTo>
                  <a:pt x="340" y="257"/>
                </a:lnTo>
                <a:lnTo>
                  <a:pt x="349" y="232"/>
                </a:lnTo>
                <a:lnTo>
                  <a:pt x="329" y="209"/>
                </a:lnTo>
                <a:lnTo>
                  <a:pt x="324" y="209"/>
                </a:lnTo>
                <a:lnTo>
                  <a:pt x="312" y="209"/>
                </a:lnTo>
                <a:lnTo>
                  <a:pt x="280" y="212"/>
                </a:lnTo>
                <a:lnTo>
                  <a:pt x="266" y="198"/>
                </a:lnTo>
                <a:lnTo>
                  <a:pt x="266" y="179"/>
                </a:lnTo>
                <a:lnTo>
                  <a:pt x="253" y="172"/>
                </a:lnTo>
                <a:lnTo>
                  <a:pt x="219" y="132"/>
                </a:lnTo>
                <a:lnTo>
                  <a:pt x="229" y="111"/>
                </a:lnTo>
                <a:lnTo>
                  <a:pt x="219" y="73"/>
                </a:lnTo>
                <a:lnTo>
                  <a:pt x="211" y="70"/>
                </a:lnTo>
                <a:lnTo>
                  <a:pt x="195" y="70"/>
                </a:lnTo>
                <a:lnTo>
                  <a:pt x="184" y="55"/>
                </a:lnTo>
                <a:lnTo>
                  <a:pt x="195" y="42"/>
                </a:lnTo>
                <a:lnTo>
                  <a:pt x="211" y="35"/>
                </a:lnTo>
                <a:lnTo>
                  <a:pt x="221" y="24"/>
                </a:lnTo>
                <a:lnTo>
                  <a:pt x="221" y="15"/>
                </a:lnTo>
                <a:lnTo>
                  <a:pt x="207" y="0"/>
                </a:lnTo>
                <a:lnTo>
                  <a:pt x="180" y="15"/>
                </a:lnTo>
                <a:lnTo>
                  <a:pt x="158" y="42"/>
                </a:lnTo>
                <a:lnTo>
                  <a:pt x="118" y="73"/>
                </a:lnTo>
                <a:lnTo>
                  <a:pt x="80" y="114"/>
                </a:lnTo>
                <a:lnTo>
                  <a:pt x="46" y="146"/>
                </a:lnTo>
                <a:lnTo>
                  <a:pt x="0" y="190"/>
                </a:lnTo>
              </a:path>
            </a:pathLst>
          </a:custGeom>
          <a:solidFill>
            <a:schemeClr val="bg1"/>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140" name="Freeform 47"/>
          <p:cNvSpPr>
            <a:spLocks/>
          </p:cNvSpPr>
          <p:nvPr/>
        </p:nvSpPr>
        <p:spPr bwMode="auto">
          <a:xfrm>
            <a:off x="2581275" y="4332288"/>
            <a:ext cx="573088" cy="465137"/>
          </a:xfrm>
          <a:custGeom>
            <a:avLst/>
            <a:gdLst>
              <a:gd name="T0" fmla="*/ 2147483646 w 361"/>
              <a:gd name="T1" fmla="*/ 2147483646 h 293"/>
              <a:gd name="T2" fmla="*/ 2147483646 w 361"/>
              <a:gd name="T3" fmla="*/ 2147483646 h 293"/>
              <a:gd name="T4" fmla="*/ 2147483646 w 361"/>
              <a:gd name="T5" fmla="*/ 2147483646 h 293"/>
              <a:gd name="T6" fmla="*/ 2147483646 w 361"/>
              <a:gd name="T7" fmla="*/ 2147483646 h 293"/>
              <a:gd name="T8" fmla="*/ 2147483646 w 361"/>
              <a:gd name="T9" fmla="*/ 2147483646 h 293"/>
              <a:gd name="T10" fmla="*/ 2147483646 w 361"/>
              <a:gd name="T11" fmla="*/ 2147483646 h 293"/>
              <a:gd name="T12" fmla="*/ 2147483646 w 361"/>
              <a:gd name="T13" fmla="*/ 2147483646 h 293"/>
              <a:gd name="T14" fmla="*/ 2147483646 w 361"/>
              <a:gd name="T15" fmla="*/ 2147483646 h 293"/>
              <a:gd name="T16" fmla="*/ 2147483646 w 361"/>
              <a:gd name="T17" fmla="*/ 2147483646 h 293"/>
              <a:gd name="T18" fmla="*/ 2147483646 w 361"/>
              <a:gd name="T19" fmla="*/ 2147483646 h 293"/>
              <a:gd name="T20" fmla="*/ 2147483646 w 361"/>
              <a:gd name="T21" fmla="*/ 2147483646 h 293"/>
              <a:gd name="T22" fmla="*/ 2147483646 w 361"/>
              <a:gd name="T23" fmla="*/ 2147483646 h 293"/>
              <a:gd name="T24" fmla="*/ 2147483646 w 361"/>
              <a:gd name="T25" fmla="*/ 2147483646 h 293"/>
              <a:gd name="T26" fmla="*/ 2147483646 w 361"/>
              <a:gd name="T27" fmla="*/ 0 h 293"/>
              <a:gd name="T28" fmla="*/ 2147483646 w 361"/>
              <a:gd name="T29" fmla="*/ 2147483646 h 293"/>
              <a:gd name="T30" fmla="*/ 2147483646 w 361"/>
              <a:gd name="T31" fmla="*/ 2147483646 h 293"/>
              <a:gd name="T32" fmla="*/ 2147483646 w 361"/>
              <a:gd name="T33" fmla="*/ 2147483646 h 293"/>
              <a:gd name="T34" fmla="*/ 2147483646 w 361"/>
              <a:gd name="T35" fmla="*/ 2147483646 h 293"/>
              <a:gd name="T36" fmla="*/ 2147483646 w 361"/>
              <a:gd name="T37" fmla="*/ 2147483646 h 293"/>
              <a:gd name="T38" fmla="*/ 2147483646 w 361"/>
              <a:gd name="T39" fmla="*/ 2147483646 h 293"/>
              <a:gd name="T40" fmla="*/ 2147483646 w 361"/>
              <a:gd name="T41" fmla="*/ 2147483646 h 293"/>
              <a:gd name="T42" fmla="*/ 2147483646 w 361"/>
              <a:gd name="T43" fmla="*/ 2147483646 h 293"/>
              <a:gd name="T44" fmla="*/ 2147483646 w 361"/>
              <a:gd name="T45" fmla="*/ 2147483646 h 293"/>
              <a:gd name="T46" fmla="*/ 2147483646 w 361"/>
              <a:gd name="T47" fmla="*/ 2147483646 h 293"/>
              <a:gd name="T48" fmla="*/ 2147483646 w 361"/>
              <a:gd name="T49" fmla="*/ 2147483646 h 293"/>
              <a:gd name="T50" fmla="*/ 2147483646 w 361"/>
              <a:gd name="T51" fmla="*/ 2147483646 h 293"/>
              <a:gd name="T52" fmla="*/ 2147483646 w 361"/>
              <a:gd name="T53" fmla="*/ 2147483646 h 293"/>
              <a:gd name="T54" fmla="*/ 2147483646 w 361"/>
              <a:gd name="T55" fmla="*/ 2147483646 h 293"/>
              <a:gd name="T56" fmla="*/ 2147483646 w 361"/>
              <a:gd name="T57" fmla="*/ 2147483646 h 293"/>
              <a:gd name="T58" fmla="*/ 2147483646 w 361"/>
              <a:gd name="T59" fmla="*/ 2147483646 h 293"/>
              <a:gd name="T60" fmla="*/ 2147483646 w 361"/>
              <a:gd name="T61" fmla="*/ 2147483646 h 293"/>
              <a:gd name="T62" fmla="*/ 2147483646 w 361"/>
              <a:gd name="T63" fmla="*/ 2147483646 h 293"/>
              <a:gd name="T64" fmla="*/ 2147483646 w 361"/>
              <a:gd name="T65" fmla="*/ 2147483646 h 293"/>
              <a:gd name="T66" fmla="*/ 2147483646 w 361"/>
              <a:gd name="T67" fmla="*/ 2147483646 h 293"/>
              <a:gd name="T68" fmla="*/ 2147483646 w 361"/>
              <a:gd name="T69" fmla="*/ 2147483646 h 293"/>
              <a:gd name="T70" fmla="*/ 0 w 361"/>
              <a:gd name="T71" fmla="*/ 2147483646 h 293"/>
              <a:gd name="T72" fmla="*/ 2147483646 w 361"/>
              <a:gd name="T73" fmla="*/ 2147483646 h 29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361"/>
              <a:gd name="T112" fmla="*/ 0 h 293"/>
              <a:gd name="T113" fmla="*/ 361 w 361"/>
              <a:gd name="T114" fmla="*/ 293 h 293"/>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361" h="293">
                <a:moveTo>
                  <a:pt x="11" y="211"/>
                </a:moveTo>
                <a:lnTo>
                  <a:pt x="53" y="211"/>
                </a:lnTo>
                <a:lnTo>
                  <a:pt x="93" y="193"/>
                </a:lnTo>
                <a:lnTo>
                  <a:pt x="123" y="170"/>
                </a:lnTo>
                <a:lnTo>
                  <a:pt x="131" y="151"/>
                </a:lnTo>
                <a:lnTo>
                  <a:pt x="111" y="137"/>
                </a:lnTo>
                <a:lnTo>
                  <a:pt x="73" y="126"/>
                </a:lnTo>
                <a:lnTo>
                  <a:pt x="104" y="115"/>
                </a:lnTo>
                <a:lnTo>
                  <a:pt x="118" y="102"/>
                </a:lnTo>
                <a:lnTo>
                  <a:pt x="116" y="76"/>
                </a:lnTo>
                <a:lnTo>
                  <a:pt x="156" y="51"/>
                </a:lnTo>
                <a:lnTo>
                  <a:pt x="192" y="29"/>
                </a:lnTo>
                <a:lnTo>
                  <a:pt x="227" y="12"/>
                </a:lnTo>
                <a:lnTo>
                  <a:pt x="268" y="0"/>
                </a:lnTo>
                <a:lnTo>
                  <a:pt x="268" y="6"/>
                </a:lnTo>
                <a:lnTo>
                  <a:pt x="278" y="19"/>
                </a:lnTo>
                <a:lnTo>
                  <a:pt x="310" y="51"/>
                </a:lnTo>
                <a:lnTo>
                  <a:pt x="324" y="69"/>
                </a:lnTo>
                <a:lnTo>
                  <a:pt x="345" y="94"/>
                </a:lnTo>
                <a:lnTo>
                  <a:pt x="360" y="98"/>
                </a:lnTo>
                <a:lnTo>
                  <a:pt x="359" y="126"/>
                </a:lnTo>
                <a:lnTo>
                  <a:pt x="345" y="153"/>
                </a:lnTo>
                <a:lnTo>
                  <a:pt x="340" y="186"/>
                </a:lnTo>
                <a:lnTo>
                  <a:pt x="285" y="201"/>
                </a:lnTo>
                <a:lnTo>
                  <a:pt x="227" y="223"/>
                </a:lnTo>
                <a:lnTo>
                  <a:pt x="217" y="230"/>
                </a:lnTo>
                <a:lnTo>
                  <a:pt x="201" y="220"/>
                </a:lnTo>
                <a:lnTo>
                  <a:pt x="176" y="230"/>
                </a:lnTo>
                <a:lnTo>
                  <a:pt x="144" y="205"/>
                </a:lnTo>
                <a:lnTo>
                  <a:pt x="108" y="223"/>
                </a:lnTo>
                <a:lnTo>
                  <a:pt x="88" y="248"/>
                </a:lnTo>
                <a:lnTo>
                  <a:pt x="68" y="274"/>
                </a:lnTo>
                <a:lnTo>
                  <a:pt x="47" y="292"/>
                </a:lnTo>
                <a:lnTo>
                  <a:pt x="20" y="270"/>
                </a:lnTo>
                <a:lnTo>
                  <a:pt x="18" y="250"/>
                </a:lnTo>
                <a:lnTo>
                  <a:pt x="0" y="215"/>
                </a:lnTo>
                <a:lnTo>
                  <a:pt x="11" y="211"/>
                </a:lnTo>
              </a:path>
            </a:pathLst>
          </a:custGeom>
          <a:solidFill>
            <a:schemeClr val="bg1"/>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141" name="Freeform 48"/>
          <p:cNvSpPr>
            <a:spLocks/>
          </p:cNvSpPr>
          <p:nvPr/>
        </p:nvSpPr>
        <p:spPr bwMode="auto">
          <a:xfrm>
            <a:off x="2581275" y="4332288"/>
            <a:ext cx="573088" cy="465137"/>
          </a:xfrm>
          <a:custGeom>
            <a:avLst/>
            <a:gdLst>
              <a:gd name="T0" fmla="*/ 2147483646 w 361"/>
              <a:gd name="T1" fmla="*/ 2147483646 h 293"/>
              <a:gd name="T2" fmla="*/ 2147483646 w 361"/>
              <a:gd name="T3" fmla="*/ 2147483646 h 293"/>
              <a:gd name="T4" fmla="*/ 2147483646 w 361"/>
              <a:gd name="T5" fmla="*/ 2147483646 h 293"/>
              <a:gd name="T6" fmla="*/ 2147483646 w 361"/>
              <a:gd name="T7" fmla="*/ 2147483646 h 293"/>
              <a:gd name="T8" fmla="*/ 2147483646 w 361"/>
              <a:gd name="T9" fmla="*/ 2147483646 h 293"/>
              <a:gd name="T10" fmla="*/ 2147483646 w 361"/>
              <a:gd name="T11" fmla="*/ 2147483646 h 293"/>
              <a:gd name="T12" fmla="*/ 2147483646 w 361"/>
              <a:gd name="T13" fmla="*/ 2147483646 h 293"/>
              <a:gd name="T14" fmla="*/ 2147483646 w 361"/>
              <a:gd name="T15" fmla="*/ 2147483646 h 293"/>
              <a:gd name="T16" fmla="*/ 2147483646 w 361"/>
              <a:gd name="T17" fmla="*/ 2147483646 h 293"/>
              <a:gd name="T18" fmla="*/ 2147483646 w 361"/>
              <a:gd name="T19" fmla="*/ 2147483646 h 293"/>
              <a:gd name="T20" fmla="*/ 2147483646 w 361"/>
              <a:gd name="T21" fmla="*/ 2147483646 h 293"/>
              <a:gd name="T22" fmla="*/ 2147483646 w 361"/>
              <a:gd name="T23" fmla="*/ 2147483646 h 293"/>
              <a:gd name="T24" fmla="*/ 2147483646 w 361"/>
              <a:gd name="T25" fmla="*/ 2147483646 h 293"/>
              <a:gd name="T26" fmla="*/ 2147483646 w 361"/>
              <a:gd name="T27" fmla="*/ 0 h 293"/>
              <a:gd name="T28" fmla="*/ 2147483646 w 361"/>
              <a:gd name="T29" fmla="*/ 2147483646 h 293"/>
              <a:gd name="T30" fmla="*/ 2147483646 w 361"/>
              <a:gd name="T31" fmla="*/ 2147483646 h 293"/>
              <a:gd name="T32" fmla="*/ 2147483646 w 361"/>
              <a:gd name="T33" fmla="*/ 2147483646 h 293"/>
              <a:gd name="T34" fmla="*/ 2147483646 w 361"/>
              <a:gd name="T35" fmla="*/ 2147483646 h 293"/>
              <a:gd name="T36" fmla="*/ 2147483646 w 361"/>
              <a:gd name="T37" fmla="*/ 2147483646 h 293"/>
              <a:gd name="T38" fmla="*/ 2147483646 w 361"/>
              <a:gd name="T39" fmla="*/ 2147483646 h 293"/>
              <a:gd name="T40" fmla="*/ 2147483646 w 361"/>
              <a:gd name="T41" fmla="*/ 2147483646 h 293"/>
              <a:gd name="T42" fmla="*/ 2147483646 w 361"/>
              <a:gd name="T43" fmla="*/ 2147483646 h 293"/>
              <a:gd name="T44" fmla="*/ 2147483646 w 361"/>
              <a:gd name="T45" fmla="*/ 2147483646 h 293"/>
              <a:gd name="T46" fmla="*/ 2147483646 w 361"/>
              <a:gd name="T47" fmla="*/ 2147483646 h 293"/>
              <a:gd name="T48" fmla="*/ 2147483646 w 361"/>
              <a:gd name="T49" fmla="*/ 2147483646 h 293"/>
              <a:gd name="T50" fmla="*/ 2147483646 w 361"/>
              <a:gd name="T51" fmla="*/ 2147483646 h 293"/>
              <a:gd name="T52" fmla="*/ 2147483646 w 361"/>
              <a:gd name="T53" fmla="*/ 2147483646 h 293"/>
              <a:gd name="T54" fmla="*/ 2147483646 w 361"/>
              <a:gd name="T55" fmla="*/ 2147483646 h 293"/>
              <a:gd name="T56" fmla="*/ 2147483646 w 361"/>
              <a:gd name="T57" fmla="*/ 2147483646 h 293"/>
              <a:gd name="T58" fmla="*/ 2147483646 w 361"/>
              <a:gd name="T59" fmla="*/ 2147483646 h 293"/>
              <a:gd name="T60" fmla="*/ 2147483646 w 361"/>
              <a:gd name="T61" fmla="*/ 2147483646 h 293"/>
              <a:gd name="T62" fmla="*/ 2147483646 w 361"/>
              <a:gd name="T63" fmla="*/ 2147483646 h 293"/>
              <a:gd name="T64" fmla="*/ 2147483646 w 361"/>
              <a:gd name="T65" fmla="*/ 2147483646 h 293"/>
              <a:gd name="T66" fmla="*/ 2147483646 w 361"/>
              <a:gd name="T67" fmla="*/ 2147483646 h 293"/>
              <a:gd name="T68" fmla="*/ 2147483646 w 361"/>
              <a:gd name="T69" fmla="*/ 2147483646 h 293"/>
              <a:gd name="T70" fmla="*/ 0 w 361"/>
              <a:gd name="T71" fmla="*/ 2147483646 h 293"/>
              <a:gd name="T72" fmla="*/ 2147483646 w 361"/>
              <a:gd name="T73" fmla="*/ 2147483646 h 29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361"/>
              <a:gd name="T112" fmla="*/ 0 h 293"/>
              <a:gd name="T113" fmla="*/ 361 w 361"/>
              <a:gd name="T114" fmla="*/ 293 h 293"/>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361" h="293">
                <a:moveTo>
                  <a:pt x="11" y="211"/>
                </a:moveTo>
                <a:lnTo>
                  <a:pt x="53" y="211"/>
                </a:lnTo>
                <a:lnTo>
                  <a:pt x="93" y="193"/>
                </a:lnTo>
                <a:lnTo>
                  <a:pt x="123" y="170"/>
                </a:lnTo>
                <a:lnTo>
                  <a:pt x="131" y="151"/>
                </a:lnTo>
                <a:lnTo>
                  <a:pt x="111" y="137"/>
                </a:lnTo>
                <a:lnTo>
                  <a:pt x="73" y="126"/>
                </a:lnTo>
                <a:lnTo>
                  <a:pt x="104" y="115"/>
                </a:lnTo>
                <a:lnTo>
                  <a:pt x="118" y="102"/>
                </a:lnTo>
                <a:lnTo>
                  <a:pt x="116" y="76"/>
                </a:lnTo>
                <a:lnTo>
                  <a:pt x="156" y="51"/>
                </a:lnTo>
                <a:lnTo>
                  <a:pt x="192" y="29"/>
                </a:lnTo>
                <a:lnTo>
                  <a:pt x="227" y="12"/>
                </a:lnTo>
                <a:lnTo>
                  <a:pt x="268" y="0"/>
                </a:lnTo>
                <a:lnTo>
                  <a:pt x="268" y="6"/>
                </a:lnTo>
                <a:lnTo>
                  <a:pt x="278" y="19"/>
                </a:lnTo>
                <a:lnTo>
                  <a:pt x="310" y="51"/>
                </a:lnTo>
                <a:lnTo>
                  <a:pt x="324" y="69"/>
                </a:lnTo>
                <a:lnTo>
                  <a:pt x="345" y="94"/>
                </a:lnTo>
                <a:lnTo>
                  <a:pt x="360" y="98"/>
                </a:lnTo>
                <a:lnTo>
                  <a:pt x="359" y="126"/>
                </a:lnTo>
                <a:lnTo>
                  <a:pt x="345" y="153"/>
                </a:lnTo>
                <a:lnTo>
                  <a:pt x="340" y="186"/>
                </a:lnTo>
                <a:lnTo>
                  <a:pt x="285" y="201"/>
                </a:lnTo>
                <a:lnTo>
                  <a:pt x="227" y="223"/>
                </a:lnTo>
                <a:lnTo>
                  <a:pt x="217" y="230"/>
                </a:lnTo>
                <a:lnTo>
                  <a:pt x="201" y="220"/>
                </a:lnTo>
                <a:lnTo>
                  <a:pt x="176" y="230"/>
                </a:lnTo>
                <a:lnTo>
                  <a:pt x="144" y="205"/>
                </a:lnTo>
                <a:lnTo>
                  <a:pt x="108" y="223"/>
                </a:lnTo>
                <a:lnTo>
                  <a:pt x="88" y="248"/>
                </a:lnTo>
                <a:lnTo>
                  <a:pt x="68" y="274"/>
                </a:lnTo>
                <a:lnTo>
                  <a:pt x="47" y="292"/>
                </a:lnTo>
                <a:lnTo>
                  <a:pt x="20" y="270"/>
                </a:lnTo>
                <a:lnTo>
                  <a:pt x="18" y="250"/>
                </a:lnTo>
                <a:lnTo>
                  <a:pt x="0" y="215"/>
                </a:lnTo>
                <a:lnTo>
                  <a:pt x="11" y="211"/>
                </a:lnTo>
              </a:path>
            </a:pathLst>
          </a:custGeom>
          <a:solidFill>
            <a:srgbClr val="99CCFF"/>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142" name="Freeform 49"/>
          <p:cNvSpPr>
            <a:spLocks/>
          </p:cNvSpPr>
          <p:nvPr/>
        </p:nvSpPr>
        <p:spPr bwMode="auto">
          <a:xfrm>
            <a:off x="3127375" y="4402138"/>
            <a:ext cx="373063" cy="474662"/>
          </a:xfrm>
          <a:custGeom>
            <a:avLst/>
            <a:gdLst>
              <a:gd name="T0" fmla="*/ 2147483646 w 235"/>
              <a:gd name="T1" fmla="*/ 2147483646 h 299"/>
              <a:gd name="T2" fmla="*/ 2147483646 w 235"/>
              <a:gd name="T3" fmla="*/ 2147483646 h 299"/>
              <a:gd name="T4" fmla="*/ 2147483646 w 235"/>
              <a:gd name="T5" fmla="*/ 2147483646 h 299"/>
              <a:gd name="T6" fmla="*/ 2147483646 w 235"/>
              <a:gd name="T7" fmla="*/ 2147483646 h 299"/>
              <a:gd name="T8" fmla="*/ 2147483646 w 235"/>
              <a:gd name="T9" fmla="*/ 2147483646 h 299"/>
              <a:gd name="T10" fmla="*/ 2147483646 w 235"/>
              <a:gd name="T11" fmla="*/ 2147483646 h 299"/>
              <a:gd name="T12" fmla="*/ 2147483646 w 235"/>
              <a:gd name="T13" fmla="*/ 2147483646 h 299"/>
              <a:gd name="T14" fmla="*/ 2147483646 w 235"/>
              <a:gd name="T15" fmla="*/ 2147483646 h 299"/>
              <a:gd name="T16" fmla="*/ 2147483646 w 235"/>
              <a:gd name="T17" fmla="*/ 2147483646 h 299"/>
              <a:gd name="T18" fmla="*/ 2147483646 w 235"/>
              <a:gd name="T19" fmla="*/ 2147483646 h 299"/>
              <a:gd name="T20" fmla="*/ 2147483646 w 235"/>
              <a:gd name="T21" fmla="*/ 2147483646 h 299"/>
              <a:gd name="T22" fmla="*/ 2147483646 w 235"/>
              <a:gd name="T23" fmla="*/ 2147483646 h 299"/>
              <a:gd name="T24" fmla="*/ 2147483646 w 235"/>
              <a:gd name="T25" fmla="*/ 2147483646 h 299"/>
              <a:gd name="T26" fmla="*/ 2147483646 w 235"/>
              <a:gd name="T27" fmla="*/ 2147483646 h 299"/>
              <a:gd name="T28" fmla="*/ 2147483646 w 235"/>
              <a:gd name="T29" fmla="*/ 2147483646 h 299"/>
              <a:gd name="T30" fmla="*/ 2147483646 w 235"/>
              <a:gd name="T31" fmla="*/ 2147483646 h 299"/>
              <a:gd name="T32" fmla="*/ 2147483646 w 235"/>
              <a:gd name="T33" fmla="*/ 2147483646 h 299"/>
              <a:gd name="T34" fmla="*/ 2147483646 w 235"/>
              <a:gd name="T35" fmla="*/ 2147483646 h 299"/>
              <a:gd name="T36" fmla="*/ 2147483646 w 235"/>
              <a:gd name="T37" fmla="*/ 2147483646 h 299"/>
              <a:gd name="T38" fmla="*/ 2147483646 w 235"/>
              <a:gd name="T39" fmla="*/ 2147483646 h 299"/>
              <a:gd name="T40" fmla="*/ 2147483646 w 235"/>
              <a:gd name="T41" fmla="*/ 2147483646 h 299"/>
              <a:gd name="T42" fmla="*/ 2147483646 w 235"/>
              <a:gd name="T43" fmla="*/ 2147483646 h 299"/>
              <a:gd name="T44" fmla="*/ 2147483646 w 235"/>
              <a:gd name="T45" fmla="*/ 2147483646 h 299"/>
              <a:gd name="T46" fmla="*/ 2147483646 w 235"/>
              <a:gd name="T47" fmla="*/ 2147483646 h 299"/>
              <a:gd name="T48" fmla="*/ 2147483646 w 235"/>
              <a:gd name="T49" fmla="*/ 0 h 299"/>
              <a:gd name="T50" fmla="*/ 2147483646 w 235"/>
              <a:gd name="T51" fmla="*/ 2147483646 h 299"/>
              <a:gd name="T52" fmla="*/ 2147483646 w 235"/>
              <a:gd name="T53" fmla="*/ 2147483646 h 299"/>
              <a:gd name="T54" fmla="*/ 2147483646 w 235"/>
              <a:gd name="T55" fmla="*/ 2147483646 h 299"/>
              <a:gd name="T56" fmla="*/ 2147483646 w 235"/>
              <a:gd name="T57" fmla="*/ 2147483646 h 299"/>
              <a:gd name="T58" fmla="*/ 2147483646 w 235"/>
              <a:gd name="T59" fmla="*/ 2147483646 h 299"/>
              <a:gd name="T60" fmla="*/ 0 w 235"/>
              <a:gd name="T61" fmla="*/ 2147483646 h 299"/>
              <a:gd name="T62" fmla="*/ 2147483646 w 235"/>
              <a:gd name="T63" fmla="*/ 2147483646 h 29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35"/>
              <a:gd name="T97" fmla="*/ 0 h 299"/>
              <a:gd name="T98" fmla="*/ 235 w 235"/>
              <a:gd name="T99" fmla="*/ 299 h 299"/>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35" h="299">
                <a:moveTo>
                  <a:pt x="5" y="156"/>
                </a:moveTo>
                <a:lnTo>
                  <a:pt x="5" y="164"/>
                </a:lnTo>
                <a:lnTo>
                  <a:pt x="13" y="180"/>
                </a:lnTo>
                <a:lnTo>
                  <a:pt x="29" y="200"/>
                </a:lnTo>
                <a:lnTo>
                  <a:pt x="44" y="218"/>
                </a:lnTo>
                <a:lnTo>
                  <a:pt x="71" y="247"/>
                </a:lnTo>
                <a:lnTo>
                  <a:pt x="81" y="266"/>
                </a:lnTo>
                <a:lnTo>
                  <a:pt x="101" y="286"/>
                </a:lnTo>
                <a:lnTo>
                  <a:pt x="117" y="298"/>
                </a:lnTo>
                <a:lnTo>
                  <a:pt x="152" y="287"/>
                </a:lnTo>
                <a:lnTo>
                  <a:pt x="167" y="273"/>
                </a:lnTo>
                <a:lnTo>
                  <a:pt x="181" y="260"/>
                </a:lnTo>
                <a:lnTo>
                  <a:pt x="197" y="252"/>
                </a:lnTo>
                <a:lnTo>
                  <a:pt x="230" y="229"/>
                </a:lnTo>
                <a:lnTo>
                  <a:pt x="234" y="215"/>
                </a:lnTo>
                <a:lnTo>
                  <a:pt x="220" y="184"/>
                </a:lnTo>
                <a:lnTo>
                  <a:pt x="226" y="153"/>
                </a:lnTo>
                <a:lnTo>
                  <a:pt x="209" y="114"/>
                </a:lnTo>
                <a:lnTo>
                  <a:pt x="224" y="101"/>
                </a:lnTo>
                <a:lnTo>
                  <a:pt x="234" y="82"/>
                </a:lnTo>
                <a:lnTo>
                  <a:pt x="226" y="54"/>
                </a:lnTo>
                <a:lnTo>
                  <a:pt x="211" y="47"/>
                </a:lnTo>
                <a:lnTo>
                  <a:pt x="203" y="35"/>
                </a:lnTo>
                <a:lnTo>
                  <a:pt x="197" y="23"/>
                </a:lnTo>
                <a:lnTo>
                  <a:pt x="190" y="0"/>
                </a:lnTo>
                <a:lnTo>
                  <a:pt x="133" y="15"/>
                </a:lnTo>
                <a:lnTo>
                  <a:pt x="76" y="45"/>
                </a:lnTo>
                <a:lnTo>
                  <a:pt x="16" y="72"/>
                </a:lnTo>
                <a:lnTo>
                  <a:pt x="1" y="112"/>
                </a:lnTo>
                <a:lnTo>
                  <a:pt x="3" y="122"/>
                </a:lnTo>
                <a:lnTo>
                  <a:pt x="0" y="141"/>
                </a:lnTo>
                <a:lnTo>
                  <a:pt x="5" y="156"/>
                </a:lnTo>
              </a:path>
            </a:pathLst>
          </a:custGeom>
          <a:solidFill>
            <a:schemeClr val="bg1"/>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143" name="Freeform 50"/>
          <p:cNvSpPr>
            <a:spLocks/>
          </p:cNvSpPr>
          <p:nvPr/>
        </p:nvSpPr>
        <p:spPr bwMode="auto">
          <a:xfrm>
            <a:off x="3127375" y="4402138"/>
            <a:ext cx="373063" cy="474662"/>
          </a:xfrm>
          <a:custGeom>
            <a:avLst/>
            <a:gdLst>
              <a:gd name="T0" fmla="*/ 2147483646 w 235"/>
              <a:gd name="T1" fmla="*/ 2147483646 h 299"/>
              <a:gd name="T2" fmla="*/ 2147483646 w 235"/>
              <a:gd name="T3" fmla="*/ 2147483646 h 299"/>
              <a:gd name="T4" fmla="*/ 2147483646 w 235"/>
              <a:gd name="T5" fmla="*/ 2147483646 h 299"/>
              <a:gd name="T6" fmla="*/ 2147483646 w 235"/>
              <a:gd name="T7" fmla="*/ 2147483646 h 299"/>
              <a:gd name="T8" fmla="*/ 2147483646 w 235"/>
              <a:gd name="T9" fmla="*/ 2147483646 h 299"/>
              <a:gd name="T10" fmla="*/ 2147483646 w 235"/>
              <a:gd name="T11" fmla="*/ 2147483646 h 299"/>
              <a:gd name="T12" fmla="*/ 2147483646 w 235"/>
              <a:gd name="T13" fmla="*/ 2147483646 h 299"/>
              <a:gd name="T14" fmla="*/ 2147483646 w 235"/>
              <a:gd name="T15" fmla="*/ 2147483646 h 299"/>
              <a:gd name="T16" fmla="*/ 2147483646 w 235"/>
              <a:gd name="T17" fmla="*/ 2147483646 h 299"/>
              <a:gd name="T18" fmla="*/ 2147483646 w 235"/>
              <a:gd name="T19" fmla="*/ 2147483646 h 299"/>
              <a:gd name="T20" fmla="*/ 2147483646 w 235"/>
              <a:gd name="T21" fmla="*/ 2147483646 h 299"/>
              <a:gd name="T22" fmla="*/ 2147483646 w 235"/>
              <a:gd name="T23" fmla="*/ 2147483646 h 299"/>
              <a:gd name="T24" fmla="*/ 2147483646 w 235"/>
              <a:gd name="T25" fmla="*/ 2147483646 h 299"/>
              <a:gd name="T26" fmla="*/ 2147483646 w 235"/>
              <a:gd name="T27" fmla="*/ 2147483646 h 299"/>
              <a:gd name="T28" fmla="*/ 2147483646 w 235"/>
              <a:gd name="T29" fmla="*/ 2147483646 h 299"/>
              <a:gd name="T30" fmla="*/ 2147483646 w 235"/>
              <a:gd name="T31" fmla="*/ 2147483646 h 299"/>
              <a:gd name="T32" fmla="*/ 2147483646 w 235"/>
              <a:gd name="T33" fmla="*/ 2147483646 h 299"/>
              <a:gd name="T34" fmla="*/ 2147483646 w 235"/>
              <a:gd name="T35" fmla="*/ 2147483646 h 299"/>
              <a:gd name="T36" fmla="*/ 2147483646 w 235"/>
              <a:gd name="T37" fmla="*/ 2147483646 h 299"/>
              <a:gd name="T38" fmla="*/ 2147483646 w 235"/>
              <a:gd name="T39" fmla="*/ 2147483646 h 299"/>
              <a:gd name="T40" fmla="*/ 2147483646 w 235"/>
              <a:gd name="T41" fmla="*/ 2147483646 h 299"/>
              <a:gd name="T42" fmla="*/ 2147483646 w 235"/>
              <a:gd name="T43" fmla="*/ 2147483646 h 299"/>
              <a:gd name="T44" fmla="*/ 2147483646 w 235"/>
              <a:gd name="T45" fmla="*/ 2147483646 h 299"/>
              <a:gd name="T46" fmla="*/ 2147483646 w 235"/>
              <a:gd name="T47" fmla="*/ 2147483646 h 299"/>
              <a:gd name="T48" fmla="*/ 2147483646 w 235"/>
              <a:gd name="T49" fmla="*/ 0 h 299"/>
              <a:gd name="T50" fmla="*/ 2147483646 w 235"/>
              <a:gd name="T51" fmla="*/ 2147483646 h 299"/>
              <a:gd name="T52" fmla="*/ 2147483646 w 235"/>
              <a:gd name="T53" fmla="*/ 2147483646 h 299"/>
              <a:gd name="T54" fmla="*/ 2147483646 w 235"/>
              <a:gd name="T55" fmla="*/ 2147483646 h 299"/>
              <a:gd name="T56" fmla="*/ 2147483646 w 235"/>
              <a:gd name="T57" fmla="*/ 2147483646 h 299"/>
              <a:gd name="T58" fmla="*/ 2147483646 w 235"/>
              <a:gd name="T59" fmla="*/ 2147483646 h 299"/>
              <a:gd name="T60" fmla="*/ 0 w 235"/>
              <a:gd name="T61" fmla="*/ 2147483646 h 299"/>
              <a:gd name="T62" fmla="*/ 2147483646 w 235"/>
              <a:gd name="T63" fmla="*/ 2147483646 h 29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35"/>
              <a:gd name="T97" fmla="*/ 0 h 299"/>
              <a:gd name="T98" fmla="*/ 235 w 235"/>
              <a:gd name="T99" fmla="*/ 299 h 299"/>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35" h="299">
                <a:moveTo>
                  <a:pt x="5" y="156"/>
                </a:moveTo>
                <a:lnTo>
                  <a:pt x="5" y="164"/>
                </a:lnTo>
                <a:lnTo>
                  <a:pt x="13" y="180"/>
                </a:lnTo>
                <a:lnTo>
                  <a:pt x="29" y="200"/>
                </a:lnTo>
                <a:lnTo>
                  <a:pt x="44" y="218"/>
                </a:lnTo>
                <a:lnTo>
                  <a:pt x="71" y="247"/>
                </a:lnTo>
                <a:lnTo>
                  <a:pt x="81" y="266"/>
                </a:lnTo>
                <a:lnTo>
                  <a:pt x="101" y="286"/>
                </a:lnTo>
                <a:lnTo>
                  <a:pt x="117" y="298"/>
                </a:lnTo>
                <a:lnTo>
                  <a:pt x="152" y="287"/>
                </a:lnTo>
                <a:lnTo>
                  <a:pt x="167" y="273"/>
                </a:lnTo>
                <a:lnTo>
                  <a:pt x="181" y="260"/>
                </a:lnTo>
                <a:lnTo>
                  <a:pt x="197" y="252"/>
                </a:lnTo>
                <a:lnTo>
                  <a:pt x="230" y="229"/>
                </a:lnTo>
                <a:lnTo>
                  <a:pt x="234" y="215"/>
                </a:lnTo>
                <a:lnTo>
                  <a:pt x="220" y="184"/>
                </a:lnTo>
                <a:lnTo>
                  <a:pt x="226" y="153"/>
                </a:lnTo>
                <a:lnTo>
                  <a:pt x="209" y="114"/>
                </a:lnTo>
                <a:lnTo>
                  <a:pt x="224" y="101"/>
                </a:lnTo>
                <a:lnTo>
                  <a:pt x="234" y="82"/>
                </a:lnTo>
                <a:lnTo>
                  <a:pt x="226" y="54"/>
                </a:lnTo>
                <a:lnTo>
                  <a:pt x="211" y="47"/>
                </a:lnTo>
                <a:lnTo>
                  <a:pt x="203" y="35"/>
                </a:lnTo>
                <a:lnTo>
                  <a:pt x="197" y="23"/>
                </a:lnTo>
                <a:lnTo>
                  <a:pt x="190" y="0"/>
                </a:lnTo>
                <a:lnTo>
                  <a:pt x="133" y="15"/>
                </a:lnTo>
                <a:lnTo>
                  <a:pt x="76" y="45"/>
                </a:lnTo>
                <a:lnTo>
                  <a:pt x="16" y="72"/>
                </a:lnTo>
                <a:lnTo>
                  <a:pt x="1" y="112"/>
                </a:lnTo>
                <a:lnTo>
                  <a:pt x="3" y="122"/>
                </a:lnTo>
                <a:lnTo>
                  <a:pt x="0" y="141"/>
                </a:lnTo>
                <a:lnTo>
                  <a:pt x="5" y="156"/>
                </a:lnTo>
              </a:path>
            </a:pathLst>
          </a:custGeom>
          <a:solidFill>
            <a:srgbClr val="99CCFF"/>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144" name="Freeform 51"/>
          <p:cNvSpPr>
            <a:spLocks/>
          </p:cNvSpPr>
          <p:nvPr/>
        </p:nvSpPr>
        <p:spPr bwMode="auto">
          <a:xfrm>
            <a:off x="3406775" y="4570413"/>
            <a:ext cx="522288" cy="506412"/>
          </a:xfrm>
          <a:custGeom>
            <a:avLst/>
            <a:gdLst>
              <a:gd name="T0" fmla="*/ 0 w 329"/>
              <a:gd name="T1" fmla="*/ 2147483646 h 319"/>
              <a:gd name="T2" fmla="*/ 2147483646 w 329"/>
              <a:gd name="T3" fmla="*/ 2147483646 h 319"/>
              <a:gd name="T4" fmla="*/ 2147483646 w 329"/>
              <a:gd name="T5" fmla="*/ 2147483646 h 319"/>
              <a:gd name="T6" fmla="*/ 2147483646 w 329"/>
              <a:gd name="T7" fmla="*/ 2147483646 h 319"/>
              <a:gd name="T8" fmla="*/ 2147483646 w 329"/>
              <a:gd name="T9" fmla="*/ 2147483646 h 319"/>
              <a:gd name="T10" fmla="*/ 2147483646 w 329"/>
              <a:gd name="T11" fmla="*/ 2147483646 h 319"/>
              <a:gd name="T12" fmla="*/ 2147483646 w 329"/>
              <a:gd name="T13" fmla="*/ 2147483646 h 319"/>
              <a:gd name="T14" fmla="*/ 2147483646 w 329"/>
              <a:gd name="T15" fmla="*/ 2147483646 h 319"/>
              <a:gd name="T16" fmla="*/ 2147483646 w 329"/>
              <a:gd name="T17" fmla="*/ 2147483646 h 319"/>
              <a:gd name="T18" fmla="*/ 2147483646 w 329"/>
              <a:gd name="T19" fmla="*/ 2147483646 h 319"/>
              <a:gd name="T20" fmla="*/ 2147483646 w 329"/>
              <a:gd name="T21" fmla="*/ 2147483646 h 319"/>
              <a:gd name="T22" fmla="*/ 2147483646 w 329"/>
              <a:gd name="T23" fmla="*/ 2147483646 h 319"/>
              <a:gd name="T24" fmla="*/ 2147483646 w 329"/>
              <a:gd name="T25" fmla="*/ 2147483646 h 319"/>
              <a:gd name="T26" fmla="*/ 2147483646 w 329"/>
              <a:gd name="T27" fmla="*/ 2147483646 h 319"/>
              <a:gd name="T28" fmla="*/ 2147483646 w 329"/>
              <a:gd name="T29" fmla="*/ 2147483646 h 319"/>
              <a:gd name="T30" fmla="*/ 2147483646 w 329"/>
              <a:gd name="T31" fmla="*/ 2147483646 h 319"/>
              <a:gd name="T32" fmla="*/ 2147483646 w 329"/>
              <a:gd name="T33" fmla="*/ 2147483646 h 319"/>
              <a:gd name="T34" fmla="*/ 2147483646 w 329"/>
              <a:gd name="T35" fmla="*/ 2147483646 h 319"/>
              <a:gd name="T36" fmla="*/ 2147483646 w 329"/>
              <a:gd name="T37" fmla="*/ 0 h 319"/>
              <a:gd name="T38" fmla="*/ 2147483646 w 329"/>
              <a:gd name="T39" fmla="*/ 2147483646 h 319"/>
              <a:gd name="T40" fmla="*/ 2147483646 w 329"/>
              <a:gd name="T41" fmla="*/ 2147483646 h 319"/>
              <a:gd name="T42" fmla="*/ 2147483646 w 329"/>
              <a:gd name="T43" fmla="*/ 2147483646 h 319"/>
              <a:gd name="T44" fmla="*/ 2147483646 w 329"/>
              <a:gd name="T45" fmla="*/ 2147483646 h 319"/>
              <a:gd name="T46" fmla="*/ 2147483646 w 329"/>
              <a:gd name="T47" fmla="*/ 2147483646 h 319"/>
              <a:gd name="T48" fmla="*/ 2147483646 w 329"/>
              <a:gd name="T49" fmla="*/ 2147483646 h 319"/>
              <a:gd name="T50" fmla="*/ 2147483646 w 329"/>
              <a:gd name="T51" fmla="*/ 2147483646 h 319"/>
              <a:gd name="T52" fmla="*/ 2147483646 w 329"/>
              <a:gd name="T53" fmla="*/ 2147483646 h 319"/>
              <a:gd name="T54" fmla="*/ 2147483646 w 329"/>
              <a:gd name="T55" fmla="*/ 2147483646 h 319"/>
              <a:gd name="T56" fmla="*/ 2147483646 w 329"/>
              <a:gd name="T57" fmla="*/ 2147483646 h 319"/>
              <a:gd name="T58" fmla="*/ 2147483646 w 329"/>
              <a:gd name="T59" fmla="*/ 2147483646 h 319"/>
              <a:gd name="T60" fmla="*/ 2147483646 w 329"/>
              <a:gd name="T61" fmla="*/ 2147483646 h 319"/>
              <a:gd name="T62" fmla="*/ 2147483646 w 329"/>
              <a:gd name="T63" fmla="*/ 2147483646 h 319"/>
              <a:gd name="T64" fmla="*/ 2147483646 w 329"/>
              <a:gd name="T65" fmla="*/ 2147483646 h 319"/>
              <a:gd name="T66" fmla="*/ 2147483646 w 329"/>
              <a:gd name="T67" fmla="*/ 2147483646 h 319"/>
              <a:gd name="T68" fmla="*/ 2147483646 w 329"/>
              <a:gd name="T69" fmla="*/ 2147483646 h 319"/>
              <a:gd name="T70" fmla="*/ 2147483646 w 329"/>
              <a:gd name="T71" fmla="*/ 2147483646 h 319"/>
              <a:gd name="T72" fmla="*/ 2147483646 w 329"/>
              <a:gd name="T73" fmla="*/ 2147483646 h 319"/>
              <a:gd name="T74" fmla="*/ 2147483646 w 329"/>
              <a:gd name="T75" fmla="*/ 2147483646 h 319"/>
              <a:gd name="T76" fmla="*/ 2147483646 w 329"/>
              <a:gd name="T77" fmla="*/ 2147483646 h 319"/>
              <a:gd name="T78" fmla="*/ 2147483646 w 329"/>
              <a:gd name="T79" fmla="*/ 2147483646 h 319"/>
              <a:gd name="T80" fmla="*/ 2147483646 w 329"/>
              <a:gd name="T81" fmla="*/ 2147483646 h 319"/>
              <a:gd name="T82" fmla="*/ 2147483646 w 329"/>
              <a:gd name="T83" fmla="*/ 2147483646 h 319"/>
              <a:gd name="T84" fmla="*/ 2147483646 w 329"/>
              <a:gd name="T85" fmla="*/ 2147483646 h 319"/>
              <a:gd name="T86" fmla="*/ 2147483646 w 329"/>
              <a:gd name="T87" fmla="*/ 2147483646 h 319"/>
              <a:gd name="T88" fmla="*/ 0 w 329"/>
              <a:gd name="T89" fmla="*/ 2147483646 h 319"/>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329"/>
              <a:gd name="T136" fmla="*/ 0 h 319"/>
              <a:gd name="T137" fmla="*/ 329 w 329"/>
              <a:gd name="T138" fmla="*/ 319 h 319"/>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329" h="319">
                <a:moveTo>
                  <a:pt x="0" y="160"/>
                </a:moveTo>
                <a:lnTo>
                  <a:pt x="6" y="157"/>
                </a:lnTo>
                <a:lnTo>
                  <a:pt x="42" y="131"/>
                </a:lnTo>
                <a:lnTo>
                  <a:pt x="55" y="121"/>
                </a:lnTo>
                <a:lnTo>
                  <a:pt x="55" y="105"/>
                </a:lnTo>
                <a:lnTo>
                  <a:pt x="79" y="92"/>
                </a:lnTo>
                <a:lnTo>
                  <a:pt x="91" y="97"/>
                </a:lnTo>
                <a:lnTo>
                  <a:pt x="121" y="78"/>
                </a:lnTo>
                <a:lnTo>
                  <a:pt x="148" y="90"/>
                </a:lnTo>
                <a:lnTo>
                  <a:pt x="159" y="78"/>
                </a:lnTo>
                <a:lnTo>
                  <a:pt x="180" y="71"/>
                </a:lnTo>
                <a:lnTo>
                  <a:pt x="196" y="51"/>
                </a:lnTo>
                <a:lnTo>
                  <a:pt x="205" y="44"/>
                </a:lnTo>
                <a:lnTo>
                  <a:pt x="218" y="31"/>
                </a:lnTo>
                <a:lnTo>
                  <a:pt x="231" y="23"/>
                </a:lnTo>
                <a:lnTo>
                  <a:pt x="256" y="10"/>
                </a:lnTo>
                <a:lnTo>
                  <a:pt x="269" y="6"/>
                </a:lnTo>
                <a:lnTo>
                  <a:pt x="280" y="3"/>
                </a:lnTo>
                <a:lnTo>
                  <a:pt x="294" y="0"/>
                </a:lnTo>
                <a:lnTo>
                  <a:pt x="299" y="1"/>
                </a:lnTo>
                <a:lnTo>
                  <a:pt x="323" y="20"/>
                </a:lnTo>
                <a:lnTo>
                  <a:pt x="326" y="35"/>
                </a:lnTo>
                <a:lnTo>
                  <a:pt x="328" y="65"/>
                </a:lnTo>
                <a:lnTo>
                  <a:pt x="328" y="90"/>
                </a:lnTo>
                <a:lnTo>
                  <a:pt x="319" y="105"/>
                </a:lnTo>
                <a:lnTo>
                  <a:pt x="307" y="144"/>
                </a:lnTo>
                <a:lnTo>
                  <a:pt x="294" y="147"/>
                </a:lnTo>
                <a:lnTo>
                  <a:pt x="281" y="155"/>
                </a:lnTo>
                <a:lnTo>
                  <a:pt x="273" y="171"/>
                </a:lnTo>
                <a:lnTo>
                  <a:pt x="261" y="201"/>
                </a:lnTo>
                <a:lnTo>
                  <a:pt x="231" y="216"/>
                </a:lnTo>
                <a:lnTo>
                  <a:pt x="204" y="241"/>
                </a:lnTo>
                <a:lnTo>
                  <a:pt x="192" y="244"/>
                </a:lnTo>
                <a:lnTo>
                  <a:pt x="163" y="270"/>
                </a:lnTo>
                <a:lnTo>
                  <a:pt x="159" y="294"/>
                </a:lnTo>
                <a:lnTo>
                  <a:pt x="134" y="302"/>
                </a:lnTo>
                <a:lnTo>
                  <a:pt x="124" y="305"/>
                </a:lnTo>
                <a:lnTo>
                  <a:pt x="109" y="314"/>
                </a:lnTo>
                <a:lnTo>
                  <a:pt x="99" y="318"/>
                </a:lnTo>
                <a:lnTo>
                  <a:pt x="83" y="310"/>
                </a:lnTo>
                <a:lnTo>
                  <a:pt x="51" y="259"/>
                </a:lnTo>
                <a:lnTo>
                  <a:pt x="34" y="233"/>
                </a:lnTo>
                <a:lnTo>
                  <a:pt x="21" y="210"/>
                </a:lnTo>
                <a:lnTo>
                  <a:pt x="12" y="184"/>
                </a:lnTo>
                <a:lnTo>
                  <a:pt x="0" y="160"/>
                </a:lnTo>
              </a:path>
            </a:pathLst>
          </a:custGeom>
          <a:solidFill>
            <a:schemeClr val="bg1"/>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145" name="Freeform 52" descr="Wide downward diagonal"/>
          <p:cNvSpPr>
            <a:spLocks/>
          </p:cNvSpPr>
          <p:nvPr/>
        </p:nvSpPr>
        <p:spPr bwMode="auto">
          <a:xfrm>
            <a:off x="3406775" y="4570413"/>
            <a:ext cx="522288" cy="506412"/>
          </a:xfrm>
          <a:custGeom>
            <a:avLst/>
            <a:gdLst>
              <a:gd name="T0" fmla="*/ 0 w 329"/>
              <a:gd name="T1" fmla="*/ 2147483646 h 319"/>
              <a:gd name="T2" fmla="*/ 2147483646 w 329"/>
              <a:gd name="T3" fmla="*/ 2147483646 h 319"/>
              <a:gd name="T4" fmla="*/ 2147483646 w 329"/>
              <a:gd name="T5" fmla="*/ 2147483646 h 319"/>
              <a:gd name="T6" fmla="*/ 2147483646 w 329"/>
              <a:gd name="T7" fmla="*/ 2147483646 h 319"/>
              <a:gd name="T8" fmla="*/ 2147483646 w 329"/>
              <a:gd name="T9" fmla="*/ 2147483646 h 319"/>
              <a:gd name="T10" fmla="*/ 2147483646 w 329"/>
              <a:gd name="T11" fmla="*/ 2147483646 h 319"/>
              <a:gd name="T12" fmla="*/ 2147483646 w 329"/>
              <a:gd name="T13" fmla="*/ 2147483646 h 319"/>
              <a:gd name="T14" fmla="*/ 2147483646 w 329"/>
              <a:gd name="T15" fmla="*/ 2147483646 h 319"/>
              <a:gd name="T16" fmla="*/ 2147483646 w 329"/>
              <a:gd name="T17" fmla="*/ 2147483646 h 319"/>
              <a:gd name="T18" fmla="*/ 2147483646 w 329"/>
              <a:gd name="T19" fmla="*/ 2147483646 h 319"/>
              <a:gd name="T20" fmla="*/ 2147483646 w 329"/>
              <a:gd name="T21" fmla="*/ 2147483646 h 319"/>
              <a:gd name="T22" fmla="*/ 2147483646 w 329"/>
              <a:gd name="T23" fmla="*/ 2147483646 h 319"/>
              <a:gd name="T24" fmla="*/ 2147483646 w 329"/>
              <a:gd name="T25" fmla="*/ 2147483646 h 319"/>
              <a:gd name="T26" fmla="*/ 2147483646 w 329"/>
              <a:gd name="T27" fmla="*/ 2147483646 h 319"/>
              <a:gd name="T28" fmla="*/ 2147483646 w 329"/>
              <a:gd name="T29" fmla="*/ 2147483646 h 319"/>
              <a:gd name="T30" fmla="*/ 2147483646 w 329"/>
              <a:gd name="T31" fmla="*/ 2147483646 h 319"/>
              <a:gd name="T32" fmla="*/ 2147483646 w 329"/>
              <a:gd name="T33" fmla="*/ 2147483646 h 319"/>
              <a:gd name="T34" fmla="*/ 2147483646 w 329"/>
              <a:gd name="T35" fmla="*/ 2147483646 h 319"/>
              <a:gd name="T36" fmla="*/ 2147483646 w 329"/>
              <a:gd name="T37" fmla="*/ 0 h 319"/>
              <a:gd name="T38" fmla="*/ 2147483646 w 329"/>
              <a:gd name="T39" fmla="*/ 2147483646 h 319"/>
              <a:gd name="T40" fmla="*/ 2147483646 w 329"/>
              <a:gd name="T41" fmla="*/ 2147483646 h 319"/>
              <a:gd name="T42" fmla="*/ 2147483646 w 329"/>
              <a:gd name="T43" fmla="*/ 2147483646 h 319"/>
              <a:gd name="T44" fmla="*/ 2147483646 w 329"/>
              <a:gd name="T45" fmla="*/ 2147483646 h 319"/>
              <a:gd name="T46" fmla="*/ 2147483646 w 329"/>
              <a:gd name="T47" fmla="*/ 2147483646 h 319"/>
              <a:gd name="T48" fmla="*/ 2147483646 w 329"/>
              <a:gd name="T49" fmla="*/ 2147483646 h 319"/>
              <a:gd name="T50" fmla="*/ 2147483646 w 329"/>
              <a:gd name="T51" fmla="*/ 2147483646 h 319"/>
              <a:gd name="T52" fmla="*/ 2147483646 w 329"/>
              <a:gd name="T53" fmla="*/ 2147483646 h 319"/>
              <a:gd name="T54" fmla="*/ 2147483646 w 329"/>
              <a:gd name="T55" fmla="*/ 2147483646 h 319"/>
              <a:gd name="T56" fmla="*/ 2147483646 w 329"/>
              <a:gd name="T57" fmla="*/ 2147483646 h 319"/>
              <a:gd name="T58" fmla="*/ 2147483646 w 329"/>
              <a:gd name="T59" fmla="*/ 2147483646 h 319"/>
              <a:gd name="T60" fmla="*/ 2147483646 w 329"/>
              <a:gd name="T61" fmla="*/ 2147483646 h 319"/>
              <a:gd name="T62" fmla="*/ 2147483646 w 329"/>
              <a:gd name="T63" fmla="*/ 2147483646 h 319"/>
              <a:gd name="T64" fmla="*/ 2147483646 w 329"/>
              <a:gd name="T65" fmla="*/ 2147483646 h 319"/>
              <a:gd name="T66" fmla="*/ 2147483646 w 329"/>
              <a:gd name="T67" fmla="*/ 2147483646 h 319"/>
              <a:gd name="T68" fmla="*/ 2147483646 w 329"/>
              <a:gd name="T69" fmla="*/ 2147483646 h 319"/>
              <a:gd name="T70" fmla="*/ 2147483646 w 329"/>
              <a:gd name="T71" fmla="*/ 2147483646 h 319"/>
              <a:gd name="T72" fmla="*/ 2147483646 w 329"/>
              <a:gd name="T73" fmla="*/ 2147483646 h 319"/>
              <a:gd name="T74" fmla="*/ 2147483646 w 329"/>
              <a:gd name="T75" fmla="*/ 2147483646 h 319"/>
              <a:gd name="T76" fmla="*/ 2147483646 w 329"/>
              <a:gd name="T77" fmla="*/ 2147483646 h 319"/>
              <a:gd name="T78" fmla="*/ 2147483646 w 329"/>
              <a:gd name="T79" fmla="*/ 2147483646 h 319"/>
              <a:gd name="T80" fmla="*/ 2147483646 w 329"/>
              <a:gd name="T81" fmla="*/ 2147483646 h 319"/>
              <a:gd name="T82" fmla="*/ 2147483646 w 329"/>
              <a:gd name="T83" fmla="*/ 2147483646 h 319"/>
              <a:gd name="T84" fmla="*/ 2147483646 w 329"/>
              <a:gd name="T85" fmla="*/ 2147483646 h 319"/>
              <a:gd name="T86" fmla="*/ 2147483646 w 329"/>
              <a:gd name="T87" fmla="*/ 2147483646 h 319"/>
              <a:gd name="T88" fmla="*/ 0 w 329"/>
              <a:gd name="T89" fmla="*/ 2147483646 h 319"/>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329"/>
              <a:gd name="T136" fmla="*/ 0 h 319"/>
              <a:gd name="T137" fmla="*/ 329 w 329"/>
              <a:gd name="T138" fmla="*/ 319 h 319"/>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329" h="319">
                <a:moveTo>
                  <a:pt x="0" y="160"/>
                </a:moveTo>
                <a:lnTo>
                  <a:pt x="6" y="157"/>
                </a:lnTo>
                <a:lnTo>
                  <a:pt x="42" y="131"/>
                </a:lnTo>
                <a:lnTo>
                  <a:pt x="55" y="121"/>
                </a:lnTo>
                <a:lnTo>
                  <a:pt x="55" y="105"/>
                </a:lnTo>
                <a:lnTo>
                  <a:pt x="79" y="92"/>
                </a:lnTo>
                <a:lnTo>
                  <a:pt x="91" y="97"/>
                </a:lnTo>
                <a:lnTo>
                  <a:pt x="121" y="78"/>
                </a:lnTo>
                <a:lnTo>
                  <a:pt x="148" y="90"/>
                </a:lnTo>
                <a:lnTo>
                  <a:pt x="159" y="78"/>
                </a:lnTo>
                <a:lnTo>
                  <a:pt x="180" y="71"/>
                </a:lnTo>
                <a:lnTo>
                  <a:pt x="196" y="51"/>
                </a:lnTo>
                <a:lnTo>
                  <a:pt x="205" y="44"/>
                </a:lnTo>
                <a:lnTo>
                  <a:pt x="218" y="31"/>
                </a:lnTo>
                <a:lnTo>
                  <a:pt x="231" y="23"/>
                </a:lnTo>
                <a:lnTo>
                  <a:pt x="256" y="10"/>
                </a:lnTo>
                <a:lnTo>
                  <a:pt x="269" y="6"/>
                </a:lnTo>
                <a:lnTo>
                  <a:pt x="280" y="3"/>
                </a:lnTo>
                <a:lnTo>
                  <a:pt x="294" y="0"/>
                </a:lnTo>
                <a:lnTo>
                  <a:pt x="299" y="1"/>
                </a:lnTo>
                <a:lnTo>
                  <a:pt x="323" y="20"/>
                </a:lnTo>
                <a:lnTo>
                  <a:pt x="326" y="35"/>
                </a:lnTo>
                <a:lnTo>
                  <a:pt x="328" y="65"/>
                </a:lnTo>
                <a:lnTo>
                  <a:pt x="328" y="90"/>
                </a:lnTo>
                <a:lnTo>
                  <a:pt x="319" y="105"/>
                </a:lnTo>
                <a:lnTo>
                  <a:pt x="307" y="144"/>
                </a:lnTo>
                <a:lnTo>
                  <a:pt x="294" y="147"/>
                </a:lnTo>
                <a:lnTo>
                  <a:pt x="281" y="155"/>
                </a:lnTo>
                <a:lnTo>
                  <a:pt x="273" y="171"/>
                </a:lnTo>
                <a:lnTo>
                  <a:pt x="261" y="201"/>
                </a:lnTo>
                <a:lnTo>
                  <a:pt x="231" y="216"/>
                </a:lnTo>
                <a:lnTo>
                  <a:pt x="204" y="241"/>
                </a:lnTo>
                <a:lnTo>
                  <a:pt x="192" y="244"/>
                </a:lnTo>
                <a:lnTo>
                  <a:pt x="163" y="270"/>
                </a:lnTo>
                <a:lnTo>
                  <a:pt x="159" y="294"/>
                </a:lnTo>
                <a:lnTo>
                  <a:pt x="134" y="302"/>
                </a:lnTo>
                <a:lnTo>
                  <a:pt x="124" y="305"/>
                </a:lnTo>
                <a:lnTo>
                  <a:pt x="109" y="314"/>
                </a:lnTo>
                <a:lnTo>
                  <a:pt x="99" y="318"/>
                </a:lnTo>
                <a:lnTo>
                  <a:pt x="83" y="310"/>
                </a:lnTo>
                <a:lnTo>
                  <a:pt x="51" y="259"/>
                </a:lnTo>
                <a:lnTo>
                  <a:pt x="34" y="233"/>
                </a:lnTo>
                <a:lnTo>
                  <a:pt x="21" y="210"/>
                </a:lnTo>
                <a:lnTo>
                  <a:pt x="12" y="184"/>
                </a:lnTo>
                <a:lnTo>
                  <a:pt x="0" y="160"/>
                </a:lnTo>
              </a:path>
            </a:pathLst>
          </a:custGeom>
          <a:blipFill dpi="0" rotWithShape="0">
            <a:blip r:embed="rId3"/>
            <a:srcRect/>
            <a:tile tx="0" ty="0" sx="100000" sy="100000" flip="none" algn="tl"/>
          </a:blip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146" name="Freeform 53"/>
          <p:cNvSpPr>
            <a:spLocks/>
          </p:cNvSpPr>
          <p:nvPr/>
        </p:nvSpPr>
        <p:spPr bwMode="auto">
          <a:xfrm>
            <a:off x="2998788" y="4826000"/>
            <a:ext cx="588962" cy="487363"/>
          </a:xfrm>
          <a:custGeom>
            <a:avLst/>
            <a:gdLst>
              <a:gd name="T0" fmla="*/ 0 w 371"/>
              <a:gd name="T1" fmla="*/ 2147483646 h 307"/>
              <a:gd name="T2" fmla="*/ 2147483646 w 371"/>
              <a:gd name="T3" fmla="*/ 2147483646 h 307"/>
              <a:gd name="T4" fmla="*/ 2147483646 w 371"/>
              <a:gd name="T5" fmla="*/ 2147483646 h 307"/>
              <a:gd name="T6" fmla="*/ 2147483646 w 371"/>
              <a:gd name="T7" fmla="*/ 2147483646 h 307"/>
              <a:gd name="T8" fmla="*/ 2147483646 w 371"/>
              <a:gd name="T9" fmla="*/ 2147483646 h 307"/>
              <a:gd name="T10" fmla="*/ 2147483646 w 371"/>
              <a:gd name="T11" fmla="*/ 2147483646 h 307"/>
              <a:gd name="T12" fmla="*/ 2147483646 w 371"/>
              <a:gd name="T13" fmla="*/ 2147483646 h 307"/>
              <a:gd name="T14" fmla="*/ 2147483646 w 371"/>
              <a:gd name="T15" fmla="*/ 2147483646 h 307"/>
              <a:gd name="T16" fmla="*/ 2147483646 w 371"/>
              <a:gd name="T17" fmla="*/ 0 h 307"/>
              <a:gd name="T18" fmla="*/ 2147483646 w 371"/>
              <a:gd name="T19" fmla="*/ 2147483646 h 307"/>
              <a:gd name="T20" fmla="*/ 2147483646 w 371"/>
              <a:gd name="T21" fmla="*/ 2147483646 h 307"/>
              <a:gd name="T22" fmla="*/ 2147483646 w 371"/>
              <a:gd name="T23" fmla="*/ 2147483646 h 307"/>
              <a:gd name="T24" fmla="*/ 2147483646 w 371"/>
              <a:gd name="T25" fmla="*/ 2147483646 h 307"/>
              <a:gd name="T26" fmla="*/ 2147483646 w 371"/>
              <a:gd name="T27" fmla="*/ 2147483646 h 307"/>
              <a:gd name="T28" fmla="*/ 2147483646 w 371"/>
              <a:gd name="T29" fmla="*/ 2147483646 h 307"/>
              <a:gd name="T30" fmla="*/ 2147483646 w 371"/>
              <a:gd name="T31" fmla="*/ 2147483646 h 307"/>
              <a:gd name="T32" fmla="*/ 2147483646 w 371"/>
              <a:gd name="T33" fmla="*/ 2147483646 h 307"/>
              <a:gd name="T34" fmla="*/ 2147483646 w 371"/>
              <a:gd name="T35" fmla="*/ 2147483646 h 307"/>
              <a:gd name="T36" fmla="*/ 2147483646 w 371"/>
              <a:gd name="T37" fmla="*/ 2147483646 h 307"/>
              <a:gd name="T38" fmla="*/ 2147483646 w 371"/>
              <a:gd name="T39" fmla="*/ 2147483646 h 307"/>
              <a:gd name="T40" fmla="*/ 2147483646 w 371"/>
              <a:gd name="T41" fmla="*/ 2147483646 h 307"/>
              <a:gd name="T42" fmla="*/ 2147483646 w 371"/>
              <a:gd name="T43" fmla="*/ 2147483646 h 307"/>
              <a:gd name="T44" fmla="*/ 2147483646 w 371"/>
              <a:gd name="T45" fmla="*/ 2147483646 h 307"/>
              <a:gd name="T46" fmla="*/ 2147483646 w 371"/>
              <a:gd name="T47" fmla="*/ 2147483646 h 307"/>
              <a:gd name="T48" fmla="*/ 2147483646 w 371"/>
              <a:gd name="T49" fmla="*/ 2147483646 h 307"/>
              <a:gd name="T50" fmla="*/ 2147483646 w 371"/>
              <a:gd name="T51" fmla="*/ 2147483646 h 307"/>
              <a:gd name="T52" fmla="*/ 2147483646 w 371"/>
              <a:gd name="T53" fmla="*/ 2147483646 h 307"/>
              <a:gd name="T54" fmla="*/ 2147483646 w 371"/>
              <a:gd name="T55" fmla="*/ 2147483646 h 307"/>
              <a:gd name="T56" fmla="*/ 2147483646 w 371"/>
              <a:gd name="T57" fmla="*/ 2147483646 h 307"/>
              <a:gd name="T58" fmla="*/ 2147483646 w 371"/>
              <a:gd name="T59" fmla="*/ 2147483646 h 307"/>
              <a:gd name="T60" fmla="*/ 2147483646 w 371"/>
              <a:gd name="T61" fmla="*/ 2147483646 h 307"/>
              <a:gd name="T62" fmla="*/ 2147483646 w 371"/>
              <a:gd name="T63" fmla="*/ 2147483646 h 307"/>
              <a:gd name="T64" fmla="*/ 2147483646 w 371"/>
              <a:gd name="T65" fmla="*/ 2147483646 h 307"/>
              <a:gd name="T66" fmla="*/ 2147483646 w 371"/>
              <a:gd name="T67" fmla="*/ 2147483646 h 307"/>
              <a:gd name="T68" fmla="*/ 2147483646 w 371"/>
              <a:gd name="T69" fmla="*/ 2147483646 h 307"/>
              <a:gd name="T70" fmla="*/ 2147483646 w 371"/>
              <a:gd name="T71" fmla="*/ 2147483646 h 307"/>
              <a:gd name="T72" fmla="*/ 2147483646 w 371"/>
              <a:gd name="T73" fmla="*/ 2147483646 h 307"/>
              <a:gd name="T74" fmla="*/ 2147483646 w 371"/>
              <a:gd name="T75" fmla="*/ 2147483646 h 307"/>
              <a:gd name="T76" fmla="*/ 2147483646 w 371"/>
              <a:gd name="T77" fmla="*/ 2147483646 h 307"/>
              <a:gd name="T78" fmla="*/ 2147483646 w 371"/>
              <a:gd name="T79" fmla="*/ 2147483646 h 307"/>
              <a:gd name="T80" fmla="*/ 2147483646 w 371"/>
              <a:gd name="T81" fmla="*/ 2147483646 h 307"/>
              <a:gd name="T82" fmla="*/ 2147483646 w 371"/>
              <a:gd name="T83" fmla="*/ 2147483646 h 307"/>
              <a:gd name="T84" fmla="*/ 2147483646 w 371"/>
              <a:gd name="T85" fmla="*/ 2147483646 h 307"/>
              <a:gd name="T86" fmla="*/ 2147483646 w 371"/>
              <a:gd name="T87" fmla="*/ 2147483646 h 307"/>
              <a:gd name="T88" fmla="*/ 2147483646 w 371"/>
              <a:gd name="T89" fmla="*/ 2147483646 h 307"/>
              <a:gd name="T90" fmla="*/ 0 w 371"/>
              <a:gd name="T91" fmla="*/ 2147483646 h 307"/>
              <a:gd name="T92" fmla="*/ 0 w 371"/>
              <a:gd name="T93" fmla="*/ 2147483646 h 307"/>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371"/>
              <a:gd name="T142" fmla="*/ 0 h 307"/>
              <a:gd name="T143" fmla="*/ 371 w 371"/>
              <a:gd name="T144" fmla="*/ 307 h 307"/>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371" h="307">
                <a:moveTo>
                  <a:pt x="0" y="92"/>
                </a:moveTo>
                <a:lnTo>
                  <a:pt x="15" y="82"/>
                </a:lnTo>
                <a:lnTo>
                  <a:pt x="90" y="64"/>
                </a:lnTo>
                <a:lnTo>
                  <a:pt x="135" y="52"/>
                </a:lnTo>
                <a:lnTo>
                  <a:pt x="140" y="46"/>
                </a:lnTo>
                <a:lnTo>
                  <a:pt x="152" y="46"/>
                </a:lnTo>
                <a:lnTo>
                  <a:pt x="201" y="31"/>
                </a:lnTo>
                <a:lnTo>
                  <a:pt x="235" y="19"/>
                </a:lnTo>
                <a:lnTo>
                  <a:pt x="256" y="0"/>
                </a:lnTo>
                <a:lnTo>
                  <a:pt x="278" y="49"/>
                </a:lnTo>
                <a:lnTo>
                  <a:pt x="305" y="90"/>
                </a:lnTo>
                <a:lnTo>
                  <a:pt x="337" y="141"/>
                </a:lnTo>
                <a:lnTo>
                  <a:pt x="366" y="171"/>
                </a:lnTo>
                <a:lnTo>
                  <a:pt x="370" y="191"/>
                </a:lnTo>
                <a:lnTo>
                  <a:pt x="370" y="197"/>
                </a:lnTo>
                <a:lnTo>
                  <a:pt x="365" y="212"/>
                </a:lnTo>
                <a:lnTo>
                  <a:pt x="351" y="212"/>
                </a:lnTo>
                <a:lnTo>
                  <a:pt x="327" y="224"/>
                </a:lnTo>
                <a:lnTo>
                  <a:pt x="317" y="224"/>
                </a:lnTo>
                <a:lnTo>
                  <a:pt x="308" y="228"/>
                </a:lnTo>
                <a:lnTo>
                  <a:pt x="301" y="222"/>
                </a:lnTo>
                <a:lnTo>
                  <a:pt x="283" y="221"/>
                </a:lnTo>
                <a:lnTo>
                  <a:pt x="281" y="227"/>
                </a:lnTo>
                <a:lnTo>
                  <a:pt x="280" y="235"/>
                </a:lnTo>
                <a:lnTo>
                  <a:pt x="274" y="243"/>
                </a:lnTo>
                <a:lnTo>
                  <a:pt x="272" y="247"/>
                </a:lnTo>
                <a:lnTo>
                  <a:pt x="263" y="251"/>
                </a:lnTo>
                <a:lnTo>
                  <a:pt x="263" y="257"/>
                </a:lnTo>
                <a:lnTo>
                  <a:pt x="262" y="264"/>
                </a:lnTo>
                <a:lnTo>
                  <a:pt x="259" y="270"/>
                </a:lnTo>
                <a:lnTo>
                  <a:pt x="268" y="283"/>
                </a:lnTo>
                <a:lnTo>
                  <a:pt x="265" y="286"/>
                </a:lnTo>
                <a:lnTo>
                  <a:pt x="263" y="287"/>
                </a:lnTo>
                <a:lnTo>
                  <a:pt x="263" y="299"/>
                </a:lnTo>
                <a:lnTo>
                  <a:pt x="263" y="306"/>
                </a:lnTo>
                <a:lnTo>
                  <a:pt x="210" y="297"/>
                </a:lnTo>
                <a:lnTo>
                  <a:pt x="174" y="297"/>
                </a:lnTo>
                <a:lnTo>
                  <a:pt x="129" y="293"/>
                </a:lnTo>
                <a:lnTo>
                  <a:pt x="86" y="254"/>
                </a:lnTo>
                <a:lnTo>
                  <a:pt x="76" y="239"/>
                </a:lnTo>
                <a:lnTo>
                  <a:pt x="71" y="239"/>
                </a:lnTo>
                <a:lnTo>
                  <a:pt x="61" y="215"/>
                </a:lnTo>
                <a:lnTo>
                  <a:pt x="56" y="178"/>
                </a:lnTo>
                <a:lnTo>
                  <a:pt x="41" y="156"/>
                </a:lnTo>
                <a:lnTo>
                  <a:pt x="40" y="146"/>
                </a:lnTo>
                <a:lnTo>
                  <a:pt x="0" y="99"/>
                </a:lnTo>
                <a:lnTo>
                  <a:pt x="0" y="92"/>
                </a:lnTo>
              </a:path>
            </a:pathLst>
          </a:custGeom>
          <a:solidFill>
            <a:schemeClr val="bg1"/>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147" name="Freeform 54"/>
          <p:cNvSpPr>
            <a:spLocks/>
          </p:cNvSpPr>
          <p:nvPr/>
        </p:nvSpPr>
        <p:spPr bwMode="auto">
          <a:xfrm>
            <a:off x="2998788" y="4826000"/>
            <a:ext cx="588962" cy="487363"/>
          </a:xfrm>
          <a:custGeom>
            <a:avLst/>
            <a:gdLst>
              <a:gd name="T0" fmla="*/ 0 w 371"/>
              <a:gd name="T1" fmla="*/ 2147483646 h 307"/>
              <a:gd name="T2" fmla="*/ 2147483646 w 371"/>
              <a:gd name="T3" fmla="*/ 2147483646 h 307"/>
              <a:gd name="T4" fmla="*/ 2147483646 w 371"/>
              <a:gd name="T5" fmla="*/ 2147483646 h 307"/>
              <a:gd name="T6" fmla="*/ 2147483646 w 371"/>
              <a:gd name="T7" fmla="*/ 2147483646 h 307"/>
              <a:gd name="T8" fmla="*/ 2147483646 w 371"/>
              <a:gd name="T9" fmla="*/ 2147483646 h 307"/>
              <a:gd name="T10" fmla="*/ 2147483646 w 371"/>
              <a:gd name="T11" fmla="*/ 2147483646 h 307"/>
              <a:gd name="T12" fmla="*/ 2147483646 w 371"/>
              <a:gd name="T13" fmla="*/ 2147483646 h 307"/>
              <a:gd name="T14" fmla="*/ 2147483646 w 371"/>
              <a:gd name="T15" fmla="*/ 2147483646 h 307"/>
              <a:gd name="T16" fmla="*/ 2147483646 w 371"/>
              <a:gd name="T17" fmla="*/ 0 h 307"/>
              <a:gd name="T18" fmla="*/ 2147483646 w 371"/>
              <a:gd name="T19" fmla="*/ 2147483646 h 307"/>
              <a:gd name="T20" fmla="*/ 2147483646 w 371"/>
              <a:gd name="T21" fmla="*/ 2147483646 h 307"/>
              <a:gd name="T22" fmla="*/ 2147483646 w 371"/>
              <a:gd name="T23" fmla="*/ 2147483646 h 307"/>
              <a:gd name="T24" fmla="*/ 2147483646 w 371"/>
              <a:gd name="T25" fmla="*/ 2147483646 h 307"/>
              <a:gd name="T26" fmla="*/ 2147483646 w 371"/>
              <a:gd name="T27" fmla="*/ 2147483646 h 307"/>
              <a:gd name="T28" fmla="*/ 2147483646 w 371"/>
              <a:gd name="T29" fmla="*/ 2147483646 h 307"/>
              <a:gd name="T30" fmla="*/ 2147483646 w 371"/>
              <a:gd name="T31" fmla="*/ 2147483646 h 307"/>
              <a:gd name="T32" fmla="*/ 2147483646 w 371"/>
              <a:gd name="T33" fmla="*/ 2147483646 h 307"/>
              <a:gd name="T34" fmla="*/ 2147483646 w 371"/>
              <a:gd name="T35" fmla="*/ 2147483646 h 307"/>
              <a:gd name="T36" fmla="*/ 2147483646 w 371"/>
              <a:gd name="T37" fmla="*/ 2147483646 h 307"/>
              <a:gd name="T38" fmla="*/ 2147483646 w 371"/>
              <a:gd name="T39" fmla="*/ 2147483646 h 307"/>
              <a:gd name="T40" fmla="*/ 2147483646 w 371"/>
              <a:gd name="T41" fmla="*/ 2147483646 h 307"/>
              <a:gd name="T42" fmla="*/ 2147483646 w 371"/>
              <a:gd name="T43" fmla="*/ 2147483646 h 307"/>
              <a:gd name="T44" fmla="*/ 2147483646 w 371"/>
              <a:gd name="T45" fmla="*/ 2147483646 h 307"/>
              <a:gd name="T46" fmla="*/ 2147483646 w 371"/>
              <a:gd name="T47" fmla="*/ 2147483646 h 307"/>
              <a:gd name="T48" fmla="*/ 2147483646 w 371"/>
              <a:gd name="T49" fmla="*/ 2147483646 h 307"/>
              <a:gd name="T50" fmla="*/ 2147483646 w 371"/>
              <a:gd name="T51" fmla="*/ 2147483646 h 307"/>
              <a:gd name="T52" fmla="*/ 2147483646 w 371"/>
              <a:gd name="T53" fmla="*/ 2147483646 h 307"/>
              <a:gd name="T54" fmla="*/ 2147483646 w 371"/>
              <a:gd name="T55" fmla="*/ 2147483646 h 307"/>
              <a:gd name="T56" fmla="*/ 2147483646 w 371"/>
              <a:gd name="T57" fmla="*/ 2147483646 h 307"/>
              <a:gd name="T58" fmla="*/ 2147483646 w 371"/>
              <a:gd name="T59" fmla="*/ 2147483646 h 307"/>
              <a:gd name="T60" fmla="*/ 2147483646 w 371"/>
              <a:gd name="T61" fmla="*/ 2147483646 h 307"/>
              <a:gd name="T62" fmla="*/ 2147483646 w 371"/>
              <a:gd name="T63" fmla="*/ 2147483646 h 307"/>
              <a:gd name="T64" fmla="*/ 2147483646 w 371"/>
              <a:gd name="T65" fmla="*/ 2147483646 h 307"/>
              <a:gd name="T66" fmla="*/ 2147483646 w 371"/>
              <a:gd name="T67" fmla="*/ 2147483646 h 307"/>
              <a:gd name="T68" fmla="*/ 2147483646 w 371"/>
              <a:gd name="T69" fmla="*/ 2147483646 h 307"/>
              <a:gd name="T70" fmla="*/ 2147483646 w 371"/>
              <a:gd name="T71" fmla="*/ 2147483646 h 307"/>
              <a:gd name="T72" fmla="*/ 2147483646 w 371"/>
              <a:gd name="T73" fmla="*/ 2147483646 h 307"/>
              <a:gd name="T74" fmla="*/ 2147483646 w 371"/>
              <a:gd name="T75" fmla="*/ 2147483646 h 307"/>
              <a:gd name="T76" fmla="*/ 2147483646 w 371"/>
              <a:gd name="T77" fmla="*/ 2147483646 h 307"/>
              <a:gd name="T78" fmla="*/ 2147483646 w 371"/>
              <a:gd name="T79" fmla="*/ 2147483646 h 307"/>
              <a:gd name="T80" fmla="*/ 2147483646 w 371"/>
              <a:gd name="T81" fmla="*/ 2147483646 h 307"/>
              <a:gd name="T82" fmla="*/ 2147483646 w 371"/>
              <a:gd name="T83" fmla="*/ 2147483646 h 307"/>
              <a:gd name="T84" fmla="*/ 2147483646 w 371"/>
              <a:gd name="T85" fmla="*/ 2147483646 h 307"/>
              <a:gd name="T86" fmla="*/ 2147483646 w 371"/>
              <a:gd name="T87" fmla="*/ 2147483646 h 307"/>
              <a:gd name="T88" fmla="*/ 2147483646 w 371"/>
              <a:gd name="T89" fmla="*/ 2147483646 h 307"/>
              <a:gd name="T90" fmla="*/ 0 w 371"/>
              <a:gd name="T91" fmla="*/ 2147483646 h 307"/>
              <a:gd name="T92" fmla="*/ 0 w 371"/>
              <a:gd name="T93" fmla="*/ 2147483646 h 307"/>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371"/>
              <a:gd name="T142" fmla="*/ 0 h 307"/>
              <a:gd name="T143" fmla="*/ 371 w 371"/>
              <a:gd name="T144" fmla="*/ 307 h 307"/>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371" h="307">
                <a:moveTo>
                  <a:pt x="0" y="92"/>
                </a:moveTo>
                <a:lnTo>
                  <a:pt x="15" y="82"/>
                </a:lnTo>
                <a:lnTo>
                  <a:pt x="90" y="64"/>
                </a:lnTo>
                <a:lnTo>
                  <a:pt x="135" y="52"/>
                </a:lnTo>
                <a:lnTo>
                  <a:pt x="140" y="46"/>
                </a:lnTo>
                <a:lnTo>
                  <a:pt x="152" y="46"/>
                </a:lnTo>
                <a:lnTo>
                  <a:pt x="201" y="31"/>
                </a:lnTo>
                <a:lnTo>
                  <a:pt x="235" y="19"/>
                </a:lnTo>
                <a:lnTo>
                  <a:pt x="256" y="0"/>
                </a:lnTo>
                <a:lnTo>
                  <a:pt x="278" y="49"/>
                </a:lnTo>
                <a:lnTo>
                  <a:pt x="305" y="90"/>
                </a:lnTo>
                <a:lnTo>
                  <a:pt x="337" y="141"/>
                </a:lnTo>
                <a:lnTo>
                  <a:pt x="366" y="171"/>
                </a:lnTo>
                <a:lnTo>
                  <a:pt x="370" y="191"/>
                </a:lnTo>
                <a:lnTo>
                  <a:pt x="370" y="197"/>
                </a:lnTo>
                <a:lnTo>
                  <a:pt x="365" y="212"/>
                </a:lnTo>
                <a:lnTo>
                  <a:pt x="351" y="212"/>
                </a:lnTo>
                <a:lnTo>
                  <a:pt x="327" y="224"/>
                </a:lnTo>
                <a:lnTo>
                  <a:pt x="317" y="224"/>
                </a:lnTo>
                <a:lnTo>
                  <a:pt x="308" y="228"/>
                </a:lnTo>
                <a:lnTo>
                  <a:pt x="301" y="222"/>
                </a:lnTo>
                <a:lnTo>
                  <a:pt x="283" y="221"/>
                </a:lnTo>
                <a:lnTo>
                  <a:pt x="281" y="227"/>
                </a:lnTo>
                <a:lnTo>
                  <a:pt x="280" y="235"/>
                </a:lnTo>
                <a:lnTo>
                  <a:pt x="274" y="243"/>
                </a:lnTo>
                <a:lnTo>
                  <a:pt x="272" y="247"/>
                </a:lnTo>
                <a:lnTo>
                  <a:pt x="263" y="251"/>
                </a:lnTo>
                <a:lnTo>
                  <a:pt x="263" y="257"/>
                </a:lnTo>
                <a:lnTo>
                  <a:pt x="262" y="264"/>
                </a:lnTo>
                <a:lnTo>
                  <a:pt x="259" y="270"/>
                </a:lnTo>
                <a:lnTo>
                  <a:pt x="268" y="283"/>
                </a:lnTo>
                <a:lnTo>
                  <a:pt x="265" y="286"/>
                </a:lnTo>
                <a:lnTo>
                  <a:pt x="263" y="287"/>
                </a:lnTo>
                <a:lnTo>
                  <a:pt x="263" y="299"/>
                </a:lnTo>
                <a:lnTo>
                  <a:pt x="263" y="306"/>
                </a:lnTo>
                <a:lnTo>
                  <a:pt x="210" y="297"/>
                </a:lnTo>
                <a:lnTo>
                  <a:pt x="174" y="297"/>
                </a:lnTo>
                <a:lnTo>
                  <a:pt x="129" y="293"/>
                </a:lnTo>
                <a:lnTo>
                  <a:pt x="86" y="254"/>
                </a:lnTo>
                <a:lnTo>
                  <a:pt x="76" y="239"/>
                </a:lnTo>
                <a:lnTo>
                  <a:pt x="71" y="239"/>
                </a:lnTo>
                <a:lnTo>
                  <a:pt x="61" y="215"/>
                </a:lnTo>
                <a:lnTo>
                  <a:pt x="56" y="178"/>
                </a:lnTo>
                <a:lnTo>
                  <a:pt x="41" y="156"/>
                </a:lnTo>
                <a:lnTo>
                  <a:pt x="40" y="146"/>
                </a:lnTo>
                <a:lnTo>
                  <a:pt x="0" y="99"/>
                </a:lnTo>
                <a:lnTo>
                  <a:pt x="0" y="92"/>
                </a:lnTo>
              </a:path>
            </a:pathLst>
          </a:custGeom>
          <a:solidFill>
            <a:srgbClr val="99CCFF"/>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148" name="Freeform 55"/>
          <p:cNvSpPr>
            <a:spLocks/>
          </p:cNvSpPr>
          <p:nvPr/>
        </p:nvSpPr>
        <p:spPr bwMode="auto">
          <a:xfrm>
            <a:off x="4306888" y="4541838"/>
            <a:ext cx="615950" cy="800100"/>
          </a:xfrm>
          <a:custGeom>
            <a:avLst/>
            <a:gdLst>
              <a:gd name="T0" fmla="*/ 2147483646 w 388"/>
              <a:gd name="T1" fmla="*/ 2147483646 h 504"/>
              <a:gd name="T2" fmla="*/ 2147483646 w 388"/>
              <a:gd name="T3" fmla="*/ 2147483646 h 504"/>
              <a:gd name="T4" fmla="*/ 2147483646 w 388"/>
              <a:gd name="T5" fmla="*/ 2147483646 h 504"/>
              <a:gd name="T6" fmla="*/ 2147483646 w 388"/>
              <a:gd name="T7" fmla="*/ 2147483646 h 504"/>
              <a:gd name="T8" fmla="*/ 2147483646 w 388"/>
              <a:gd name="T9" fmla="*/ 2147483646 h 504"/>
              <a:gd name="T10" fmla="*/ 2147483646 w 388"/>
              <a:gd name="T11" fmla="*/ 2147483646 h 504"/>
              <a:gd name="T12" fmla="*/ 2147483646 w 388"/>
              <a:gd name="T13" fmla="*/ 2147483646 h 504"/>
              <a:gd name="T14" fmla="*/ 2147483646 w 388"/>
              <a:gd name="T15" fmla="*/ 2147483646 h 504"/>
              <a:gd name="T16" fmla="*/ 2147483646 w 388"/>
              <a:gd name="T17" fmla="*/ 2147483646 h 504"/>
              <a:gd name="T18" fmla="*/ 2147483646 w 388"/>
              <a:gd name="T19" fmla="*/ 2147483646 h 504"/>
              <a:gd name="T20" fmla="*/ 2147483646 w 388"/>
              <a:gd name="T21" fmla="*/ 2147483646 h 504"/>
              <a:gd name="T22" fmla="*/ 2147483646 w 388"/>
              <a:gd name="T23" fmla="*/ 2147483646 h 504"/>
              <a:gd name="T24" fmla="*/ 2147483646 w 388"/>
              <a:gd name="T25" fmla="*/ 2147483646 h 504"/>
              <a:gd name="T26" fmla="*/ 2147483646 w 388"/>
              <a:gd name="T27" fmla="*/ 2147483646 h 504"/>
              <a:gd name="T28" fmla="*/ 2147483646 w 388"/>
              <a:gd name="T29" fmla="*/ 2147483646 h 504"/>
              <a:gd name="T30" fmla="*/ 2147483646 w 388"/>
              <a:gd name="T31" fmla="*/ 2147483646 h 504"/>
              <a:gd name="T32" fmla="*/ 2147483646 w 388"/>
              <a:gd name="T33" fmla="*/ 0 h 504"/>
              <a:gd name="T34" fmla="*/ 2147483646 w 388"/>
              <a:gd name="T35" fmla="*/ 0 h 504"/>
              <a:gd name="T36" fmla="*/ 2147483646 w 388"/>
              <a:gd name="T37" fmla="*/ 2147483646 h 504"/>
              <a:gd name="T38" fmla="*/ 2147483646 w 388"/>
              <a:gd name="T39" fmla="*/ 2147483646 h 504"/>
              <a:gd name="T40" fmla="*/ 2147483646 w 388"/>
              <a:gd name="T41" fmla="*/ 2147483646 h 504"/>
              <a:gd name="T42" fmla="*/ 2147483646 w 388"/>
              <a:gd name="T43" fmla="*/ 2147483646 h 504"/>
              <a:gd name="T44" fmla="*/ 2147483646 w 388"/>
              <a:gd name="T45" fmla="*/ 2147483646 h 504"/>
              <a:gd name="T46" fmla="*/ 2147483646 w 388"/>
              <a:gd name="T47" fmla="*/ 2147483646 h 504"/>
              <a:gd name="T48" fmla="*/ 2147483646 w 388"/>
              <a:gd name="T49" fmla="*/ 2147483646 h 504"/>
              <a:gd name="T50" fmla="*/ 2147483646 w 388"/>
              <a:gd name="T51" fmla="*/ 2147483646 h 504"/>
              <a:gd name="T52" fmla="*/ 2147483646 w 388"/>
              <a:gd name="T53" fmla="*/ 2147483646 h 504"/>
              <a:gd name="T54" fmla="*/ 2147483646 w 388"/>
              <a:gd name="T55" fmla="*/ 2147483646 h 504"/>
              <a:gd name="T56" fmla="*/ 2147483646 w 388"/>
              <a:gd name="T57" fmla="*/ 2147483646 h 504"/>
              <a:gd name="T58" fmla="*/ 2147483646 w 388"/>
              <a:gd name="T59" fmla="*/ 2147483646 h 504"/>
              <a:gd name="T60" fmla="*/ 2147483646 w 388"/>
              <a:gd name="T61" fmla="*/ 2147483646 h 504"/>
              <a:gd name="T62" fmla="*/ 2147483646 w 388"/>
              <a:gd name="T63" fmla="*/ 2147483646 h 504"/>
              <a:gd name="T64" fmla="*/ 2147483646 w 388"/>
              <a:gd name="T65" fmla="*/ 2147483646 h 504"/>
              <a:gd name="T66" fmla="*/ 2147483646 w 388"/>
              <a:gd name="T67" fmla="*/ 2147483646 h 504"/>
              <a:gd name="T68" fmla="*/ 2147483646 w 388"/>
              <a:gd name="T69" fmla="*/ 2147483646 h 504"/>
              <a:gd name="T70" fmla="*/ 2147483646 w 388"/>
              <a:gd name="T71" fmla="*/ 2147483646 h 504"/>
              <a:gd name="T72" fmla="*/ 2147483646 w 388"/>
              <a:gd name="T73" fmla="*/ 2147483646 h 504"/>
              <a:gd name="T74" fmla="*/ 2147483646 w 388"/>
              <a:gd name="T75" fmla="*/ 2147483646 h 504"/>
              <a:gd name="T76" fmla="*/ 2147483646 w 388"/>
              <a:gd name="T77" fmla="*/ 2147483646 h 504"/>
              <a:gd name="T78" fmla="*/ 2147483646 w 388"/>
              <a:gd name="T79" fmla="*/ 2147483646 h 504"/>
              <a:gd name="T80" fmla="*/ 2147483646 w 388"/>
              <a:gd name="T81" fmla="*/ 2147483646 h 504"/>
              <a:gd name="T82" fmla="*/ 2147483646 w 388"/>
              <a:gd name="T83" fmla="*/ 2147483646 h 504"/>
              <a:gd name="T84" fmla="*/ 2147483646 w 388"/>
              <a:gd name="T85" fmla="*/ 2147483646 h 504"/>
              <a:gd name="T86" fmla="*/ 2147483646 w 388"/>
              <a:gd name="T87" fmla="*/ 2147483646 h 504"/>
              <a:gd name="T88" fmla="*/ 2147483646 w 388"/>
              <a:gd name="T89" fmla="*/ 2147483646 h 504"/>
              <a:gd name="T90" fmla="*/ 2147483646 w 388"/>
              <a:gd name="T91" fmla="*/ 2147483646 h 504"/>
              <a:gd name="T92" fmla="*/ 2147483646 w 388"/>
              <a:gd name="T93" fmla="*/ 2147483646 h 504"/>
              <a:gd name="T94" fmla="*/ 0 w 388"/>
              <a:gd name="T95" fmla="*/ 2147483646 h 504"/>
              <a:gd name="T96" fmla="*/ 2147483646 w 388"/>
              <a:gd name="T97" fmla="*/ 2147483646 h 504"/>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88"/>
              <a:gd name="T148" fmla="*/ 0 h 504"/>
              <a:gd name="T149" fmla="*/ 388 w 388"/>
              <a:gd name="T150" fmla="*/ 504 h 504"/>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88" h="504">
                <a:moveTo>
                  <a:pt x="7" y="459"/>
                </a:moveTo>
                <a:lnTo>
                  <a:pt x="45" y="249"/>
                </a:lnTo>
                <a:lnTo>
                  <a:pt x="45" y="238"/>
                </a:lnTo>
                <a:lnTo>
                  <a:pt x="84" y="81"/>
                </a:lnTo>
                <a:lnTo>
                  <a:pt x="117" y="75"/>
                </a:lnTo>
                <a:lnTo>
                  <a:pt x="121" y="75"/>
                </a:lnTo>
                <a:lnTo>
                  <a:pt x="131" y="86"/>
                </a:lnTo>
                <a:lnTo>
                  <a:pt x="145" y="96"/>
                </a:lnTo>
                <a:lnTo>
                  <a:pt x="152" y="94"/>
                </a:lnTo>
                <a:lnTo>
                  <a:pt x="150" y="85"/>
                </a:lnTo>
                <a:lnTo>
                  <a:pt x="150" y="61"/>
                </a:lnTo>
                <a:lnTo>
                  <a:pt x="176" y="54"/>
                </a:lnTo>
                <a:lnTo>
                  <a:pt x="175" y="58"/>
                </a:lnTo>
                <a:lnTo>
                  <a:pt x="179" y="54"/>
                </a:lnTo>
                <a:lnTo>
                  <a:pt x="211" y="47"/>
                </a:lnTo>
                <a:lnTo>
                  <a:pt x="219" y="20"/>
                </a:lnTo>
                <a:lnTo>
                  <a:pt x="245" y="0"/>
                </a:lnTo>
                <a:lnTo>
                  <a:pt x="254" y="0"/>
                </a:lnTo>
                <a:lnTo>
                  <a:pt x="269" y="20"/>
                </a:lnTo>
                <a:lnTo>
                  <a:pt x="284" y="23"/>
                </a:lnTo>
                <a:lnTo>
                  <a:pt x="295" y="3"/>
                </a:lnTo>
                <a:lnTo>
                  <a:pt x="306" y="17"/>
                </a:lnTo>
                <a:lnTo>
                  <a:pt x="317" y="23"/>
                </a:lnTo>
                <a:lnTo>
                  <a:pt x="328" y="31"/>
                </a:lnTo>
                <a:lnTo>
                  <a:pt x="351" y="51"/>
                </a:lnTo>
                <a:lnTo>
                  <a:pt x="366" y="43"/>
                </a:lnTo>
                <a:lnTo>
                  <a:pt x="387" y="35"/>
                </a:lnTo>
                <a:lnTo>
                  <a:pt x="381" y="58"/>
                </a:lnTo>
                <a:lnTo>
                  <a:pt x="381" y="72"/>
                </a:lnTo>
                <a:lnTo>
                  <a:pt x="370" y="145"/>
                </a:lnTo>
                <a:lnTo>
                  <a:pt x="359" y="204"/>
                </a:lnTo>
                <a:lnTo>
                  <a:pt x="333" y="361"/>
                </a:lnTo>
                <a:lnTo>
                  <a:pt x="312" y="488"/>
                </a:lnTo>
                <a:lnTo>
                  <a:pt x="310" y="498"/>
                </a:lnTo>
                <a:lnTo>
                  <a:pt x="230" y="503"/>
                </a:lnTo>
                <a:lnTo>
                  <a:pt x="209" y="492"/>
                </a:lnTo>
                <a:lnTo>
                  <a:pt x="209" y="479"/>
                </a:lnTo>
                <a:lnTo>
                  <a:pt x="218" y="457"/>
                </a:lnTo>
                <a:lnTo>
                  <a:pt x="218" y="419"/>
                </a:lnTo>
                <a:lnTo>
                  <a:pt x="199" y="392"/>
                </a:lnTo>
                <a:lnTo>
                  <a:pt x="190" y="407"/>
                </a:lnTo>
                <a:lnTo>
                  <a:pt x="179" y="442"/>
                </a:lnTo>
                <a:lnTo>
                  <a:pt x="160" y="457"/>
                </a:lnTo>
                <a:lnTo>
                  <a:pt x="149" y="479"/>
                </a:lnTo>
                <a:lnTo>
                  <a:pt x="131" y="498"/>
                </a:lnTo>
                <a:lnTo>
                  <a:pt x="88" y="503"/>
                </a:lnTo>
                <a:lnTo>
                  <a:pt x="36" y="498"/>
                </a:lnTo>
                <a:lnTo>
                  <a:pt x="0" y="493"/>
                </a:lnTo>
                <a:lnTo>
                  <a:pt x="7" y="459"/>
                </a:lnTo>
              </a:path>
            </a:pathLst>
          </a:custGeom>
          <a:solidFill>
            <a:schemeClr val="bg1"/>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149" name="Freeform 56"/>
          <p:cNvSpPr>
            <a:spLocks/>
          </p:cNvSpPr>
          <p:nvPr/>
        </p:nvSpPr>
        <p:spPr bwMode="auto">
          <a:xfrm>
            <a:off x="4306888" y="4541838"/>
            <a:ext cx="615950" cy="800100"/>
          </a:xfrm>
          <a:custGeom>
            <a:avLst/>
            <a:gdLst>
              <a:gd name="T0" fmla="*/ 2147483646 w 388"/>
              <a:gd name="T1" fmla="*/ 2147483646 h 504"/>
              <a:gd name="T2" fmla="*/ 2147483646 w 388"/>
              <a:gd name="T3" fmla="*/ 2147483646 h 504"/>
              <a:gd name="T4" fmla="*/ 2147483646 w 388"/>
              <a:gd name="T5" fmla="*/ 2147483646 h 504"/>
              <a:gd name="T6" fmla="*/ 2147483646 w 388"/>
              <a:gd name="T7" fmla="*/ 2147483646 h 504"/>
              <a:gd name="T8" fmla="*/ 2147483646 w 388"/>
              <a:gd name="T9" fmla="*/ 2147483646 h 504"/>
              <a:gd name="T10" fmla="*/ 2147483646 w 388"/>
              <a:gd name="T11" fmla="*/ 2147483646 h 504"/>
              <a:gd name="T12" fmla="*/ 2147483646 w 388"/>
              <a:gd name="T13" fmla="*/ 2147483646 h 504"/>
              <a:gd name="T14" fmla="*/ 2147483646 w 388"/>
              <a:gd name="T15" fmla="*/ 2147483646 h 504"/>
              <a:gd name="T16" fmla="*/ 2147483646 w 388"/>
              <a:gd name="T17" fmla="*/ 2147483646 h 504"/>
              <a:gd name="T18" fmla="*/ 2147483646 w 388"/>
              <a:gd name="T19" fmla="*/ 2147483646 h 504"/>
              <a:gd name="T20" fmla="*/ 2147483646 w 388"/>
              <a:gd name="T21" fmla="*/ 2147483646 h 504"/>
              <a:gd name="T22" fmla="*/ 2147483646 w 388"/>
              <a:gd name="T23" fmla="*/ 2147483646 h 504"/>
              <a:gd name="T24" fmla="*/ 2147483646 w 388"/>
              <a:gd name="T25" fmla="*/ 2147483646 h 504"/>
              <a:gd name="T26" fmla="*/ 2147483646 w 388"/>
              <a:gd name="T27" fmla="*/ 2147483646 h 504"/>
              <a:gd name="T28" fmla="*/ 2147483646 w 388"/>
              <a:gd name="T29" fmla="*/ 2147483646 h 504"/>
              <a:gd name="T30" fmla="*/ 2147483646 w 388"/>
              <a:gd name="T31" fmla="*/ 2147483646 h 504"/>
              <a:gd name="T32" fmla="*/ 2147483646 w 388"/>
              <a:gd name="T33" fmla="*/ 0 h 504"/>
              <a:gd name="T34" fmla="*/ 2147483646 w 388"/>
              <a:gd name="T35" fmla="*/ 0 h 504"/>
              <a:gd name="T36" fmla="*/ 2147483646 w 388"/>
              <a:gd name="T37" fmla="*/ 2147483646 h 504"/>
              <a:gd name="T38" fmla="*/ 2147483646 w 388"/>
              <a:gd name="T39" fmla="*/ 2147483646 h 504"/>
              <a:gd name="T40" fmla="*/ 2147483646 w 388"/>
              <a:gd name="T41" fmla="*/ 2147483646 h 504"/>
              <a:gd name="T42" fmla="*/ 2147483646 w 388"/>
              <a:gd name="T43" fmla="*/ 2147483646 h 504"/>
              <a:gd name="T44" fmla="*/ 2147483646 w 388"/>
              <a:gd name="T45" fmla="*/ 2147483646 h 504"/>
              <a:gd name="T46" fmla="*/ 2147483646 w 388"/>
              <a:gd name="T47" fmla="*/ 2147483646 h 504"/>
              <a:gd name="T48" fmla="*/ 2147483646 w 388"/>
              <a:gd name="T49" fmla="*/ 2147483646 h 504"/>
              <a:gd name="T50" fmla="*/ 2147483646 w 388"/>
              <a:gd name="T51" fmla="*/ 2147483646 h 504"/>
              <a:gd name="T52" fmla="*/ 2147483646 w 388"/>
              <a:gd name="T53" fmla="*/ 2147483646 h 504"/>
              <a:gd name="T54" fmla="*/ 2147483646 w 388"/>
              <a:gd name="T55" fmla="*/ 2147483646 h 504"/>
              <a:gd name="T56" fmla="*/ 2147483646 w 388"/>
              <a:gd name="T57" fmla="*/ 2147483646 h 504"/>
              <a:gd name="T58" fmla="*/ 2147483646 w 388"/>
              <a:gd name="T59" fmla="*/ 2147483646 h 504"/>
              <a:gd name="T60" fmla="*/ 2147483646 w 388"/>
              <a:gd name="T61" fmla="*/ 2147483646 h 504"/>
              <a:gd name="T62" fmla="*/ 2147483646 w 388"/>
              <a:gd name="T63" fmla="*/ 2147483646 h 504"/>
              <a:gd name="T64" fmla="*/ 2147483646 w 388"/>
              <a:gd name="T65" fmla="*/ 2147483646 h 504"/>
              <a:gd name="T66" fmla="*/ 2147483646 w 388"/>
              <a:gd name="T67" fmla="*/ 2147483646 h 504"/>
              <a:gd name="T68" fmla="*/ 2147483646 w 388"/>
              <a:gd name="T69" fmla="*/ 2147483646 h 504"/>
              <a:gd name="T70" fmla="*/ 2147483646 w 388"/>
              <a:gd name="T71" fmla="*/ 2147483646 h 504"/>
              <a:gd name="T72" fmla="*/ 2147483646 w 388"/>
              <a:gd name="T73" fmla="*/ 2147483646 h 504"/>
              <a:gd name="T74" fmla="*/ 2147483646 w 388"/>
              <a:gd name="T75" fmla="*/ 2147483646 h 504"/>
              <a:gd name="T76" fmla="*/ 2147483646 w 388"/>
              <a:gd name="T77" fmla="*/ 2147483646 h 504"/>
              <a:gd name="T78" fmla="*/ 2147483646 w 388"/>
              <a:gd name="T79" fmla="*/ 2147483646 h 504"/>
              <a:gd name="T80" fmla="*/ 2147483646 w 388"/>
              <a:gd name="T81" fmla="*/ 2147483646 h 504"/>
              <a:gd name="T82" fmla="*/ 2147483646 w 388"/>
              <a:gd name="T83" fmla="*/ 2147483646 h 504"/>
              <a:gd name="T84" fmla="*/ 2147483646 w 388"/>
              <a:gd name="T85" fmla="*/ 2147483646 h 504"/>
              <a:gd name="T86" fmla="*/ 2147483646 w 388"/>
              <a:gd name="T87" fmla="*/ 2147483646 h 504"/>
              <a:gd name="T88" fmla="*/ 2147483646 w 388"/>
              <a:gd name="T89" fmla="*/ 2147483646 h 504"/>
              <a:gd name="T90" fmla="*/ 2147483646 w 388"/>
              <a:gd name="T91" fmla="*/ 2147483646 h 504"/>
              <a:gd name="T92" fmla="*/ 2147483646 w 388"/>
              <a:gd name="T93" fmla="*/ 2147483646 h 504"/>
              <a:gd name="T94" fmla="*/ 0 w 388"/>
              <a:gd name="T95" fmla="*/ 2147483646 h 504"/>
              <a:gd name="T96" fmla="*/ 2147483646 w 388"/>
              <a:gd name="T97" fmla="*/ 2147483646 h 504"/>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88"/>
              <a:gd name="T148" fmla="*/ 0 h 504"/>
              <a:gd name="T149" fmla="*/ 388 w 388"/>
              <a:gd name="T150" fmla="*/ 504 h 504"/>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88" h="504">
                <a:moveTo>
                  <a:pt x="7" y="459"/>
                </a:moveTo>
                <a:lnTo>
                  <a:pt x="45" y="249"/>
                </a:lnTo>
                <a:lnTo>
                  <a:pt x="45" y="238"/>
                </a:lnTo>
                <a:lnTo>
                  <a:pt x="84" y="81"/>
                </a:lnTo>
                <a:lnTo>
                  <a:pt x="117" y="75"/>
                </a:lnTo>
                <a:lnTo>
                  <a:pt x="121" y="75"/>
                </a:lnTo>
                <a:lnTo>
                  <a:pt x="131" y="86"/>
                </a:lnTo>
                <a:lnTo>
                  <a:pt x="145" y="96"/>
                </a:lnTo>
                <a:lnTo>
                  <a:pt x="152" y="94"/>
                </a:lnTo>
                <a:lnTo>
                  <a:pt x="150" y="85"/>
                </a:lnTo>
                <a:lnTo>
                  <a:pt x="150" y="61"/>
                </a:lnTo>
                <a:lnTo>
                  <a:pt x="176" y="54"/>
                </a:lnTo>
                <a:lnTo>
                  <a:pt x="175" y="58"/>
                </a:lnTo>
                <a:lnTo>
                  <a:pt x="179" y="54"/>
                </a:lnTo>
                <a:lnTo>
                  <a:pt x="211" y="47"/>
                </a:lnTo>
                <a:lnTo>
                  <a:pt x="219" y="20"/>
                </a:lnTo>
                <a:lnTo>
                  <a:pt x="245" y="0"/>
                </a:lnTo>
                <a:lnTo>
                  <a:pt x="254" y="0"/>
                </a:lnTo>
                <a:lnTo>
                  <a:pt x="269" y="20"/>
                </a:lnTo>
                <a:lnTo>
                  <a:pt x="284" y="23"/>
                </a:lnTo>
                <a:lnTo>
                  <a:pt x="295" y="3"/>
                </a:lnTo>
                <a:lnTo>
                  <a:pt x="306" y="17"/>
                </a:lnTo>
                <a:lnTo>
                  <a:pt x="317" y="23"/>
                </a:lnTo>
                <a:lnTo>
                  <a:pt x="328" y="31"/>
                </a:lnTo>
                <a:lnTo>
                  <a:pt x="351" y="51"/>
                </a:lnTo>
                <a:lnTo>
                  <a:pt x="366" y="43"/>
                </a:lnTo>
                <a:lnTo>
                  <a:pt x="387" y="35"/>
                </a:lnTo>
                <a:lnTo>
                  <a:pt x="381" y="58"/>
                </a:lnTo>
                <a:lnTo>
                  <a:pt x="381" y="72"/>
                </a:lnTo>
                <a:lnTo>
                  <a:pt x="370" y="145"/>
                </a:lnTo>
                <a:lnTo>
                  <a:pt x="359" y="204"/>
                </a:lnTo>
                <a:lnTo>
                  <a:pt x="333" y="361"/>
                </a:lnTo>
                <a:lnTo>
                  <a:pt x="312" y="488"/>
                </a:lnTo>
                <a:lnTo>
                  <a:pt x="310" y="498"/>
                </a:lnTo>
                <a:lnTo>
                  <a:pt x="230" y="503"/>
                </a:lnTo>
                <a:lnTo>
                  <a:pt x="209" y="492"/>
                </a:lnTo>
                <a:lnTo>
                  <a:pt x="209" y="479"/>
                </a:lnTo>
                <a:lnTo>
                  <a:pt x="218" y="457"/>
                </a:lnTo>
                <a:lnTo>
                  <a:pt x="218" y="419"/>
                </a:lnTo>
                <a:lnTo>
                  <a:pt x="199" y="392"/>
                </a:lnTo>
                <a:lnTo>
                  <a:pt x="190" y="407"/>
                </a:lnTo>
                <a:lnTo>
                  <a:pt x="179" y="442"/>
                </a:lnTo>
                <a:lnTo>
                  <a:pt x="160" y="457"/>
                </a:lnTo>
                <a:lnTo>
                  <a:pt x="149" y="479"/>
                </a:lnTo>
                <a:lnTo>
                  <a:pt x="131" y="498"/>
                </a:lnTo>
                <a:lnTo>
                  <a:pt x="88" y="503"/>
                </a:lnTo>
                <a:lnTo>
                  <a:pt x="36" y="498"/>
                </a:lnTo>
                <a:lnTo>
                  <a:pt x="0" y="493"/>
                </a:lnTo>
                <a:lnTo>
                  <a:pt x="7" y="459"/>
                </a:lnTo>
              </a:path>
            </a:pathLst>
          </a:custGeom>
          <a:solidFill>
            <a:srgbClr val="6699FF"/>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150" name="Freeform 57"/>
          <p:cNvSpPr>
            <a:spLocks/>
          </p:cNvSpPr>
          <p:nvPr/>
        </p:nvSpPr>
        <p:spPr bwMode="auto">
          <a:xfrm>
            <a:off x="2376488" y="4962525"/>
            <a:ext cx="841375" cy="341313"/>
          </a:xfrm>
          <a:custGeom>
            <a:avLst/>
            <a:gdLst>
              <a:gd name="T0" fmla="*/ 0 w 530"/>
              <a:gd name="T1" fmla="*/ 2147483646 h 215"/>
              <a:gd name="T2" fmla="*/ 2147483646 w 530"/>
              <a:gd name="T3" fmla="*/ 2147483646 h 215"/>
              <a:gd name="T4" fmla="*/ 2147483646 w 530"/>
              <a:gd name="T5" fmla="*/ 2147483646 h 215"/>
              <a:gd name="T6" fmla="*/ 2147483646 w 530"/>
              <a:gd name="T7" fmla="*/ 2147483646 h 215"/>
              <a:gd name="T8" fmla="*/ 2147483646 w 530"/>
              <a:gd name="T9" fmla="*/ 2147483646 h 215"/>
              <a:gd name="T10" fmla="*/ 2147483646 w 530"/>
              <a:gd name="T11" fmla="*/ 2147483646 h 215"/>
              <a:gd name="T12" fmla="*/ 2147483646 w 530"/>
              <a:gd name="T13" fmla="*/ 2147483646 h 215"/>
              <a:gd name="T14" fmla="*/ 2147483646 w 530"/>
              <a:gd name="T15" fmla="*/ 2147483646 h 215"/>
              <a:gd name="T16" fmla="*/ 2147483646 w 530"/>
              <a:gd name="T17" fmla="*/ 2147483646 h 215"/>
              <a:gd name="T18" fmla="*/ 2147483646 w 530"/>
              <a:gd name="T19" fmla="*/ 0 h 215"/>
              <a:gd name="T20" fmla="*/ 2147483646 w 530"/>
              <a:gd name="T21" fmla="*/ 2147483646 h 215"/>
              <a:gd name="T22" fmla="*/ 2147483646 w 530"/>
              <a:gd name="T23" fmla="*/ 2147483646 h 215"/>
              <a:gd name="T24" fmla="*/ 2147483646 w 530"/>
              <a:gd name="T25" fmla="*/ 2147483646 h 215"/>
              <a:gd name="T26" fmla="*/ 2147483646 w 530"/>
              <a:gd name="T27" fmla="*/ 2147483646 h 215"/>
              <a:gd name="T28" fmla="*/ 2147483646 w 530"/>
              <a:gd name="T29" fmla="*/ 2147483646 h 215"/>
              <a:gd name="T30" fmla="*/ 2147483646 w 530"/>
              <a:gd name="T31" fmla="*/ 2147483646 h 215"/>
              <a:gd name="T32" fmla="*/ 2147483646 w 530"/>
              <a:gd name="T33" fmla="*/ 2147483646 h 215"/>
              <a:gd name="T34" fmla="*/ 2147483646 w 530"/>
              <a:gd name="T35" fmla="*/ 2147483646 h 215"/>
              <a:gd name="T36" fmla="*/ 2147483646 w 530"/>
              <a:gd name="T37" fmla="*/ 2147483646 h 215"/>
              <a:gd name="T38" fmla="*/ 2147483646 w 530"/>
              <a:gd name="T39" fmla="*/ 2147483646 h 215"/>
              <a:gd name="T40" fmla="*/ 2147483646 w 530"/>
              <a:gd name="T41" fmla="*/ 2147483646 h 215"/>
              <a:gd name="T42" fmla="*/ 2147483646 w 530"/>
              <a:gd name="T43" fmla="*/ 2147483646 h 215"/>
              <a:gd name="T44" fmla="*/ 2147483646 w 530"/>
              <a:gd name="T45" fmla="*/ 2147483646 h 215"/>
              <a:gd name="T46" fmla="*/ 2147483646 w 530"/>
              <a:gd name="T47" fmla="*/ 2147483646 h 215"/>
              <a:gd name="T48" fmla="*/ 2147483646 w 530"/>
              <a:gd name="T49" fmla="*/ 2147483646 h 215"/>
              <a:gd name="T50" fmla="*/ 2147483646 w 530"/>
              <a:gd name="T51" fmla="*/ 2147483646 h 215"/>
              <a:gd name="T52" fmla="*/ 2147483646 w 530"/>
              <a:gd name="T53" fmla="*/ 2147483646 h 215"/>
              <a:gd name="T54" fmla="*/ 2147483646 w 530"/>
              <a:gd name="T55" fmla="*/ 2147483646 h 215"/>
              <a:gd name="T56" fmla="*/ 2147483646 w 530"/>
              <a:gd name="T57" fmla="*/ 2147483646 h 215"/>
              <a:gd name="T58" fmla="*/ 2147483646 w 530"/>
              <a:gd name="T59" fmla="*/ 2147483646 h 215"/>
              <a:gd name="T60" fmla="*/ 2147483646 w 530"/>
              <a:gd name="T61" fmla="*/ 2147483646 h 215"/>
              <a:gd name="T62" fmla="*/ 2147483646 w 530"/>
              <a:gd name="T63" fmla="*/ 2147483646 h 215"/>
              <a:gd name="T64" fmla="*/ 2147483646 w 530"/>
              <a:gd name="T65" fmla="*/ 2147483646 h 215"/>
              <a:gd name="T66" fmla="*/ 2147483646 w 530"/>
              <a:gd name="T67" fmla="*/ 2147483646 h 215"/>
              <a:gd name="T68" fmla="*/ 2147483646 w 530"/>
              <a:gd name="T69" fmla="*/ 2147483646 h 215"/>
              <a:gd name="T70" fmla="*/ 2147483646 w 530"/>
              <a:gd name="T71" fmla="*/ 2147483646 h 215"/>
              <a:gd name="T72" fmla="*/ 2147483646 w 530"/>
              <a:gd name="T73" fmla="*/ 2147483646 h 215"/>
              <a:gd name="T74" fmla="*/ 2147483646 w 530"/>
              <a:gd name="T75" fmla="*/ 2147483646 h 215"/>
              <a:gd name="T76" fmla="*/ 2147483646 w 530"/>
              <a:gd name="T77" fmla="*/ 2147483646 h 215"/>
              <a:gd name="T78" fmla="*/ 2147483646 w 530"/>
              <a:gd name="T79" fmla="*/ 2147483646 h 215"/>
              <a:gd name="T80" fmla="*/ 2147483646 w 530"/>
              <a:gd name="T81" fmla="*/ 2147483646 h 215"/>
              <a:gd name="T82" fmla="*/ 0 w 530"/>
              <a:gd name="T83" fmla="*/ 2147483646 h 215"/>
              <a:gd name="T84" fmla="*/ 0 w 530"/>
              <a:gd name="T85" fmla="*/ 2147483646 h 21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530"/>
              <a:gd name="T130" fmla="*/ 0 h 215"/>
              <a:gd name="T131" fmla="*/ 530 w 530"/>
              <a:gd name="T132" fmla="*/ 215 h 215"/>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530" h="215">
                <a:moveTo>
                  <a:pt x="0" y="203"/>
                </a:moveTo>
                <a:lnTo>
                  <a:pt x="529" y="214"/>
                </a:lnTo>
                <a:lnTo>
                  <a:pt x="474" y="165"/>
                </a:lnTo>
                <a:lnTo>
                  <a:pt x="463" y="152"/>
                </a:lnTo>
                <a:lnTo>
                  <a:pt x="453" y="130"/>
                </a:lnTo>
                <a:lnTo>
                  <a:pt x="447" y="92"/>
                </a:lnTo>
                <a:lnTo>
                  <a:pt x="432" y="73"/>
                </a:lnTo>
                <a:lnTo>
                  <a:pt x="431" y="58"/>
                </a:lnTo>
                <a:lnTo>
                  <a:pt x="390" y="13"/>
                </a:lnTo>
                <a:lnTo>
                  <a:pt x="379" y="0"/>
                </a:lnTo>
                <a:lnTo>
                  <a:pt x="372" y="2"/>
                </a:lnTo>
                <a:lnTo>
                  <a:pt x="371" y="6"/>
                </a:lnTo>
                <a:lnTo>
                  <a:pt x="364" y="10"/>
                </a:lnTo>
                <a:lnTo>
                  <a:pt x="362" y="20"/>
                </a:lnTo>
                <a:lnTo>
                  <a:pt x="357" y="23"/>
                </a:lnTo>
                <a:lnTo>
                  <a:pt x="352" y="29"/>
                </a:lnTo>
                <a:lnTo>
                  <a:pt x="347" y="32"/>
                </a:lnTo>
                <a:lnTo>
                  <a:pt x="343" y="39"/>
                </a:lnTo>
                <a:lnTo>
                  <a:pt x="328" y="42"/>
                </a:lnTo>
                <a:lnTo>
                  <a:pt x="320" y="35"/>
                </a:lnTo>
                <a:lnTo>
                  <a:pt x="315" y="42"/>
                </a:lnTo>
                <a:lnTo>
                  <a:pt x="304" y="44"/>
                </a:lnTo>
                <a:lnTo>
                  <a:pt x="288" y="44"/>
                </a:lnTo>
                <a:lnTo>
                  <a:pt x="282" y="47"/>
                </a:lnTo>
                <a:lnTo>
                  <a:pt x="268" y="35"/>
                </a:lnTo>
                <a:lnTo>
                  <a:pt x="254" y="41"/>
                </a:lnTo>
                <a:lnTo>
                  <a:pt x="249" y="41"/>
                </a:lnTo>
                <a:lnTo>
                  <a:pt x="201" y="58"/>
                </a:lnTo>
                <a:lnTo>
                  <a:pt x="177" y="70"/>
                </a:lnTo>
                <a:lnTo>
                  <a:pt x="146" y="85"/>
                </a:lnTo>
                <a:lnTo>
                  <a:pt x="140" y="90"/>
                </a:lnTo>
                <a:lnTo>
                  <a:pt x="128" y="73"/>
                </a:lnTo>
                <a:lnTo>
                  <a:pt x="103" y="78"/>
                </a:lnTo>
                <a:lnTo>
                  <a:pt x="83" y="90"/>
                </a:lnTo>
                <a:lnTo>
                  <a:pt x="78" y="98"/>
                </a:lnTo>
                <a:lnTo>
                  <a:pt x="78" y="107"/>
                </a:lnTo>
                <a:lnTo>
                  <a:pt x="63" y="133"/>
                </a:lnTo>
                <a:lnTo>
                  <a:pt x="44" y="145"/>
                </a:lnTo>
                <a:lnTo>
                  <a:pt x="42" y="157"/>
                </a:lnTo>
                <a:lnTo>
                  <a:pt x="24" y="177"/>
                </a:lnTo>
                <a:lnTo>
                  <a:pt x="9" y="177"/>
                </a:lnTo>
                <a:lnTo>
                  <a:pt x="0" y="192"/>
                </a:lnTo>
                <a:lnTo>
                  <a:pt x="0" y="203"/>
                </a:lnTo>
              </a:path>
            </a:pathLst>
          </a:custGeom>
          <a:solidFill>
            <a:schemeClr val="bg1"/>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151" name="Freeform 58"/>
          <p:cNvSpPr>
            <a:spLocks/>
          </p:cNvSpPr>
          <p:nvPr/>
        </p:nvSpPr>
        <p:spPr bwMode="auto">
          <a:xfrm>
            <a:off x="2376488" y="4962525"/>
            <a:ext cx="841375" cy="341313"/>
          </a:xfrm>
          <a:custGeom>
            <a:avLst/>
            <a:gdLst>
              <a:gd name="T0" fmla="*/ 0 w 530"/>
              <a:gd name="T1" fmla="*/ 2147483646 h 215"/>
              <a:gd name="T2" fmla="*/ 2147483646 w 530"/>
              <a:gd name="T3" fmla="*/ 2147483646 h 215"/>
              <a:gd name="T4" fmla="*/ 2147483646 w 530"/>
              <a:gd name="T5" fmla="*/ 2147483646 h 215"/>
              <a:gd name="T6" fmla="*/ 2147483646 w 530"/>
              <a:gd name="T7" fmla="*/ 2147483646 h 215"/>
              <a:gd name="T8" fmla="*/ 2147483646 w 530"/>
              <a:gd name="T9" fmla="*/ 2147483646 h 215"/>
              <a:gd name="T10" fmla="*/ 2147483646 w 530"/>
              <a:gd name="T11" fmla="*/ 2147483646 h 215"/>
              <a:gd name="T12" fmla="*/ 2147483646 w 530"/>
              <a:gd name="T13" fmla="*/ 2147483646 h 215"/>
              <a:gd name="T14" fmla="*/ 2147483646 w 530"/>
              <a:gd name="T15" fmla="*/ 2147483646 h 215"/>
              <a:gd name="T16" fmla="*/ 2147483646 w 530"/>
              <a:gd name="T17" fmla="*/ 2147483646 h 215"/>
              <a:gd name="T18" fmla="*/ 2147483646 w 530"/>
              <a:gd name="T19" fmla="*/ 0 h 215"/>
              <a:gd name="T20" fmla="*/ 2147483646 w 530"/>
              <a:gd name="T21" fmla="*/ 2147483646 h 215"/>
              <a:gd name="T22" fmla="*/ 2147483646 w 530"/>
              <a:gd name="T23" fmla="*/ 2147483646 h 215"/>
              <a:gd name="T24" fmla="*/ 2147483646 w 530"/>
              <a:gd name="T25" fmla="*/ 2147483646 h 215"/>
              <a:gd name="T26" fmla="*/ 2147483646 w 530"/>
              <a:gd name="T27" fmla="*/ 2147483646 h 215"/>
              <a:gd name="T28" fmla="*/ 2147483646 w 530"/>
              <a:gd name="T29" fmla="*/ 2147483646 h 215"/>
              <a:gd name="T30" fmla="*/ 2147483646 w 530"/>
              <a:gd name="T31" fmla="*/ 2147483646 h 215"/>
              <a:gd name="T32" fmla="*/ 2147483646 w 530"/>
              <a:gd name="T33" fmla="*/ 2147483646 h 215"/>
              <a:gd name="T34" fmla="*/ 2147483646 w 530"/>
              <a:gd name="T35" fmla="*/ 2147483646 h 215"/>
              <a:gd name="T36" fmla="*/ 2147483646 w 530"/>
              <a:gd name="T37" fmla="*/ 2147483646 h 215"/>
              <a:gd name="T38" fmla="*/ 2147483646 w 530"/>
              <a:gd name="T39" fmla="*/ 2147483646 h 215"/>
              <a:gd name="T40" fmla="*/ 2147483646 w 530"/>
              <a:gd name="T41" fmla="*/ 2147483646 h 215"/>
              <a:gd name="T42" fmla="*/ 2147483646 w 530"/>
              <a:gd name="T43" fmla="*/ 2147483646 h 215"/>
              <a:gd name="T44" fmla="*/ 2147483646 w 530"/>
              <a:gd name="T45" fmla="*/ 2147483646 h 215"/>
              <a:gd name="T46" fmla="*/ 2147483646 w 530"/>
              <a:gd name="T47" fmla="*/ 2147483646 h 215"/>
              <a:gd name="T48" fmla="*/ 2147483646 w 530"/>
              <a:gd name="T49" fmla="*/ 2147483646 h 215"/>
              <a:gd name="T50" fmla="*/ 2147483646 w 530"/>
              <a:gd name="T51" fmla="*/ 2147483646 h 215"/>
              <a:gd name="T52" fmla="*/ 2147483646 w 530"/>
              <a:gd name="T53" fmla="*/ 2147483646 h 215"/>
              <a:gd name="T54" fmla="*/ 2147483646 w 530"/>
              <a:gd name="T55" fmla="*/ 2147483646 h 215"/>
              <a:gd name="T56" fmla="*/ 2147483646 w 530"/>
              <a:gd name="T57" fmla="*/ 2147483646 h 215"/>
              <a:gd name="T58" fmla="*/ 2147483646 w 530"/>
              <a:gd name="T59" fmla="*/ 2147483646 h 215"/>
              <a:gd name="T60" fmla="*/ 2147483646 w 530"/>
              <a:gd name="T61" fmla="*/ 2147483646 h 215"/>
              <a:gd name="T62" fmla="*/ 2147483646 w 530"/>
              <a:gd name="T63" fmla="*/ 2147483646 h 215"/>
              <a:gd name="T64" fmla="*/ 2147483646 w 530"/>
              <a:gd name="T65" fmla="*/ 2147483646 h 215"/>
              <a:gd name="T66" fmla="*/ 2147483646 w 530"/>
              <a:gd name="T67" fmla="*/ 2147483646 h 215"/>
              <a:gd name="T68" fmla="*/ 2147483646 w 530"/>
              <a:gd name="T69" fmla="*/ 2147483646 h 215"/>
              <a:gd name="T70" fmla="*/ 2147483646 w 530"/>
              <a:gd name="T71" fmla="*/ 2147483646 h 215"/>
              <a:gd name="T72" fmla="*/ 2147483646 w 530"/>
              <a:gd name="T73" fmla="*/ 2147483646 h 215"/>
              <a:gd name="T74" fmla="*/ 2147483646 w 530"/>
              <a:gd name="T75" fmla="*/ 2147483646 h 215"/>
              <a:gd name="T76" fmla="*/ 2147483646 w 530"/>
              <a:gd name="T77" fmla="*/ 2147483646 h 215"/>
              <a:gd name="T78" fmla="*/ 2147483646 w 530"/>
              <a:gd name="T79" fmla="*/ 2147483646 h 215"/>
              <a:gd name="T80" fmla="*/ 2147483646 w 530"/>
              <a:gd name="T81" fmla="*/ 2147483646 h 215"/>
              <a:gd name="T82" fmla="*/ 0 w 530"/>
              <a:gd name="T83" fmla="*/ 2147483646 h 215"/>
              <a:gd name="T84" fmla="*/ 0 w 530"/>
              <a:gd name="T85" fmla="*/ 2147483646 h 21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530"/>
              <a:gd name="T130" fmla="*/ 0 h 215"/>
              <a:gd name="T131" fmla="*/ 530 w 530"/>
              <a:gd name="T132" fmla="*/ 215 h 215"/>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530" h="215">
                <a:moveTo>
                  <a:pt x="0" y="203"/>
                </a:moveTo>
                <a:lnTo>
                  <a:pt x="529" y="214"/>
                </a:lnTo>
                <a:lnTo>
                  <a:pt x="474" y="165"/>
                </a:lnTo>
                <a:lnTo>
                  <a:pt x="463" y="152"/>
                </a:lnTo>
                <a:lnTo>
                  <a:pt x="453" y="130"/>
                </a:lnTo>
                <a:lnTo>
                  <a:pt x="447" y="92"/>
                </a:lnTo>
                <a:lnTo>
                  <a:pt x="432" y="73"/>
                </a:lnTo>
                <a:lnTo>
                  <a:pt x="431" y="58"/>
                </a:lnTo>
                <a:lnTo>
                  <a:pt x="390" y="13"/>
                </a:lnTo>
                <a:lnTo>
                  <a:pt x="379" y="0"/>
                </a:lnTo>
                <a:lnTo>
                  <a:pt x="372" y="2"/>
                </a:lnTo>
                <a:lnTo>
                  <a:pt x="371" y="6"/>
                </a:lnTo>
                <a:lnTo>
                  <a:pt x="364" y="10"/>
                </a:lnTo>
                <a:lnTo>
                  <a:pt x="362" y="20"/>
                </a:lnTo>
                <a:lnTo>
                  <a:pt x="357" y="23"/>
                </a:lnTo>
                <a:lnTo>
                  <a:pt x="352" y="29"/>
                </a:lnTo>
                <a:lnTo>
                  <a:pt x="347" y="32"/>
                </a:lnTo>
                <a:lnTo>
                  <a:pt x="343" y="39"/>
                </a:lnTo>
                <a:lnTo>
                  <a:pt x="328" y="42"/>
                </a:lnTo>
                <a:lnTo>
                  <a:pt x="320" y="35"/>
                </a:lnTo>
                <a:lnTo>
                  <a:pt x="315" y="42"/>
                </a:lnTo>
                <a:lnTo>
                  <a:pt x="304" y="44"/>
                </a:lnTo>
                <a:lnTo>
                  <a:pt x="288" y="44"/>
                </a:lnTo>
                <a:lnTo>
                  <a:pt x="282" y="47"/>
                </a:lnTo>
                <a:lnTo>
                  <a:pt x="268" y="35"/>
                </a:lnTo>
                <a:lnTo>
                  <a:pt x="254" y="41"/>
                </a:lnTo>
                <a:lnTo>
                  <a:pt x="249" y="41"/>
                </a:lnTo>
                <a:lnTo>
                  <a:pt x="201" y="58"/>
                </a:lnTo>
                <a:lnTo>
                  <a:pt x="177" y="70"/>
                </a:lnTo>
                <a:lnTo>
                  <a:pt x="146" y="85"/>
                </a:lnTo>
                <a:lnTo>
                  <a:pt x="140" y="90"/>
                </a:lnTo>
                <a:lnTo>
                  <a:pt x="128" y="73"/>
                </a:lnTo>
                <a:lnTo>
                  <a:pt x="103" y="78"/>
                </a:lnTo>
                <a:lnTo>
                  <a:pt x="83" y="90"/>
                </a:lnTo>
                <a:lnTo>
                  <a:pt x="78" y="98"/>
                </a:lnTo>
                <a:lnTo>
                  <a:pt x="78" y="107"/>
                </a:lnTo>
                <a:lnTo>
                  <a:pt x="63" y="133"/>
                </a:lnTo>
                <a:lnTo>
                  <a:pt x="44" y="145"/>
                </a:lnTo>
                <a:lnTo>
                  <a:pt x="42" y="157"/>
                </a:lnTo>
                <a:lnTo>
                  <a:pt x="24" y="177"/>
                </a:lnTo>
                <a:lnTo>
                  <a:pt x="9" y="177"/>
                </a:lnTo>
                <a:lnTo>
                  <a:pt x="0" y="192"/>
                </a:lnTo>
                <a:lnTo>
                  <a:pt x="0" y="203"/>
                </a:lnTo>
              </a:path>
            </a:pathLst>
          </a:custGeom>
          <a:solidFill>
            <a:schemeClr val="bg1"/>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152" name="Freeform 59"/>
          <p:cNvSpPr>
            <a:spLocks/>
          </p:cNvSpPr>
          <p:nvPr/>
        </p:nvSpPr>
        <p:spPr bwMode="auto">
          <a:xfrm>
            <a:off x="4584700" y="4148138"/>
            <a:ext cx="608013" cy="542925"/>
          </a:xfrm>
          <a:custGeom>
            <a:avLst/>
            <a:gdLst>
              <a:gd name="T0" fmla="*/ 2147483646 w 383"/>
              <a:gd name="T1" fmla="*/ 2147483646 h 342"/>
              <a:gd name="T2" fmla="*/ 2147483646 w 383"/>
              <a:gd name="T3" fmla="*/ 2147483646 h 342"/>
              <a:gd name="T4" fmla="*/ 2147483646 w 383"/>
              <a:gd name="T5" fmla="*/ 2147483646 h 342"/>
              <a:gd name="T6" fmla="*/ 2147483646 w 383"/>
              <a:gd name="T7" fmla="*/ 2147483646 h 342"/>
              <a:gd name="T8" fmla="*/ 2147483646 w 383"/>
              <a:gd name="T9" fmla="*/ 2147483646 h 342"/>
              <a:gd name="T10" fmla="*/ 2147483646 w 383"/>
              <a:gd name="T11" fmla="*/ 2147483646 h 342"/>
              <a:gd name="T12" fmla="*/ 2147483646 w 383"/>
              <a:gd name="T13" fmla="*/ 2147483646 h 342"/>
              <a:gd name="T14" fmla="*/ 2147483646 w 383"/>
              <a:gd name="T15" fmla="*/ 2147483646 h 342"/>
              <a:gd name="T16" fmla="*/ 2147483646 w 383"/>
              <a:gd name="T17" fmla="*/ 2147483646 h 342"/>
              <a:gd name="T18" fmla="*/ 2147483646 w 383"/>
              <a:gd name="T19" fmla="*/ 2147483646 h 342"/>
              <a:gd name="T20" fmla="*/ 2147483646 w 383"/>
              <a:gd name="T21" fmla="*/ 2147483646 h 342"/>
              <a:gd name="T22" fmla="*/ 2147483646 w 383"/>
              <a:gd name="T23" fmla="*/ 2147483646 h 342"/>
              <a:gd name="T24" fmla="*/ 2147483646 w 383"/>
              <a:gd name="T25" fmla="*/ 2147483646 h 342"/>
              <a:gd name="T26" fmla="*/ 2147483646 w 383"/>
              <a:gd name="T27" fmla="*/ 2147483646 h 342"/>
              <a:gd name="T28" fmla="*/ 2147483646 w 383"/>
              <a:gd name="T29" fmla="*/ 2147483646 h 342"/>
              <a:gd name="T30" fmla="*/ 2147483646 w 383"/>
              <a:gd name="T31" fmla="*/ 2147483646 h 342"/>
              <a:gd name="T32" fmla="*/ 2147483646 w 383"/>
              <a:gd name="T33" fmla="*/ 2147483646 h 342"/>
              <a:gd name="T34" fmla="*/ 2147483646 w 383"/>
              <a:gd name="T35" fmla="*/ 2147483646 h 342"/>
              <a:gd name="T36" fmla="*/ 2147483646 w 383"/>
              <a:gd name="T37" fmla="*/ 2147483646 h 342"/>
              <a:gd name="T38" fmla="*/ 2147483646 w 383"/>
              <a:gd name="T39" fmla="*/ 2147483646 h 342"/>
              <a:gd name="T40" fmla="*/ 2147483646 w 383"/>
              <a:gd name="T41" fmla="*/ 2147483646 h 342"/>
              <a:gd name="T42" fmla="*/ 2147483646 w 383"/>
              <a:gd name="T43" fmla="*/ 2147483646 h 342"/>
              <a:gd name="T44" fmla="*/ 2147483646 w 383"/>
              <a:gd name="T45" fmla="*/ 2147483646 h 342"/>
              <a:gd name="T46" fmla="*/ 2147483646 w 383"/>
              <a:gd name="T47" fmla="*/ 2147483646 h 342"/>
              <a:gd name="T48" fmla="*/ 2147483646 w 383"/>
              <a:gd name="T49" fmla="*/ 0 h 342"/>
              <a:gd name="T50" fmla="*/ 2147483646 w 383"/>
              <a:gd name="T51" fmla="*/ 2147483646 h 342"/>
              <a:gd name="T52" fmla="*/ 2147483646 w 383"/>
              <a:gd name="T53" fmla="*/ 2147483646 h 342"/>
              <a:gd name="T54" fmla="*/ 2147483646 w 383"/>
              <a:gd name="T55" fmla="*/ 2147483646 h 342"/>
              <a:gd name="T56" fmla="*/ 2147483646 w 383"/>
              <a:gd name="T57" fmla="*/ 2147483646 h 342"/>
              <a:gd name="T58" fmla="*/ 2147483646 w 383"/>
              <a:gd name="T59" fmla="*/ 2147483646 h 342"/>
              <a:gd name="T60" fmla="*/ 2147483646 w 383"/>
              <a:gd name="T61" fmla="*/ 2147483646 h 342"/>
              <a:gd name="T62" fmla="*/ 2147483646 w 383"/>
              <a:gd name="T63" fmla="*/ 2147483646 h 342"/>
              <a:gd name="T64" fmla="*/ 2147483646 w 383"/>
              <a:gd name="T65" fmla="*/ 2147483646 h 342"/>
              <a:gd name="T66" fmla="*/ 2147483646 w 383"/>
              <a:gd name="T67" fmla="*/ 2147483646 h 342"/>
              <a:gd name="T68" fmla="*/ 0 w 383"/>
              <a:gd name="T69" fmla="*/ 2147483646 h 342"/>
              <a:gd name="T70" fmla="*/ 2147483646 w 383"/>
              <a:gd name="T71" fmla="*/ 2147483646 h 34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383"/>
              <a:gd name="T109" fmla="*/ 0 h 342"/>
              <a:gd name="T110" fmla="*/ 383 w 383"/>
              <a:gd name="T111" fmla="*/ 342 h 342"/>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383" h="342">
                <a:moveTo>
                  <a:pt x="4" y="301"/>
                </a:moveTo>
                <a:lnTo>
                  <a:pt x="34" y="295"/>
                </a:lnTo>
                <a:lnTo>
                  <a:pt x="43" y="268"/>
                </a:lnTo>
                <a:lnTo>
                  <a:pt x="69" y="247"/>
                </a:lnTo>
                <a:lnTo>
                  <a:pt x="79" y="247"/>
                </a:lnTo>
                <a:lnTo>
                  <a:pt x="93" y="268"/>
                </a:lnTo>
                <a:lnTo>
                  <a:pt x="110" y="272"/>
                </a:lnTo>
                <a:lnTo>
                  <a:pt x="120" y="247"/>
                </a:lnTo>
                <a:lnTo>
                  <a:pt x="130" y="265"/>
                </a:lnTo>
                <a:lnTo>
                  <a:pt x="145" y="272"/>
                </a:lnTo>
                <a:lnTo>
                  <a:pt x="160" y="282"/>
                </a:lnTo>
                <a:lnTo>
                  <a:pt x="176" y="298"/>
                </a:lnTo>
                <a:lnTo>
                  <a:pt x="211" y="282"/>
                </a:lnTo>
                <a:lnTo>
                  <a:pt x="233" y="317"/>
                </a:lnTo>
                <a:lnTo>
                  <a:pt x="256" y="339"/>
                </a:lnTo>
                <a:lnTo>
                  <a:pt x="280" y="331"/>
                </a:lnTo>
                <a:lnTo>
                  <a:pt x="297" y="330"/>
                </a:lnTo>
                <a:lnTo>
                  <a:pt x="335" y="341"/>
                </a:lnTo>
                <a:lnTo>
                  <a:pt x="382" y="188"/>
                </a:lnTo>
                <a:lnTo>
                  <a:pt x="374" y="183"/>
                </a:lnTo>
                <a:lnTo>
                  <a:pt x="362" y="171"/>
                </a:lnTo>
                <a:lnTo>
                  <a:pt x="329" y="139"/>
                </a:lnTo>
                <a:lnTo>
                  <a:pt x="317" y="133"/>
                </a:lnTo>
                <a:lnTo>
                  <a:pt x="279" y="48"/>
                </a:lnTo>
                <a:lnTo>
                  <a:pt x="256" y="0"/>
                </a:lnTo>
                <a:lnTo>
                  <a:pt x="233" y="7"/>
                </a:lnTo>
                <a:lnTo>
                  <a:pt x="229" y="14"/>
                </a:lnTo>
                <a:lnTo>
                  <a:pt x="221" y="19"/>
                </a:lnTo>
                <a:lnTo>
                  <a:pt x="217" y="27"/>
                </a:lnTo>
                <a:lnTo>
                  <a:pt x="237" y="58"/>
                </a:lnTo>
                <a:lnTo>
                  <a:pt x="217" y="76"/>
                </a:lnTo>
                <a:lnTo>
                  <a:pt x="173" y="84"/>
                </a:lnTo>
                <a:lnTo>
                  <a:pt x="134" y="87"/>
                </a:lnTo>
                <a:lnTo>
                  <a:pt x="115" y="81"/>
                </a:lnTo>
                <a:lnTo>
                  <a:pt x="0" y="305"/>
                </a:lnTo>
                <a:lnTo>
                  <a:pt x="4" y="301"/>
                </a:lnTo>
              </a:path>
            </a:pathLst>
          </a:custGeom>
          <a:solidFill>
            <a:schemeClr val="bg1"/>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153" name="Freeform 60"/>
          <p:cNvSpPr>
            <a:spLocks/>
          </p:cNvSpPr>
          <p:nvPr/>
        </p:nvSpPr>
        <p:spPr bwMode="auto">
          <a:xfrm>
            <a:off x="4584700" y="4148138"/>
            <a:ext cx="608013" cy="542925"/>
          </a:xfrm>
          <a:custGeom>
            <a:avLst/>
            <a:gdLst>
              <a:gd name="T0" fmla="*/ 2147483646 w 383"/>
              <a:gd name="T1" fmla="*/ 2147483646 h 342"/>
              <a:gd name="T2" fmla="*/ 2147483646 w 383"/>
              <a:gd name="T3" fmla="*/ 2147483646 h 342"/>
              <a:gd name="T4" fmla="*/ 2147483646 w 383"/>
              <a:gd name="T5" fmla="*/ 2147483646 h 342"/>
              <a:gd name="T6" fmla="*/ 2147483646 w 383"/>
              <a:gd name="T7" fmla="*/ 2147483646 h 342"/>
              <a:gd name="T8" fmla="*/ 2147483646 w 383"/>
              <a:gd name="T9" fmla="*/ 2147483646 h 342"/>
              <a:gd name="T10" fmla="*/ 2147483646 w 383"/>
              <a:gd name="T11" fmla="*/ 2147483646 h 342"/>
              <a:gd name="T12" fmla="*/ 2147483646 w 383"/>
              <a:gd name="T13" fmla="*/ 2147483646 h 342"/>
              <a:gd name="T14" fmla="*/ 2147483646 w 383"/>
              <a:gd name="T15" fmla="*/ 2147483646 h 342"/>
              <a:gd name="T16" fmla="*/ 2147483646 w 383"/>
              <a:gd name="T17" fmla="*/ 2147483646 h 342"/>
              <a:gd name="T18" fmla="*/ 2147483646 w 383"/>
              <a:gd name="T19" fmla="*/ 2147483646 h 342"/>
              <a:gd name="T20" fmla="*/ 2147483646 w 383"/>
              <a:gd name="T21" fmla="*/ 2147483646 h 342"/>
              <a:gd name="T22" fmla="*/ 2147483646 w 383"/>
              <a:gd name="T23" fmla="*/ 2147483646 h 342"/>
              <a:gd name="T24" fmla="*/ 2147483646 w 383"/>
              <a:gd name="T25" fmla="*/ 2147483646 h 342"/>
              <a:gd name="T26" fmla="*/ 2147483646 w 383"/>
              <a:gd name="T27" fmla="*/ 2147483646 h 342"/>
              <a:gd name="T28" fmla="*/ 2147483646 w 383"/>
              <a:gd name="T29" fmla="*/ 2147483646 h 342"/>
              <a:gd name="T30" fmla="*/ 2147483646 w 383"/>
              <a:gd name="T31" fmla="*/ 2147483646 h 342"/>
              <a:gd name="T32" fmla="*/ 2147483646 w 383"/>
              <a:gd name="T33" fmla="*/ 2147483646 h 342"/>
              <a:gd name="T34" fmla="*/ 2147483646 w 383"/>
              <a:gd name="T35" fmla="*/ 2147483646 h 342"/>
              <a:gd name="T36" fmla="*/ 2147483646 w 383"/>
              <a:gd name="T37" fmla="*/ 2147483646 h 342"/>
              <a:gd name="T38" fmla="*/ 2147483646 w 383"/>
              <a:gd name="T39" fmla="*/ 2147483646 h 342"/>
              <a:gd name="T40" fmla="*/ 2147483646 w 383"/>
              <a:gd name="T41" fmla="*/ 2147483646 h 342"/>
              <a:gd name="T42" fmla="*/ 2147483646 w 383"/>
              <a:gd name="T43" fmla="*/ 2147483646 h 342"/>
              <a:gd name="T44" fmla="*/ 2147483646 w 383"/>
              <a:gd name="T45" fmla="*/ 2147483646 h 342"/>
              <a:gd name="T46" fmla="*/ 2147483646 w 383"/>
              <a:gd name="T47" fmla="*/ 2147483646 h 342"/>
              <a:gd name="T48" fmla="*/ 2147483646 w 383"/>
              <a:gd name="T49" fmla="*/ 0 h 342"/>
              <a:gd name="T50" fmla="*/ 2147483646 w 383"/>
              <a:gd name="T51" fmla="*/ 2147483646 h 342"/>
              <a:gd name="T52" fmla="*/ 2147483646 w 383"/>
              <a:gd name="T53" fmla="*/ 2147483646 h 342"/>
              <a:gd name="T54" fmla="*/ 2147483646 w 383"/>
              <a:gd name="T55" fmla="*/ 2147483646 h 342"/>
              <a:gd name="T56" fmla="*/ 2147483646 w 383"/>
              <a:gd name="T57" fmla="*/ 2147483646 h 342"/>
              <a:gd name="T58" fmla="*/ 2147483646 w 383"/>
              <a:gd name="T59" fmla="*/ 2147483646 h 342"/>
              <a:gd name="T60" fmla="*/ 2147483646 w 383"/>
              <a:gd name="T61" fmla="*/ 2147483646 h 342"/>
              <a:gd name="T62" fmla="*/ 2147483646 w 383"/>
              <a:gd name="T63" fmla="*/ 2147483646 h 342"/>
              <a:gd name="T64" fmla="*/ 2147483646 w 383"/>
              <a:gd name="T65" fmla="*/ 2147483646 h 342"/>
              <a:gd name="T66" fmla="*/ 2147483646 w 383"/>
              <a:gd name="T67" fmla="*/ 2147483646 h 342"/>
              <a:gd name="T68" fmla="*/ 0 w 383"/>
              <a:gd name="T69" fmla="*/ 2147483646 h 342"/>
              <a:gd name="T70" fmla="*/ 2147483646 w 383"/>
              <a:gd name="T71" fmla="*/ 2147483646 h 34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383"/>
              <a:gd name="T109" fmla="*/ 0 h 342"/>
              <a:gd name="T110" fmla="*/ 383 w 383"/>
              <a:gd name="T111" fmla="*/ 342 h 342"/>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383" h="342">
                <a:moveTo>
                  <a:pt x="4" y="301"/>
                </a:moveTo>
                <a:lnTo>
                  <a:pt x="34" y="295"/>
                </a:lnTo>
                <a:lnTo>
                  <a:pt x="43" y="268"/>
                </a:lnTo>
                <a:lnTo>
                  <a:pt x="69" y="247"/>
                </a:lnTo>
                <a:lnTo>
                  <a:pt x="79" y="247"/>
                </a:lnTo>
                <a:lnTo>
                  <a:pt x="93" y="268"/>
                </a:lnTo>
                <a:lnTo>
                  <a:pt x="110" y="272"/>
                </a:lnTo>
                <a:lnTo>
                  <a:pt x="120" y="247"/>
                </a:lnTo>
                <a:lnTo>
                  <a:pt x="130" y="265"/>
                </a:lnTo>
                <a:lnTo>
                  <a:pt x="145" y="272"/>
                </a:lnTo>
                <a:lnTo>
                  <a:pt x="160" y="282"/>
                </a:lnTo>
                <a:lnTo>
                  <a:pt x="176" y="298"/>
                </a:lnTo>
                <a:lnTo>
                  <a:pt x="211" y="282"/>
                </a:lnTo>
                <a:lnTo>
                  <a:pt x="233" y="317"/>
                </a:lnTo>
                <a:lnTo>
                  <a:pt x="256" y="339"/>
                </a:lnTo>
                <a:lnTo>
                  <a:pt x="280" y="331"/>
                </a:lnTo>
                <a:lnTo>
                  <a:pt x="297" y="330"/>
                </a:lnTo>
                <a:lnTo>
                  <a:pt x="335" y="341"/>
                </a:lnTo>
                <a:lnTo>
                  <a:pt x="382" y="188"/>
                </a:lnTo>
                <a:lnTo>
                  <a:pt x="374" y="183"/>
                </a:lnTo>
                <a:lnTo>
                  <a:pt x="362" y="171"/>
                </a:lnTo>
                <a:lnTo>
                  <a:pt x="329" y="139"/>
                </a:lnTo>
                <a:lnTo>
                  <a:pt x="317" y="133"/>
                </a:lnTo>
                <a:lnTo>
                  <a:pt x="279" y="48"/>
                </a:lnTo>
                <a:lnTo>
                  <a:pt x="256" y="0"/>
                </a:lnTo>
                <a:lnTo>
                  <a:pt x="233" y="7"/>
                </a:lnTo>
                <a:lnTo>
                  <a:pt x="229" y="14"/>
                </a:lnTo>
                <a:lnTo>
                  <a:pt x="221" y="19"/>
                </a:lnTo>
                <a:lnTo>
                  <a:pt x="217" y="27"/>
                </a:lnTo>
                <a:lnTo>
                  <a:pt x="237" y="58"/>
                </a:lnTo>
                <a:lnTo>
                  <a:pt x="217" y="76"/>
                </a:lnTo>
                <a:lnTo>
                  <a:pt x="173" y="84"/>
                </a:lnTo>
                <a:lnTo>
                  <a:pt x="134" y="87"/>
                </a:lnTo>
                <a:lnTo>
                  <a:pt x="115" y="81"/>
                </a:lnTo>
                <a:lnTo>
                  <a:pt x="0" y="305"/>
                </a:lnTo>
                <a:lnTo>
                  <a:pt x="4" y="301"/>
                </a:lnTo>
              </a:path>
            </a:pathLst>
          </a:custGeom>
          <a:solidFill>
            <a:srgbClr val="6699FF"/>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154" name="Freeform 61"/>
          <p:cNvSpPr>
            <a:spLocks/>
          </p:cNvSpPr>
          <p:nvPr/>
        </p:nvSpPr>
        <p:spPr bwMode="auto">
          <a:xfrm>
            <a:off x="5260975" y="4864100"/>
            <a:ext cx="736600" cy="455613"/>
          </a:xfrm>
          <a:custGeom>
            <a:avLst/>
            <a:gdLst>
              <a:gd name="T0" fmla="*/ 0 w 464"/>
              <a:gd name="T1" fmla="*/ 2147483646 h 287"/>
              <a:gd name="T2" fmla="*/ 2147483646 w 464"/>
              <a:gd name="T3" fmla="*/ 2147483646 h 287"/>
              <a:gd name="T4" fmla="*/ 2147483646 w 464"/>
              <a:gd name="T5" fmla="*/ 2147483646 h 287"/>
              <a:gd name="T6" fmla="*/ 2147483646 w 464"/>
              <a:gd name="T7" fmla="*/ 2147483646 h 287"/>
              <a:gd name="T8" fmla="*/ 2147483646 w 464"/>
              <a:gd name="T9" fmla="*/ 2147483646 h 287"/>
              <a:gd name="T10" fmla="*/ 2147483646 w 464"/>
              <a:gd name="T11" fmla="*/ 2147483646 h 287"/>
              <a:gd name="T12" fmla="*/ 2147483646 w 464"/>
              <a:gd name="T13" fmla="*/ 2147483646 h 287"/>
              <a:gd name="T14" fmla="*/ 2147483646 w 464"/>
              <a:gd name="T15" fmla="*/ 2147483646 h 287"/>
              <a:gd name="T16" fmla="*/ 2147483646 w 464"/>
              <a:gd name="T17" fmla="*/ 2147483646 h 287"/>
              <a:gd name="T18" fmla="*/ 2147483646 w 464"/>
              <a:gd name="T19" fmla="*/ 0 h 287"/>
              <a:gd name="T20" fmla="*/ 2147483646 w 464"/>
              <a:gd name="T21" fmla="*/ 2147483646 h 287"/>
              <a:gd name="T22" fmla="*/ 2147483646 w 464"/>
              <a:gd name="T23" fmla="*/ 2147483646 h 287"/>
              <a:gd name="T24" fmla="*/ 2147483646 w 464"/>
              <a:gd name="T25" fmla="*/ 2147483646 h 287"/>
              <a:gd name="T26" fmla="*/ 2147483646 w 464"/>
              <a:gd name="T27" fmla="*/ 2147483646 h 287"/>
              <a:gd name="T28" fmla="*/ 2147483646 w 464"/>
              <a:gd name="T29" fmla="*/ 2147483646 h 287"/>
              <a:gd name="T30" fmla="*/ 2147483646 w 464"/>
              <a:gd name="T31" fmla="*/ 2147483646 h 287"/>
              <a:gd name="T32" fmla="*/ 2147483646 w 464"/>
              <a:gd name="T33" fmla="*/ 2147483646 h 287"/>
              <a:gd name="T34" fmla="*/ 2147483646 w 464"/>
              <a:gd name="T35" fmla="*/ 2147483646 h 287"/>
              <a:gd name="T36" fmla="*/ 2147483646 w 464"/>
              <a:gd name="T37" fmla="*/ 2147483646 h 287"/>
              <a:gd name="T38" fmla="*/ 2147483646 w 464"/>
              <a:gd name="T39" fmla="*/ 2147483646 h 287"/>
              <a:gd name="T40" fmla="*/ 2147483646 w 464"/>
              <a:gd name="T41" fmla="*/ 2147483646 h 287"/>
              <a:gd name="T42" fmla="*/ 2147483646 w 464"/>
              <a:gd name="T43" fmla="*/ 2147483646 h 287"/>
              <a:gd name="T44" fmla="*/ 2147483646 w 464"/>
              <a:gd name="T45" fmla="*/ 2147483646 h 287"/>
              <a:gd name="T46" fmla="*/ 2147483646 w 464"/>
              <a:gd name="T47" fmla="*/ 2147483646 h 287"/>
              <a:gd name="T48" fmla="*/ 2147483646 w 464"/>
              <a:gd name="T49" fmla="*/ 2147483646 h 287"/>
              <a:gd name="T50" fmla="*/ 2147483646 w 464"/>
              <a:gd name="T51" fmla="*/ 2147483646 h 287"/>
              <a:gd name="T52" fmla="*/ 2147483646 w 464"/>
              <a:gd name="T53" fmla="*/ 2147483646 h 287"/>
              <a:gd name="T54" fmla="*/ 2147483646 w 464"/>
              <a:gd name="T55" fmla="*/ 2147483646 h 287"/>
              <a:gd name="T56" fmla="*/ 2147483646 w 464"/>
              <a:gd name="T57" fmla="*/ 2147483646 h 287"/>
              <a:gd name="T58" fmla="*/ 2147483646 w 464"/>
              <a:gd name="T59" fmla="*/ 2147483646 h 287"/>
              <a:gd name="T60" fmla="*/ 0 w 464"/>
              <a:gd name="T61" fmla="*/ 2147483646 h 2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64"/>
              <a:gd name="T94" fmla="*/ 0 h 287"/>
              <a:gd name="T95" fmla="*/ 464 w 464"/>
              <a:gd name="T96" fmla="*/ 287 h 2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64" h="287">
                <a:moveTo>
                  <a:pt x="0" y="286"/>
                </a:moveTo>
                <a:lnTo>
                  <a:pt x="15" y="254"/>
                </a:lnTo>
                <a:lnTo>
                  <a:pt x="25" y="233"/>
                </a:lnTo>
                <a:lnTo>
                  <a:pt x="35" y="189"/>
                </a:lnTo>
                <a:lnTo>
                  <a:pt x="60" y="164"/>
                </a:lnTo>
                <a:lnTo>
                  <a:pt x="85" y="141"/>
                </a:lnTo>
                <a:lnTo>
                  <a:pt x="112" y="99"/>
                </a:lnTo>
                <a:lnTo>
                  <a:pt x="123" y="60"/>
                </a:lnTo>
                <a:lnTo>
                  <a:pt x="155" y="11"/>
                </a:lnTo>
                <a:lnTo>
                  <a:pt x="162" y="0"/>
                </a:lnTo>
                <a:lnTo>
                  <a:pt x="185" y="8"/>
                </a:lnTo>
                <a:lnTo>
                  <a:pt x="197" y="19"/>
                </a:lnTo>
                <a:lnTo>
                  <a:pt x="210" y="23"/>
                </a:lnTo>
                <a:lnTo>
                  <a:pt x="240" y="23"/>
                </a:lnTo>
                <a:lnTo>
                  <a:pt x="272" y="46"/>
                </a:lnTo>
                <a:lnTo>
                  <a:pt x="269" y="31"/>
                </a:lnTo>
                <a:lnTo>
                  <a:pt x="298" y="46"/>
                </a:lnTo>
                <a:lnTo>
                  <a:pt x="314" y="60"/>
                </a:lnTo>
                <a:lnTo>
                  <a:pt x="338" y="63"/>
                </a:lnTo>
                <a:lnTo>
                  <a:pt x="359" y="71"/>
                </a:lnTo>
                <a:lnTo>
                  <a:pt x="383" y="75"/>
                </a:lnTo>
                <a:lnTo>
                  <a:pt x="399" y="90"/>
                </a:lnTo>
                <a:lnTo>
                  <a:pt x="410" y="83"/>
                </a:lnTo>
                <a:lnTo>
                  <a:pt x="406" y="71"/>
                </a:lnTo>
                <a:lnTo>
                  <a:pt x="427" y="90"/>
                </a:lnTo>
                <a:lnTo>
                  <a:pt x="438" y="77"/>
                </a:lnTo>
                <a:lnTo>
                  <a:pt x="463" y="83"/>
                </a:lnTo>
                <a:lnTo>
                  <a:pt x="442" y="286"/>
                </a:lnTo>
                <a:lnTo>
                  <a:pt x="229" y="286"/>
                </a:lnTo>
                <a:lnTo>
                  <a:pt x="5" y="286"/>
                </a:lnTo>
                <a:lnTo>
                  <a:pt x="0" y="286"/>
                </a:lnTo>
              </a:path>
            </a:pathLst>
          </a:custGeom>
          <a:solidFill>
            <a:schemeClr val="bg1"/>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155" name="Freeform 62"/>
          <p:cNvSpPr>
            <a:spLocks/>
          </p:cNvSpPr>
          <p:nvPr/>
        </p:nvSpPr>
        <p:spPr bwMode="auto">
          <a:xfrm>
            <a:off x="5260975" y="4864100"/>
            <a:ext cx="736600" cy="455613"/>
          </a:xfrm>
          <a:custGeom>
            <a:avLst/>
            <a:gdLst>
              <a:gd name="T0" fmla="*/ 0 w 464"/>
              <a:gd name="T1" fmla="*/ 2147483646 h 287"/>
              <a:gd name="T2" fmla="*/ 2147483646 w 464"/>
              <a:gd name="T3" fmla="*/ 2147483646 h 287"/>
              <a:gd name="T4" fmla="*/ 2147483646 w 464"/>
              <a:gd name="T5" fmla="*/ 2147483646 h 287"/>
              <a:gd name="T6" fmla="*/ 2147483646 w 464"/>
              <a:gd name="T7" fmla="*/ 2147483646 h 287"/>
              <a:gd name="T8" fmla="*/ 2147483646 w 464"/>
              <a:gd name="T9" fmla="*/ 2147483646 h 287"/>
              <a:gd name="T10" fmla="*/ 2147483646 w 464"/>
              <a:gd name="T11" fmla="*/ 2147483646 h 287"/>
              <a:gd name="T12" fmla="*/ 2147483646 w 464"/>
              <a:gd name="T13" fmla="*/ 2147483646 h 287"/>
              <a:gd name="T14" fmla="*/ 2147483646 w 464"/>
              <a:gd name="T15" fmla="*/ 2147483646 h 287"/>
              <a:gd name="T16" fmla="*/ 2147483646 w 464"/>
              <a:gd name="T17" fmla="*/ 2147483646 h 287"/>
              <a:gd name="T18" fmla="*/ 2147483646 w 464"/>
              <a:gd name="T19" fmla="*/ 0 h 287"/>
              <a:gd name="T20" fmla="*/ 2147483646 w 464"/>
              <a:gd name="T21" fmla="*/ 2147483646 h 287"/>
              <a:gd name="T22" fmla="*/ 2147483646 w 464"/>
              <a:gd name="T23" fmla="*/ 2147483646 h 287"/>
              <a:gd name="T24" fmla="*/ 2147483646 w 464"/>
              <a:gd name="T25" fmla="*/ 2147483646 h 287"/>
              <a:gd name="T26" fmla="*/ 2147483646 w 464"/>
              <a:gd name="T27" fmla="*/ 2147483646 h 287"/>
              <a:gd name="T28" fmla="*/ 2147483646 w 464"/>
              <a:gd name="T29" fmla="*/ 2147483646 h 287"/>
              <a:gd name="T30" fmla="*/ 2147483646 w 464"/>
              <a:gd name="T31" fmla="*/ 2147483646 h 287"/>
              <a:gd name="T32" fmla="*/ 2147483646 w 464"/>
              <a:gd name="T33" fmla="*/ 2147483646 h 287"/>
              <a:gd name="T34" fmla="*/ 2147483646 w 464"/>
              <a:gd name="T35" fmla="*/ 2147483646 h 287"/>
              <a:gd name="T36" fmla="*/ 2147483646 w 464"/>
              <a:gd name="T37" fmla="*/ 2147483646 h 287"/>
              <a:gd name="T38" fmla="*/ 2147483646 w 464"/>
              <a:gd name="T39" fmla="*/ 2147483646 h 287"/>
              <a:gd name="T40" fmla="*/ 2147483646 w 464"/>
              <a:gd name="T41" fmla="*/ 2147483646 h 287"/>
              <a:gd name="T42" fmla="*/ 2147483646 w 464"/>
              <a:gd name="T43" fmla="*/ 2147483646 h 287"/>
              <a:gd name="T44" fmla="*/ 2147483646 w 464"/>
              <a:gd name="T45" fmla="*/ 2147483646 h 287"/>
              <a:gd name="T46" fmla="*/ 2147483646 w 464"/>
              <a:gd name="T47" fmla="*/ 2147483646 h 287"/>
              <a:gd name="T48" fmla="*/ 2147483646 w 464"/>
              <a:gd name="T49" fmla="*/ 2147483646 h 287"/>
              <a:gd name="T50" fmla="*/ 2147483646 w 464"/>
              <a:gd name="T51" fmla="*/ 2147483646 h 287"/>
              <a:gd name="T52" fmla="*/ 2147483646 w 464"/>
              <a:gd name="T53" fmla="*/ 2147483646 h 287"/>
              <a:gd name="T54" fmla="*/ 2147483646 w 464"/>
              <a:gd name="T55" fmla="*/ 2147483646 h 287"/>
              <a:gd name="T56" fmla="*/ 2147483646 w 464"/>
              <a:gd name="T57" fmla="*/ 2147483646 h 287"/>
              <a:gd name="T58" fmla="*/ 2147483646 w 464"/>
              <a:gd name="T59" fmla="*/ 2147483646 h 287"/>
              <a:gd name="T60" fmla="*/ 0 w 464"/>
              <a:gd name="T61" fmla="*/ 2147483646 h 2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64"/>
              <a:gd name="T94" fmla="*/ 0 h 287"/>
              <a:gd name="T95" fmla="*/ 464 w 464"/>
              <a:gd name="T96" fmla="*/ 287 h 2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64" h="287">
                <a:moveTo>
                  <a:pt x="0" y="286"/>
                </a:moveTo>
                <a:lnTo>
                  <a:pt x="15" y="254"/>
                </a:lnTo>
                <a:lnTo>
                  <a:pt x="25" y="233"/>
                </a:lnTo>
                <a:lnTo>
                  <a:pt x="35" y="189"/>
                </a:lnTo>
                <a:lnTo>
                  <a:pt x="60" y="164"/>
                </a:lnTo>
                <a:lnTo>
                  <a:pt x="85" y="141"/>
                </a:lnTo>
                <a:lnTo>
                  <a:pt x="112" y="99"/>
                </a:lnTo>
                <a:lnTo>
                  <a:pt x="123" y="60"/>
                </a:lnTo>
                <a:lnTo>
                  <a:pt x="155" y="11"/>
                </a:lnTo>
                <a:lnTo>
                  <a:pt x="162" y="0"/>
                </a:lnTo>
                <a:lnTo>
                  <a:pt x="185" y="8"/>
                </a:lnTo>
                <a:lnTo>
                  <a:pt x="197" y="19"/>
                </a:lnTo>
                <a:lnTo>
                  <a:pt x="210" y="23"/>
                </a:lnTo>
                <a:lnTo>
                  <a:pt x="240" y="23"/>
                </a:lnTo>
                <a:lnTo>
                  <a:pt x="272" y="46"/>
                </a:lnTo>
                <a:lnTo>
                  <a:pt x="269" y="31"/>
                </a:lnTo>
                <a:lnTo>
                  <a:pt x="298" y="46"/>
                </a:lnTo>
                <a:lnTo>
                  <a:pt x="314" y="60"/>
                </a:lnTo>
                <a:lnTo>
                  <a:pt x="338" y="63"/>
                </a:lnTo>
                <a:lnTo>
                  <a:pt x="359" y="71"/>
                </a:lnTo>
                <a:lnTo>
                  <a:pt x="383" y="75"/>
                </a:lnTo>
                <a:lnTo>
                  <a:pt x="399" y="90"/>
                </a:lnTo>
                <a:lnTo>
                  <a:pt x="410" y="83"/>
                </a:lnTo>
                <a:lnTo>
                  <a:pt x="406" y="71"/>
                </a:lnTo>
                <a:lnTo>
                  <a:pt x="427" y="90"/>
                </a:lnTo>
                <a:lnTo>
                  <a:pt x="438" y="77"/>
                </a:lnTo>
                <a:lnTo>
                  <a:pt x="463" y="83"/>
                </a:lnTo>
                <a:lnTo>
                  <a:pt x="442" y="286"/>
                </a:lnTo>
                <a:lnTo>
                  <a:pt x="229" y="286"/>
                </a:lnTo>
                <a:lnTo>
                  <a:pt x="5" y="286"/>
                </a:lnTo>
                <a:lnTo>
                  <a:pt x="0" y="286"/>
                </a:lnTo>
              </a:path>
            </a:pathLst>
          </a:custGeom>
          <a:solidFill>
            <a:schemeClr val="bg1"/>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156" name="Freeform 63"/>
          <p:cNvSpPr>
            <a:spLocks/>
          </p:cNvSpPr>
          <p:nvPr/>
        </p:nvSpPr>
        <p:spPr bwMode="auto">
          <a:xfrm>
            <a:off x="6246813" y="4883150"/>
            <a:ext cx="436562" cy="433388"/>
          </a:xfrm>
          <a:custGeom>
            <a:avLst/>
            <a:gdLst>
              <a:gd name="T0" fmla="*/ 2147483646 w 275"/>
              <a:gd name="T1" fmla="*/ 2147483646 h 273"/>
              <a:gd name="T2" fmla="*/ 2147483646 w 275"/>
              <a:gd name="T3" fmla="*/ 2147483646 h 273"/>
              <a:gd name="T4" fmla="*/ 2147483646 w 275"/>
              <a:gd name="T5" fmla="*/ 2147483646 h 273"/>
              <a:gd name="T6" fmla="*/ 2147483646 w 275"/>
              <a:gd name="T7" fmla="*/ 2147483646 h 273"/>
              <a:gd name="T8" fmla="*/ 2147483646 w 275"/>
              <a:gd name="T9" fmla="*/ 2147483646 h 273"/>
              <a:gd name="T10" fmla="*/ 2147483646 w 275"/>
              <a:gd name="T11" fmla="*/ 2147483646 h 273"/>
              <a:gd name="T12" fmla="*/ 2147483646 w 275"/>
              <a:gd name="T13" fmla="*/ 2147483646 h 273"/>
              <a:gd name="T14" fmla="*/ 2147483646 w 275"/>
              <a:gd name="T15" fmla="*/ 2147483646 h 273"/>
              <a:gd name="T16" fmla="*/ 2147483646 w 275"/>
              <a:gd name="T17" fmla="*/ 2147483646 h 273"/>
              <a:gd name="T18" fmla="*/ 2147483646 w 275"/>
              <a:gd name="T19" fmla="*/ 2147483646 h 273"/>
              <a:gd name="T20" fmla="*/ 2147483646 w 275"/>
              <a:gd name="T21" fmla="*/ 2147483646 h 273"/>
              <a:gd name="T22" fmla="*/ 2147483646 w 275"/>
              <a:gd name="T23" fmla="*/ 2147483646 h 273"/>
              <a:gd name="T24" fmla="*/ 2147483646 w 275"/>
              <a:gd name="T25" fmla="*/ 2147483646 h 273"/>
              <a:gd name="T26" fmla="*/ 2147483646 w 275"/>
              <a:gd name="T27" fmla="*/ 2147483646 h 273"/>
              <a:gd name="T28" fmla="*/ 2147483646 w 275"/>
              <a:gd name="T29" fmla="*/ 2147483646 h 273"/>
              <a:gd name="T30" fmla="*/ 2147483646 w 275"/>
              <a:gd name="T31" fmla="*/ 2147483646 h 273"/>
              <a:gd name="T32" fmla="*/ 2147483646 w 275"/>
              <a:gd name="T33" fmla="*/ 2147483646 h 273"/>
              <a:gd name="T34" fmla="*/ 2147483646 w 275"/>
              <a:gd name="T35" fmla="*/ 2147483646 h 273"/>
              <a:gd name="T36" fmla="*/ 2147483646 w 275"/>
              <a:gd name="T37" fmla="*/ 2147483646 h 273"/>
              <a:gd name="T38" fmla="*/ 2147483646 w 275"/>
              <a:gd name="T39" fmla="*/ 2147483646 h 273"/>
              <a:gd name="T40" fmla="*/ 2147483646 w 275"/>
              <a:gd name="T41" fmla="*/ 2147483646 h 273"/>
              <a:gd name="T42" fmla="*/ 2147483646 w 275"/>
              <a:gd name="T43" fmla="*/ 2147483646 h 273"/>
              <a:gd name="T44" fmla="*/ 0 w 275"/>
              <a:gd name="T45" fmla="*/ 2147483646 h 273"/>
              <a:gd name="T46" fmla="*/ 2147483646 w 275"/>
              <a:gd name="T47" fmla="*/ 2147483646 h 273"/>
              <a:gd name="T48" fmla="*/ 2147483646 w 275"/>
              <a:gd name="T49" fmla="*/ 0 h 273"/>
              <a:gd name="T50" fmla="*/ 2147483646 w 275"/>
              <a:gd name="T51" fmla="*/ 2147483646 h 273"/>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75"/>
              <a:gd name="T79" fmla="*/ 0 h 273"/>
              <a:gd name="T80" fmla="*/ 275 w 275"/>
              <a:gd name="T81" fmla="*/ 273 h 273"/>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75" h="273">
                <a:moveTo>
                  <a:pt x="96" y="5"/>
                </a:moveTo>
                <a:lnTo>
                  <a:pt x="110" y="13"/>
                </a:lnTo>
                <a:lnTo>
                  <a:pt x="131" y="28"/>
                </a:lnTo>
                <a:lnTo>
                  <a:pt x="141" y="31"/>
                </a:lnTo>
                <a:lnTo>
                  <a:pt x="153" y="35"/>
                </a:lnTo>
                <a:lnTo>
                  <a:pt x="190" y="3"/>
                </a:lnTo>
                <a:lnTo>
                  <a:pt x="199" y="20"/>
                </a:lnTo>
                <a:lnTo>
                  <a:pt x="175" y="132"/>
                </a:lnTo>
                <a:lnTo>
                  <a:pt x="190" y="142"/>
                </a:lnTo>
                <a:lnTo>
                  <a:pt x="169" y="162"/>
                </a:lnTo>
                <a:lnTo>
                  <a:pt x="175" y="173"/>
                </a:lnTo>
                <a:lnTo>
                  <a:pt x="187" y="180"/>
                </a:lnTo>
                <a:lnTo>
                  <a:pt x="190" y="185"/>
                </a:lnTo>
                <a:lnTo>
                  <a:pt x="199" y="187"/>
                </a:lnTo>
                <a:lnTo>
                  <a:pt x="209" y="189"/>
                </a:lnTo>
                <a:lnTo>
                  <a:pt x="214" y="189"/>
                </a:lnTo>
                <a:lnTo>
                  <a:pt x="229" y="195"/>
                </a:lnTo>
                <a:lnTo>
                  <a:pt x="251" y="218"/>
                </a:lnTo>
                <a:lnTo>
                  <a:pt x="258" y="232"/>
                </a:lnTo>
                <a:lnTo>
                  <a:pt x="262" y="257"/>
                </a:lnTo>
                <a:lnTo>
                  <a:pt x="262" y="261"/>
                </a:lnTo>
                <a:lnTo>
                  <a:pt x="274" y="272"/>
                </a:lnTo>
                <a:lnTo>
                  <a:pt x="0" y="272"/>
                </a:lnTo>
                <a:lnTo>
                  <a:pt x="69" y="135"/>
                </a:lnTo>
                <a:lnTo>
                  <a:pt x="68" y="0"/>
                </a:lnTo>
                <a:lnTo>
                  <a:pt x="96" y="5"/>
                </a:lnTo>
              </a:path>
            </a:pathLst>
          </a:custGeom>
          <a:solidFill>
            <a:schemeClr val="bg1"/>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157" name="Freeform 64" descr="Wide downward diagonal"/>
          <p:cNvSpPr>
            <a:spLocks/>
          </p:cNvSpPr>
          <p:nvPr/>
        </p:nvSpPr>
        <p:spPr bwMode="auto">
          <a:xfrm>
            <a:off x="6246813" y="4883150"/>
            <a:ext cx="436562" cy="433388"/>
          </a:xfrm>
          <a:custGeom>
            <a:avLst/>
            <a:gdLst>
              <a:gd name="T0" fmla="*/ 2147483646 w 275"/>
              <a:gd name="T1" fmla="*/ 2147483646 h 273"/>
              <a:gd name="T2" fmla="*/ 2147483646 w 275"/>
              <a:gd name="T3" fmla="*/ 2147483646 h 273"/>
              <a:gd name="T4" fmla="*/ 2147483646 w 275"/>
              <a:gd name="T5" fmla="*/ 2147483646 h 273"/>
              <a:gd name="T6" fmla="*/ 2147483646 w 275"/>
              <a:gd name="T7" fmla="*/ 2147483646 h 273"/>
              <a:gd name="T8" fmla="*/ 2147483646 w 275"/>
              <a:gd name="T9" fmla="*/ 2147483646 h 273"/>
              <a:gd name="T10" fmla="*/ 2147483646 w 275"/>
              <a:gd name="T11" fmla="*/ 2147483646 h 273"/>
              <a:gd name="T12" fmla="*/ 2147483646 w 275"/>
              <a:gd name="T13" fmla="*/ 2147483646 h 273"/>
              <a:gd name="T14" fmla="*/ 2147483646 w 275"/>
              <a:gd name="T15" fmla="*/ 2147483646 h 273"/>
              <a:gd name="T16" fmla="*/ 2147483646 w 275"/>
              <a:gd name="T17" fmla="*/ 2147483646 h 273"/>
              <a:gd name="T18" fmla="*/ 2147483646 w 275"/>
              <a:gd name="T19" fmla="*/ 2147483646 h 273"/>
              <a:gd name="T20" fmla="*/ 2147483646 w 275"/>
              <a:gd name="T21" fmla="*/ 2147483646 h 273"/>
              <a:gd name="T22" fmla="*/ 2147483646 w 275"/>
              <a:gd name="T23" fmla="*/ 2147483646 h 273"/>
              <a:gd name="T24" fmla="*/ 2147483646 w 275"/>
              <a:gd name="T25" fmla="*/ 2147483646 h 273"/>
              <a:gd name="T26" fmla="*/ 2147483646 w 275"/>
              <a:gd name="T27" fmla="*/ 2147483646 h 273"/>
              <a:gd name="T28" fmla="*/ 2147483646 w 275"/>
              <a:gd name="T29" fmla="*/ 2147483646 h 273"/>
              <a:gd name="T30" fmla="*/ 2147483646 w 275"/>
              <a:gd name="T31" fmla="*/ 2147483646 h 273"/>
              <a:gd name="T32" fmla="*/ 2147483646 w 275"/>
              <a:gd name="T33" fmla="*/ 2147483646 h 273"/>
              <a:gd name="T34" fmla="*/ 2147483646 w 275"/>
              <a:gd name="T35" fmla="*/ 2147483646 h 273"/>
              <a:gd name="T36" fmla="*/ 2147483646 w 275"/>
              <a:gd name="T37" fmla="*/ 2147483646 h 273"/>
              <a:gd name="T38" fmla="*/ 2147483646 w 275"/>
              <a:gd name="T39" fmla="*/ 2147483646 h 273"/>
              <a:gd name="T40" fmla="*/ 2147483646 w 275"/>
              <a:gd name="T41" fmla="*/ 2147483646 h 273"/>
              <a:gd name="T42" fmla="*/ 2147483646 w 275"/>
              <a:gd name="T43" fmla="*/ 2147483646 h 273"/>
              <a:gd name="T44" fmla="*/ 0 w 275"/>
              <a:gd name="T45" fmla="*/ 2147483646 h 273"/>
              <a:gd name="T46" fmla="*/ 2147483646 w 275"/>
              <a:gd name="T47" fmla="*/ 2147483646 h 273"/>
              <a:gd name="T48" fmla="*/ 2147483646 w 275"/>
              <a:gd name="T49" fmla="*/ 0 h 273"/>
              <a:gd name="T50" fmla="*/ 2147483646 w 275"/>
              <a:gd name="T51" fmla="*/ 2147483646 h 273"/>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75"/>
              <a:gd name="T79" fmla="*/ 0 h 273"/>
              <a:gd name="T80" fmla="*/ 275 w 275"/>
              <a:gd name="T81" fmla="*/ 273 h 273"/>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75" h="273">
                <a:moveTo>
                  <a:pt x="96" y="5"/>
                </a:moveTo>
                <a:lnTo>
                  <a:pt x="110" y="13"/>
                </a:lnTo>
                <a:lnTo>
                  <a:pt x="131" y="28"/>
                </a:lnTo>
                <a:lnTo>
                  <a:pt x="141" y="31"/>
                </a:lnTo>
                <a:lnTo>
                  <a:pt x="153" y="35"/>
                </a:lnTo>
                <a:lnTo>
                  <a:pt x="190" y="3"/>
                </a:lnTo>
                <a:lnTo>
                  <a:pt x="199" y="20"/>
                </a:lnTo>
                <a:lnTo>
                  <a:pt x="175" y="132"/>
                </a:lnTo>
                <a:lnTo>
                  <a:pt x="190" y="142"/>
                </a:lnTo>
                <a:lnTo>
                  <a:pt x="169" y="162"/>
                </a:lnTo>
                <a:lnTo>
                  <a:pt x="175" y="173"/>
                </a:lnTo>
                <a:lnTo>
                  <a:pt x="187" y="180"/>
                </a:lnTo>
                <a:lnTo>
                  <a:pt x="190" y="185"/>
                </a:lnTo>
                <a:lnTo>
                  <a:pt x="199" y="187"/>
                </a:lnTo>
                <a:lnTo>
                  <a:pt x="209" y="189"/>
                </a:lnTo>
                <a:lnTo>
                  <a:pt x="214" y="189"/>
                </a:lnTo>
                <a:lnTo>
                  <a:pt x="229" y="195"/>
                </a:lnTo>
                <a:lnTo>
                  <a:pt x="251" y="218"/>
                </a:lnTo>
                <a:lnTo>
                  <a:pt x="258" y="232"/>
                </a:lnTo>
                <a:lnTo>
                  <a:pt x="262" y="257"/>
                </a:lnTo>
                <a:lnTo>
                  <a:pt x="262" y="261"/>
                </a:lnTo>
                <a:lnTo>
                  <a:pt x="274" y="272"/>
                </a:lnTo>
                <a:lnTo>
                  <a:pt x="0" y="272"/>
                </a:lnTo>
                <a:lnTo>
                  <a:pt x="69" y="135"/>
                </a:lnTo>
                <a:lnTo>
                  <a:pt x="68" y="0"/>
                </a:lnTo>
                <a:lnTo>
                  <a:pt x="96" y="5"/>
                </a:lnTo>
              </a:path>
            </a:pathLst>
          </a:custGeom>
          <a:blipFill dpi="0" rotWithShape="0">
            <a:blip r:embed="rId3"/>
            <a:srcRect/>
            <a:tile tx="0" ty="0" sx="100000" sy="100000" flip="none" algn="tl"/>
          </a:blip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158" name="Freeform 65"/>
          <p:cNvSpPr>
            <a:spLocks/>
          </p:cNvSpPr>
          <p:nvPr/>
        </p:nvSpPr>
        <p:spPr bwMode="auto">
          <a:xfrm>
            <a:off x="6391275" y="4579938"/>
            <a:ext cx="665163" cy="531812"/>
          </a:xfrm>
          <a:custGeom>
            <a:avLst/>
            <a:gdLst>
              <a:gd name="T0" fmla="*/ 2147483646 w 419"/>
              <a:gd name="T1" fmla="*/ 2147483646 h 335"/>
              <a:gd name="T2" fmla="*/ 2147483646 w 419"/>
              <a:gd name="T3" fmla="*/ 2147483646 h 335"/>
              <a:gd name="T4" fmla="*/ 2147483646 w 419"/>
              <a:gd name="T5" fmla="*/ 0 h 335"/>
              <a:gd name="T6" fmla="*/ 2147483646 w 419"/>
              <a:gd name="T7" fmla="*/ 2147483646 h 335"/>
              <a:gd name="T8" fmla="*/ 2147483646 w 419"/>
              <a:gd name="T9" fmla="*/ 2147483646 h 335"/>
              <a:gd name="T10" fmla="*/ 2147483646 w 419"/>
              <a:gd name="T11" fmla="*/ 2147483646 h 335"/>
              <a:gd name="T12" fmla="*/ 2147483646 w 419"/>
              <a:gd name="T13" fmla="*/ 2147483646 h 335"/>
              <a:gd name="T14" fmla="*/ 2147483646 w 419"/>
              <a:gd name="T15" fmla="*/ 2147483646 h 335"/>
              <a:gd name="T16" fmla="*/ 2147483646 w 419"/>
              <a:gd name="T17" fmla="*/ 2147483646 h 335"/>
              <a:gd name="T18" fmla="*/ 2147483646 w 419"/>
              <a:gd name="T19" fmla="*/ 2147483646 h 335"/>
              <a:gd name="T20" fmla="*/ 2147483646 w 419"/>
              <a:gd name="T21" fmla="*/ 2147483646 h 335"/>
              <a:gd name="T22" fmla="*/ 2147483646 w 419"/>
              <a:gd name="T23" fmla="*/ 2147483646 h 335"/>
              <a:gd name="T24" fmla="*/ 2147483646 w 419"/>
              <a:gd name="T25" fmla="*/ 2147483646 h 335"/>
              <a:gd name="T26" fmla="*/ 2147483646 w 419"/>
              <a:gd name="T27" fmla="*/ 2147483646 h 335"/>
              <a:gd name="T28" fmla="*/ 2147483646 w 419"/>
              <a:gd name="T29" fmla="*/ 2147483646 h 335"/>
              <a:gd name="T30" fmla="*/ 2147483646 w 419"/>
              <a:gd name="T31" fmla="*/ 2147483646 h 335"/>
              <a:gd name="T32" fmla="*/ 2147483646 w 419"/>
              <a:gd name="T33" fmla="*/ 2147483646 h 335"/>
              <a:gd name="T34" fmla="*/ 2147483646 w 419"/>
              <a:gd name="T35" fmla="*/ 2147483646 h 335"/>
              <a:gd name="T36" fmla="*/ 2147483646 w 419"/>
              <a:gd name="T37" fmla="*/ 2147483646 h 335"/>
              <a:gd name="T38" fmla="*/ 2147483646 w 419"/>
              <a:gd name="T39" fmla="*/ 2147483646 h 335"/>
              <a:gd name="T40" fmla="*/ 2147483646 w 419"/>
              <a:gd name="T41" fmla="*/ 2147483646 h 335"/>
              <a:gd name="T42" fmla="*/ 2147483646 w 419"/>
              <a:gd name="T43" fmla="*/ 2147483646 h 335"/>
              <a:gd name="T44" fmla="*/ 0 w 419"/>
              <a:gd name="T45" fmla="*/ 2147483646 h 335"/>
              <a:gd name="T46" fmla="*/ 2147483646 w 419"/>
              <a:gd name="T47" fmla="*/ 2147483646 h 335"/>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419"/>
              <a:gd name="T73" fmla="*/ 0 h 335"/>
              <a:gd name="T74" fmla="*/ 419 w 419"/>
              <a:gd name="T75" fmla="*/ 335 h 335"/>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419" h="335">
                <a:moveTo>
                  <a:pt x="10" y="187"/>
                </a:moveTo>
                <a:lnTo>
                  <a:pt x="71" y="147"/>
                </a:lnTo>
                <a:lnTo>
                  <a:pt x="287" y="0"/>
                </a:lnTo>
                <a:lnTo>
                  <a:pt x="309" y="6"/>
                </a:lnTo>
                <a:lnTo>
                  <a:pt x="331" y="29"/>
                </a:lnTo>
                <a:lnTo>
                  <a:pt x="339" y="33"/>
                </a:lnTo>
                <a:lnTo>
                  <a:pt x="360" y="38"/>
                </a:lnTo>
                <a:lnTo>
                  <a:pt x="397" y="47"/>
                </a:lnTo>
                <a:lnTo>
                  <a:pt x="402" y="53"/>
                </a:lnTo>
                <a:lnTo>
                  <a:pt x="409" y="56"/>
                </a:lnTo>
                <a:lnTo>
                  <a:pt x="415" y="117"/>
                </a:lnTo>
                <a:lnTo>
                  <a:pt x="418" y="128"/>
                </a:lnTo>
                <a:lnTo>
                  <a:pt x="415" y="140"/>
                </a:lnTo>
                <a:lnTo>
                  <a:pt x="102" y="334"/>
                </a:lnTo>
                <a:lnTo>
                  <a:pt x="84" y="322"/>
                </a:lnTo>
                <a:lnTo>
                  <a:pt x="86" y="311"/>
                </a:lnTo>
                <a:lnTo>
                  <a:pt x="108" y="211"/>
                </a:lnTo>
                <a:lnTo>
                  <a:pt x="99" y="196"/>
                </a:lnTo>
                <a:lnTo>
                  <a:pt x="60" y="226"/>
                </a:lnTo>
                <a:lnTo>
                  <a:pt x="40" y="219"/>
                </a:lnTo>
                <a:lnTo>
                  <a:pt x="21" y="209"/>
                </a:lnTo>
                <a:lnTo>
                  <a:pt x="11" y="201"/>
                </a:lnTo>
                <a:lnTo>
                  <a:pt x="0" y="194"/>
                </a:lnTo>
                <a:lnTo>
                  <a:pt x="10" y="187"/>
                </a:lnTo>
              </a:path>
            </a:pathLst>
          </a:custGeom>
          <a:solidFill>
            <a:schemeClr val="bg1"/>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159" name="Freeform 66"/>
          <p:cNvSpPr>
            <a:spLocks/>
          </p:cNvSpPr>
          <p:nvPr/>
        </p:nvSpPr>
        <p:spPr bwMode="auto">
          <a:xfrm>
            <a:off x="6391275" y="4579938"/>
            <a:ext cx="665163" cy="531812"/>
          </a:xfrm>
          <a:custGeom>
            <a:avLst/>
            <a:gdLst>
              <a:gd name="T0" fmla="*/ 2147483646 w 419"/>
              <a:gd name="T1" fmla="*/ 2147483646 h 335"/>
              <a:gd name="T2" fmla="*/ 2147483646 w 419"/>
              <a:gd name="T3" fmla="*/ 2147483646 h 335"/>
              <a:gd name="T4" fmla="*/ 2147483646 w 419"/>
              <a:gd name="T5" fmla="*/ 0 h 335"/>
              <a:gd name="T6" fmla="*/ 2147483646 w 419"/>
              <a:gd name="T7" fmla="*/ 2147483646 h 335"/>
              <a:gd name="T8" fmla="*/ 2147483646 w 419"/>
              <a:gd name="T9" fmla="*/ 2147483646 h 335"/>
              <a:gd name="T10" fmla="*/ 2147483646 w 419"/>
              <a:gd name="T11" fmla="*/ 2147483646 h 335"/>
              <a:gd name="T12" fmla="*/ 2147483646 w 419"/>
              <a:gd name="T13" fmla="*/ 2147483646 h 335"/>
              <a:gd name="T14" fmla="*/ 2147483646 w 419"/>
              <a:gd name="T15" fmla="*/ 2147483646 h 335"/>
              <a:gd name="T16" fmla="*/ 2147483646 w 419"/>
              <a:gd name="T17" fmla="*/ 2147483646 h 335"/>
              <a:gd name="T18" fmla="*/ 2147483646 w 419"/>
              <a:gd name="T19" fmla="*/ 2147483646 h 335"/>
              <a:gd name="T20" fmla="*/ 2147483646 w 419"/>
              <a:gd name="T21" fmla="*/ 2147483646 h 335"/>
              <a:gd name="T22" fmla="*/ 2147483646 w 419"/>
              <a:gd name="T23" fmla="*/ 2147483646 h 335"/>
              <a:gd name="T24" fmla="*/ 2147483646 w 419"/>
              <a:gd name="T25" fmla="*/ 2147483646 h 335"/>
              <a:gd name="T26" fmla="*/ 2147483646 w 419"/>
              <a:gd name="T27" fmla="*/ 2147483646 h 335"/>
              <a:gd name="T28" fmla="*/ 2147483646 w 419"/>
              <a:gd name="T29" fmla="*/ 2147483646 h 335"/>
              <a:gd name="T30" fmla="*/ 2147483646 w 419"/>
              <a:gd name="T31" fmla="*/ 2147483646 h 335"/>
              <a:gd name="T32" fmla="*/ 2147483646 w 419"/>
              <a:gd name="T33" fmla="*/ 2147483646 h 335"/>
              <a:gd name="T34" fmla="*/ 2147483646 w 419"/>
              <a:gd name="T35" fmla="*/ 2147483646 h 335"/>
              <a:gd name="T36" fmla="*/ 2147483646 w 419"/>
              <a:gd name="T37" fmla="*/ 2147483646 h 335"/>
              <a:gd name="T38" fmla="*/ 2147483646 w 419"/>
              <a:gd name="T39" fmla="*/ 2147483646 h 335"/>
              <a:gd name="T40" fmla="*/ 2147483646 w 419"/>
              <a:gd name="T41" fmla="*/ 2147483646 h 335"/>
              <a:gd name="T42" fmla="*/ 2147483646 w 419"/>
              <a:gd name="T43" fmla="*/ 2147483646 h 335"/>
              <a:gd name="T44" fmla="*/ 0 w 419"/>
              <a:gd name="T45" fmla="*/ 2147483646 h 335"/>
              <a:gd name="T46" fmla="*/ 2147483646 w 419"/>
              <a:gd name="T47" fmla="*/ 2147483646 h 335"/>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419"/>
              <a:gd name="T73" fmla="*/ 0 h 335"/>
              <a:gd name="T74" fmla="*/ 419 w 419"/>
              <a:gd name="T75" fmla="*/ 335 h 335"/>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419" h="335">
                <a:moveTo>
                  <a:pt x="10" y="187"/>
                </a:moveTo>
                <a:lnTo>
                  <a:pt x="71" y="147"/>
                </a:lnTo>
                <a:lnTo>
                  <a:pt x="287" y="0"/>
                </a:lnTo>
                <a:lnTo>
                  <a:pt x="309" y="6"/>
                </a:lnTo>
                <a:lnTo>
                  <a:pt x="331" y="29"/>
                </a:lnTo>
                <a:lnTo>
                  <a:pt x="339" y="33"/>
                </a:lnTo>
                <a:lnTo>
                  <a:pt x="360" y="38"/>
                </a:lnTo>
                <a:lnTo>
                  <a:pt x="397" y="47"/>
                </a:lnTo>
                <a:lnTo>
                  <a:pt x="402" y="53"/>
                </a:lnTo>
                <a:lnTo>
                  <a:pt x="409" y="56"/>
                </a:lnTo>
                <a:lnTo>
                  <a:pt x="415" y="117"/>
                </a:lnTo>
                <a:lnTo>
                  <a:pt x="418" y="128"/>
                </a:lnTo>
                <a:lnTo>
                  <a:pt x="415" y="140"/>
                </a:lnTo>
                <a:lnTo>
                  <a:pt x="102" y="334"/>
                </a:lnTo>
                <a:lnTo>
                  <a:pt x="84" y="322"/>
                </a:lnTo>
                <a:lnTo>
                  <a:pt x="86" y="311"/>
                </a:lnTo>
                <a:lnTo>
                  <a:pt x="108" y="211"/>
                </a:lnTo>
                <a:lnTo>
                  <a:pt x="99" y="196"/>
                </a:lnTo>
                <a:lnTo>
                  <a:pt x="60" y="226"/>
                </a:lnTo>
                <a:lnTo>
                  <a:pt x="40" y="219"/>
                </a:lnTo>
                <a:lnTo>
                  <a:pt x="21" y="209"/>
                </a:lnTo>
                <a:lnTo>
                  <a:pt x="11" y="201"/>
                </a:lnTo>
                <a:lnTo>
                  <a:pt x="0" y="194"/>
                </a:lnTo>
                <a:lnTo>
                  <a:pt x="10" y="187"/>
                </a:lnTo>
              </a:path>
            </a:pathLst>
          </a:custGeom>
          <a:solidFill>
            <a:schemeClr val="bg1"/>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160" name="Freeform 67"/>
          <p:cNvSpPr>
            <a:spLocks/>
          </p:cNvSpPr>
          <p:nvPr/>
        </p:nvSpPr>
        <p:spPr bwMode="auto">
          <a:xfrm>
            <a:off x="6511925" y="4730750"/>
            <a:ext cx="666750" cy="592138"/>
          </a:xfrm>
          <a:custGeom>
            <a:avLst/>
            <a:gdLst>
              <a:gd name="T0" fmla="*/ 0 w 420"/>
              <a:gd name="T1" fmla="*/ 2147483646 h 373"/>
              <a:gd name="T2" fmla="*/ 2147483646 w 420"/>
              <a:gd name="T3" fmla="*/ 0 h 373"/>
              <a:gd name="T4" fmla="*/ 2147483646 w 420"/>
              <a:gd name="T5" fmla="*/ 2147483646 h 373"/>
              <a:gd name="T6" fmla="*/ 2147483646 w 420"/>
              <a:gd name="T7" fmla="*/ 2147483646 h 373"/>
              <a:gd name="T8" fmla="*/ 2147483646 w 420"/>
              <a:gd name="T9" fmla="*/ 2147483646 h 373"/>
              <a:gd name="T10" fmla="*/ 2147483646 w 420"/>
              <a:gd name="T11" fmla="*/ 2147483646 h 373"/>
              <a:gd name="T12" fmla="*/ 2147483646 w 420"/>
              <a:gd name="T13" fmla="*/ 2147483646 h 373"/>
              <a:gd name="T14" fmla="*/ 2147483646 w 420"/>
              <a:gd name="T15" fmla="*/ 2147483646 h 373"/>
              <a:gd name="T16" fmla="*/ 2147483646 w 420"/>
              <a:gd name="T17" fmla="*/ 2147483646 h 373"/>
              <a:gd name="T18" fmla="*/ 2147483646 w 420"/>
              <a:gd name="T19" fmla="*/ 2147483646 h 373"/>
              <a:gd name="T20" fmla="*/ 2147483646 w 420"/>
              <a:gd name="T21" fmla="*/ 2147483646 h 373"/>
              <a:gd name="T22" fmla="*/ 2147483646 w 420"/>
              <a:gd name="T23" fmla="*/ 2147483646 h 373"/>
              <a:gd name="T24" fmla="*/ 2147483646 w 420"/>
              <a:gd name="T25" fmla="*/ 2147483646 h 373"/>
              <a:gd name="T26" fmla="*/ 2147483646 w 420"/>
              <a:gd name="T27" fmla="*/ 2147483646 h 373"/>
              <a:gd name="T28" fmla="*/ 2147483646 w 420"/>
              <a:gd name="T29" fmla="*/ 2147483646 h 373"/>
              <a:gd name="T30" fmla="*/ 2147483646 w 420"/>
              <a:gd name="T31" fmla="*/ 2147483646 h 373"/>
              <a:gd name="T32" fmla="*/ 2147483646 w 420"/>
              <a:gd name="T33" fmla="*/ 2147483646 h 373"/>
              <a:gd name="T34" fmla="*/ 2147483646 w 420"/>
              <a:gd name="T35" fmla="*/ 2147483646 h 373"/>
              <a:gd name="T36" fmla="*/ 2147483646 w 420"/>
              <a:gd name="T37" fmla="*/ 2147483646 h 373"/>
              <a:gd name="T38" fmla="*/ 2147483646 w 420"/>
              <a:gd name="T39" fmla="*/ 2147483646 h 373"/>
              <a:gd name="T40" fmla="*/ 2147483646 w 420"/>
              <a:gd name="T41" fmla="*/ 2147483646 h 373"/>
              <a:gd name="T42" fmla="*/ 2147483646 w 420"/>
              <a:gd name="T43" fmla="*/ 2147483646 h 373"/>
              <a:gd name="T44" fmla="*/ 2147483646 w 420"/>
              <a:gd name="T45" fmla="*/ 2147483646 h 373"/>
              <a:gd name="T46" fmla="*/ 0 w 420"/>
              <a:gd name="T47" fmla="*/ 2147483646 h 373"/>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420"/>
              <a:gd name="T73" fmla="*/ 0 h 373"/>
              <a:gd name="T74" fmla="*/ 420 w 420"/>
              <a:gd name="T75" fmla="*/ 373 h 373"/>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420" h="373">
                <a:moveTo>
                  <a:pt x="0" y="254"/>
                </a:moveTo>
                <a:lnTo>
                  <a:pt x="408" y="0"/>
                </a:lnTo>
                <a:lnTo>
                  <a:pt x="419" y="68"/>
                </a:lnTo>
                <a:lnTo>
                  <a:pt x="414" y="117"/>
                </a:lnTo>
                <a:lnTo>
                  <a:pt x="396" y="155"/>
                </a:lnTo>
                <a:lnTo>
                  <a:pt x="396" y="177"/>
                </a:lnTo>
                <a:lnTo>
                  <a:pt x="366" y="204"/>
                </a:lnTo>
                <a:lnTo>
                  <a:pt x="359" y="224"/>
                </a:lnTo>
                <a:lnTo>
                  <a:pt x="335" y="253"/>
                </a:lnTo>
                <a:lnTo>
                  <a:pt x="343" y="271"/>
                </a:lnTo>
                <a:lnTo>
                  <a:pt x="362" y="283"/>
                </a:lnTo>
                <a:lnTo>
                  <a:pt x="348" y="292"/>
                </a:lnTo>
                <a:lnTo>
                  <a:pt x="358" y="332"/>
                </a:lnTo>
                <a:lnTo>
                  <a:pt x="351" y="363"/>
                </a:lnTo>
                <a:lnTo>
                  <a:pt x="112" y="372"/>
                </a:lnTo>
                <a:lnTo>
                  <a:pt x="92" y="357"/>
                </a:lnTo>
                <a:lnTo>
                  <a:pt x="88" y="340"/>
                </a:lnTo>
                <a:lnTo>
                  <a:pt x="76" y="314"/>
                </a:lnTo>
                <a:lnTo>
                  <a:pt x="61" y="291"/>
                </a:lnTo>
                <a:lnTo>
                  <a:pt x="50" y="285"/>
                </a:lnTo>
                <a:lnTo>
                  <a:pt x="35" y="285"/>
                </a:lnTo>
                <a:lnTo>
                  <a:pt x="23" y="279"/>
                </a:lnTo>
                <a:lnTo>
                  <a:pt x="12" y="271"/>
                </a:lnTo>
                <a:lnTo>
                  <a:pt x="0" y="254"/>
                </a:lnTo>
              </a:path>
            </a:pathLst>
          </a:custGeom>
          <a:solidFill>
            <a:schemeClr val="bg1"/>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161" name="Freeform 68"/>
          <p:cNvSpPr>
            <a:spLocks/>
          </p:cNvSpPr>
          <p:nvPr/>
        </p:nvSpPr>
        <p:spPr bwMode="auto">
          <a:xfrm>
            <a:off x="6511925" y="4730750"/>
            <a:ext cx="666750" cy="592138"/>
          </a:xfrm>
          <a:custGeom>
            <a:avLst/>
            <a:gdLst>
              <a:gd name="T0" fmla="*/ 0 w 420"/>
              <a:gd name="T1" fmla="*/ 2147483646 h 373"/>
              <a:gd name="T2" fmla="*/ 2147483646 w 420"/>
              <a:gd name="T3" fmla="*/ 0 h 373"/>
              <a:gd name="T4" fmla="*/ 2147483646 w 420"/>
              <a:gd name="T5" fmla="*/ 2147483646 h 373"/>
              <a:gd name="T6" fmla="*/ 2147483646 w 420"/>
              <a:gd name="T7" fmla="*/ 2147483646 h 373"/>
              <a:gd name="T8" fmla="*/ 2147483646 w 420"/>
              <a:gd name="T9" fmla="*/ 2147483646 h 373"/>
              <a:gd name="T10" fmla="*/ 2147483646 w 420"/>
              <a:gd name="T11" fmla="*/ 2147483646 h 373"/>
              <a:gd name="T12" fmla="*/ 2147483646 w 420"/>
              <a:gd name="T13" fmla="*/ 2147483646 h 373"/>
              <a:gd name="T14" fmla="*/ 2147483646 w 420"/>
              <a:gd name="T15" fmla="*/ 2147483646 h 373"/>
              <a:gd name="T16" fmla="*/ 2147483646 w 420"/>
              <a:gd name="T17" fmla="*/ 2147483646 h 373"/>
              <a:gd name="T18" fmla="*/ 2147483646 w 420"/>
              <a:gd name="T19" fmla="*/ 2147483646 h 373"/>
              <a:gd name="T20" fmla="*/ 2147483646 w 420"/>
              <a:gd name="T21" fmla="*/ 2147483646 h 373"/>
              <a:gd name="T22" fmla="*/ 2147483646 w 420"/>
              <a:gd name="T23" fmla="*/ 2147483646 h 373"/>
              <a:gd name="T24" fmla="*/ 2147483646 w 420"/>
              <a:gd name="T25" fmla="*/ 2147483646 h 373"/>
              <a:gd name="T26" fmla="*/ 2147483646 w 420"/>
              <a:gd name="T27" fmla="*/ 2147483646 h 373"/>
              <a:gd name="T28" fmla="*/ 2147483646 w 420"/>
              <a:gd name="T29" fmla="*/ 2147483646 h 373"/>
              <a:gd name="T30" fmla="*/ 2147483646 w 420"/>
              <a:gd name="T31" fmla="*/ 2147483646 h 373"/>
              <a:gd name="T32" fmla="*/ 2147483646 w 420"/>
              <a:gd name="T33" fmla="*/ 2147483646 h 373"/>
              <a:gd name="T34" fmla="*/ 2147483646 w 420"/>
              <a:gd name="T35" fmla="*/ 2147483646 h 373"/>
              <a:gd name="T36" fmla="*/ 2147483646 w 420"/>
              <a:gd name="T37" fmla="*/ 2147483646 h 373"/>
              <a:gd name="T38" fmla="*/ 2147483646 w 420"/>
              <a:gd name="T39" fmla="*/ 2147483646 h 373"/>
              <a:gd name="T40" fmla="*/ 2147483646 w 420"/>
              <a:gd name="T41" fmla="*/ 2147483646 h 373"/>
              <a:gd name="T42" fmla="*/ 2147483646 w 420"/>
              <a:gd name="T43" fmla="*/ 2147483646 h 373"/>
              <a:gd name="T44" fmla="*/ 2147483646 w 420"/>
              <a:gd name="T45" fmla="*/ 2147483646 h 373"/>
              <a:gd name="T46" fmla="*/ 0 w 420"/>
              <a:gd name="T47" fmla="*/ 2147483646 h 373"/>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420"/>
              <a:gd name="T73" fmla="*/ 0 h 373"/>
              <a:gd name="T74" fmla="*/ 420 w 420"/>
              <a:gd name="T75" fmla="*/ 373 h 373"/>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420" h="373">
                <a:moveTo>
                  <a:pt x="0" y="254"/>
                </a:moveTo>
                <a:lnTo>
                  <a:pt x="408" y="0"/>
                </a:lnTo>
                <a:lnTo>
                  <a:pt x="419" y="68"/>
                </a:lnTo>
                <a:lnTo>
                  <a:pt x="414" y="117"/>
                </a:lnTo>
                <a:lnTo>
                  <a:pt x="396" y="155"/>
                </a:lnTo>
                <a:lnTo>
                  <a:pt x="396" y="177"/>
                </a:lnTo>
                <a:lnTo>
                  <a:pt x="366" y="204"/>
                </a:lnTo>
                <a:lnTo>
                  <a:pt x="359" y="224"/>
                </a:lnTo>
                <a:lnTo>
                  <a:pt x="335" y="253"/>
                </a:lnTo>
                <a:lnTo>
                  <a:pt x="343" y="271"/>
                </a:lnTo>
                <a:lnTo>
                  <a:pt x="362" y="283"/>
                </a:lnTo>
                <a:lnTo>
                  <a:pt x="348" y="292"/>
                </a:lnTo>
                <a:lnTo>
                  <a:pt x="358" y="332"/>
                </a:lnTo>
                <a:lnTo>
                  <a:pt x="351" y="363"/>
                </a:lnTo>
                <a:lnTo>
                  <a:pt x="112" y="372"/>
                </a:lnTo>
                <a:lnTo>
                  <a:pt x="92" y="357"/>
                </a:lnTo>
                <a:lnTo>
                  <a:pt x="88" y="340"/>
                </a:lnTo>
                <a:lnTo>
                  <a:pt x="76" y="314"/>
                </a:lnTo>
                <a:lnTo>
                  <a:pt x="61" y="291"/>
                </a:lnTo>
                <a:lnTo>
                  <a:pt x="50" y="285"/>
                </a:lnTo>
                <a:lnTo>
                  <a:pt x="35" y="285"/>
                </a:lnTo>
                <a:lnTo>
                  <a:pt x="23" y="279"/>
                </a:lnTo>
                <a:lnTo>
                  <a:pt x="12" y="271"/>
                </a:lnTo>
                <a:lnTo>
                  <a:pt x="0" y="254"/>
                </a:lnTo>
              </a:path>
            </a:pathLst>
          </a:custGeom>
          <a:solidFill>
            <a:srgbClr val="6699FF"/>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162" name="Freeform 69"/>
          <p:cNvSpPr>
            <a:spLocks/>
          </p:cNvSpPr>
          <p:nvPr/>
        </p:nvSpPr>
        <p:spPr bwMode="auto">
          <a:xfrm>
            <a:off x="7064375" y="4805363"/>
            <a:ext cx="519113" cy="519112"/>
          </a:xfrm>
          <a:custGeom>
            <a:avLst/>
            <a:gdLst>
              <a:gd name="T0" fmla="*/ 0 w 327"/>
              <a:gd name="T1" fmla="*/ 2147483646 h 327"/>
              <a:gd name="T2" fmla="*/ 2147483646 w 327"/>
              <a:gd name="T3" fmla="*/ 2147483646 h 327"/>
              <a:gd name="T4" fmla="*/ 0 w 327"/>
              <a:gd name="T5" fmla="*/ 2147483646 h 327"/>
              <a:gd name="T6" fmla="*/ 2147483646 w 327"/>
              <a:gd name="T7" fmla="*/ 2147483646 h 327"/>
              <a:gd name="T8" fmla="*/ 2147483646 w 327"/>
              <a:gd name="T9" fmla="*/ 2147483646 h 327"/>
              <a:gd name="T10" fmla="*/ 2147483646 w 327"/>
              <a:gd name="T11" fmla="*/ 2147483646 h 327"/>
              <a:gd name="T12" fmla="*/ 2147483646 w 327"/>
              <a:gd name="T13" fmla="*/ 2147483646 h 327"/>
              <a:gd name="T14" fmla="*/ 2147483646 w 327"/>
              <a:gd name="T15" fmla="*/ 0 h 327"/>
              <a:gd name="T16" fmla="*/ 2147483646 w 327"/>
              <a:gd name="T17" fmla="*/ 2147483646 h 327"/>
              <a:gd name="T18" fmla="*/ 2147483646 w 327"/>
              <a:gd name="T19" fmla="*/ 2147483646 h 327"/>
              <a:gd name="T20" fmla="*/ 2147483646 w 327"/>
              <a:gd name="T21" fmla="*/ 2147483646 h 327"/>
              <a:gd name="T22" fmla="*/ 2147483646 w 327"/>
              <a:gd name="T23" fmla="*/ 2147483646 h 327"/>
              <a:gd name="T24" fmla="*/ 2147483646 w 327"/>
              <a:gd name="T25" fmla="*/ 2147483646 h 327"/>
              <a:gd name="T26" fmla="*/ 2147483646 w 327"/>
              <a:gd name="T27" fmla="*/ 2147483646 h 327"/>
              <a:gd name="T28" fmla="*/ 2147483646 w 327"/>
              <a:gd name="T29" fmla="*/ 2147483646 h 327"/>
              <a:gd name="T30" fmla="*/ 2147483646 w 327"/>
              <a:gd name="T31" fmla="*/ 2147483646 h 327"/>
              <a:gd name="T32" fmla="*/ 2147483646 w 327"/>
              <a:gd name="T33" fmla="*/ 2147483646 h 327"/>
              <a:gd name="T34" fmla="*/ 2147483646 w 327"/>
              <a:gd name="T35" fmla="*/ 2147483646 h 327"/>
              <a:gd name="T36" fmla="*/ 2147483646 w 327"/>
              <a:gd name="T37" fmla="*/ 2147483646 h 327"/>
              <a:gd name="T38" fmla="*/ 2147483646 w 327"/>
              <a:gd name="T39" fmla="*/ 2147483646 h 327"/>
              <a:gd name="T40" fmla="*/ 2147483646 w 327"/>
              <a:gd name="T41" fmla="*/ 2147483646 h 327"/>
              <a:gd name="T42" fmla="*/ 2147483646 w 327"/>
              <a:gd name="T43" fmla="*/ 2147483646 h 327"/>
              <a:gd name="T44" fmla="*/ 2147483646 w 327"/>
              <a:gd name="T45" fmla="*/ 2147483646 h 327"/>
              <a:gd name="T46" fmla="*/ 2147483646 w 327"/>
              <a:gd name="T47" fmla="*/ 2147483646 h 327"/>
              <a:gd name="T48" fmla="*/ 2147483646 w 327"/>
              <a:gd name="T49" fmla="*/ 2147483646 h 327"/>
              <a:gd name="T50" fmla="*/ 2147483646 w 327"/>
              <a:gd name="T51" fmla="*/ 2147483646 h 327"/>
              <a:gd name="T52" fmla="*/ 2147483646 w 327"/>
              <a:gd name="T53" fmla="*/ 2147483646 h 327"/>
              <a:gd name="T54" fmla="*/ 2147483646 w 327"/>
              <a:gd name="T55" fmla="*/ 2147483646 h 327"/>
              <a:gd name="T56" fmla="*/ 0 w 327"/>
              <a:gd name="T57" fmla="*/ 2147483646 h 327"/>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27"/>
              <a:gd name="T88" fmla="*/ 0 h 327"/>
              <a:gd name="T89" fmla="*/ 327 w 327"/>
              <a:gd name="T90" fmla="*/ 327 h 327"/>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27" h="327">
                <a:moveTo>
                  <a:pt x="0" y="318"/>
                </a:moveTo>
                <a:lnTo>
                  <a:pt x="10" y="286"/>
                </a:lnTo>
                <a:lnTo>
                  <a:pt x="0" y="245"/>
                </a:lnTo>
                <a:lnTo>
                  <a:pt x="12" y="240"/>
                </a:lnTo>
                <a:lnTo>
                  <a:pt x="247" y="10"/>
                </a:lnTo>
                <a:lnTo>
                  <a:pt x="270" y="17"/>
                </a:lnTo>
                <a:lnTo>
                  <a:pt x="289" y="7"/>
                </a:lnTo>
                <a:lnTo>
                  <a:pt x="320" y="0"/>
                </a:lnTo>
                <a:lnTo>
                  <a:pt x="320" y="13"/>
                </a:lnTo>
                <a:lnTo>
                  <a:pt x="323" y="26"/>
                </a:lnTo>
                <a:lnTo>
                  <a:pt x="326" y="39"/>
                </a:lnTo>
                <a:lnTo>
                  <a:pt x="324" y="49"/>
                </a:lnTo>
                <a:lnTo>
                  <a:pt x="317" y="59"/>
                </a:lnTo>
                <a:lnTo>
                  <a:pt x="307" y="75"/>
                </a:lnTo>
                <a:lnTo>
                  <a:pt x="301" y="93"/>
                </a:lnTo>
                <a:lnTo>
                  <a:pt x="293" y="111"/>
                </a:lnTo>
                <a:lnTo>
                  <a:pt x="289" y="134"/>
                </a:lnTo>
                <a:lnTo>
                  <a:pt x="286" y="148"/>
                </a:lnTo>
                <a:lnTo>
                  <a:pt x="285" y="163"/>
                </a:lnTo>
                <a:lnTo>
                  <a:pt x="273" y="235"/>
                </a:lnTo>
                <a:lnTo>
                  <a:pt x="278" y="263"/>
                </a:lnTo>
                <a:lnTo>
                  <a:pt x="278" y="321"/>
                </a:lnTo>
                <a:lnTo>
                  <a:pt x="127" y="326"/>
                </a:lnTo>
                <a:lnTo>
                  <a:pt x="122" y="326"/>
                </a:lnTo>
                <a:lnTo>
                  <a:pt x="80" y="322"/>
                </a:lnTo>
                <a:lnTo>
                  <a:pt x="19" y="322"/>
                </a:lnTo>
                <a:lnTo>
                  <a:pt x="10" y="322"/>
                </a:lnTo>
                <a:lnTo>
                  <a:pt x="8" y="322"/>
                </a:lnTo>
                <a:lnTo>
                  <a:pt x="0" y="318"/>
                </a:lnTo>
              </a:path>
            </a:pathLst>
          </a:custGeom>
          <a:solidFill>
            <a:schemeClr val="bg1"/>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163" name="Freeform 70"/>
          <p:cNvSpPr>
            <a:spLocks/>
          </p:cNvSpPr>
          <p:nvPr/>
        </p:nvSpPr>
        <p:spPr bwMode="auto">
          <a:xfrm>
            <a:off x="7064375" y="4805363"/>
            <a:ext cx="519113" cy="519112"/>
          </a:xfrm>
          <a:custGeom>
            <a:avLst/>
            <a:gdLst>
              <a:gd name="T0" fmla="*/ 0 w 327"/>
              <a:gd name="T1" fmla="*/ 2147483646 h 327"/>
              <a:gd name="T2" fmla="*/ 2147483646 w 327"/>
              <a:gd name="T3" fmla="*/ 2147483646 h 327"/>
              <a:gd name="T4" fmla="*/ 0 w 327"/>
              <a:gd name="T5" fmla="*/ 2147483646 h 327"/>
              <a:gd name="T6" fmla="*/ 2147483646 w 327"/>
              <a:gd name="T7" fmla="*/ 2147483646 h 327"/>
              <a:gd name="T8" fmla="*/ 2147483646 w 327"/>
              <a:gd name="T9" fmla="*/ 2147483646 h 327"/>
              <a:gd name="T10" fmla="*/ 2147483646 w 327"/>
              <a:gd name="T11" fmla="*/ 2147483646 h 327"/>
              <a:gd name="T12" fmla="*/ 2147483646 w 327"/>
              <a:gd name="T13" fmla="*/ 2147483646 h 327"/>
              <a:gd name="T14" fmla="*/ 2147483646 w 327"/>
              <a:gd name="T15" fmla="*/ 0 h 327"/>
              <a:gd name="T16" fmla="*/ 2147483646 w 327"/>
              <a:gd name="T17" fmla="*/ 2147483646 h 327"/>
              <a:gd name="T18" fmla="*/ 2147483646 w 327"/>
              <a:gd name="T19" fmla="*/ 2147483646 h 327"/>
              <a:gd name="T20" fmla="*/ 2147483646 w 327"/>
              <a:gd name="T21" fmla="*/ 2147483646 h 327"/>
              <a:gd name="T22" fmla="*/ 2147483646 w 327"/>
              <a:gd name="T23" fmla="*/ 2147483646 h 327"/>
              <a:gd name="T24" fmla="*/ 2147483646 w 327"/>
              <a:gd name="T25" fmla="*/ 2147483646 h 327"/>
              <a:gd name="T26" fmla="*/ 2147483646 w 327"/>
              <a:gd name="T27" fmla="*/ 2147483646 h 327"/>
              <a:gd name="T28" fmla="*/ 2147483646 w 327"/>
              <a:gd name="T29" fmla="*/ 2147483646 h 327"/>
              <a:gd name="T30" fmla="*/ 2147483646 w 327"/>
              <a:gd name="T31" fmla="*/ 2147483646 h 327"/>
              <a:gd name="T32" fmla="*/ 2147483646 w 327"/>
              <a:gd name="T33" fmla="*/ 2147483646 h 327"/>
              <a:gd name="T34" fmla="*/ 2147483646 w 327"/>
              <a:gd name="T35" fmla="*/ 2147483646 h 327"/>
              <a:gd name="T36" fmla="*/ 2147483646 w 327"/>
              <a:gd name="T37" fmla="*/ 2147483646 h 327"/>
              <a:gd name="T38" fmla="*/ 2147483646 w 327"/>
              <a:gd name="T39" fmla="*/ 2147483646 h 327"/>
              <a:gd name="T40" fmla="*/ 2147483646 w 327"/>
              <a:gd name="T41" fmla="*/ 2147483646 h 327"/>
              <a:gd name="T42" fmla="*/ 2147483646 w 327"/>
              <a:gd name="T43" fmla="*/ 2147483646 h 327"/>
              <a:gd name="T44" fmla="*/ 2147483646 w 327"/>
              <a:gd name="T45" fmla="*/ 2147483646 h 327"/>
              <a:gd name="T46" fmla="*/ 2147483646 w 327"/>
              <a:gd name="T47" fmla="*/ 2147483646 h 327"/>
              <a:gd name="T48" fmla="*/ 2147483646 w 327"/>
              <a:gd name="T49" fmla="*/ 2147483646 h 327"/>
              <a:gd name="T50" fmla="*/ 2147483646 w 327"/>
              <a:gd name="T51" fmla="*/ 2147483646 h 327"/>
              <a:gd name="T52" fmla="*/ 2147483646 w 327"/>
              <a:gd name="T53" fmla="*/ 2147483646 h 327"/>
              <a:gd name="T54" fmla="*/ 2147483646 w 327"/>
              <a:gd name="T55" fmla="*/ 2147483646 h 327"/>
              <a:gd name="T56" fmla="*/ 0 w 327"/>
              <a:gd name="T57" fmla="*/ 2147483646 h 327"/>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27"/>
              <a:gd name="T88" fmla="*/ 0 h 327"/>
              <a:gd name="T89" fmla="*/ 327 w 327"/>
              <a:gd name="T90" fmla="*/ 327 h 327"/>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27" h="327">
                <a:moveTo>
                  <a:pt x="0" y="318"/>
                </a:moveTo>
                <a:lnTo>
                  <a:pt x="10" y="286"/>
                </a:lnTo>
                <a:lnTo>
                  <a:pt x="0" y="245"/>
                </a:lnTo>
                <a:lnTo>
                  <a:pt x="12" y="240"/>
                </a:lnTo>
                <a:lnTo>
                  <a:pt x="247" y="10"/>
                </a:lnTo>
                <a:lnTo>
                  <a:pt x="270" y="17"/>
                </a:lnTo>
                <a:lnTo>
                  <a:pt x="289" y="7"/>
                </a:lnTo>
                <a:lnTo>
                  <a:pt x="320" y="0"/>
                </a:lnTo>
                <a:lnTo>
                  <a:pt x="320" y="13"/>
                </a:lnTo>
                <a:lnTo>
                  <a:pt x="323" y="26"/>
                </a:lnTo>
                <a:lnTo>
                  <a:pt x="326" y="39"/>
                </a:lnTo>
                <a:lnTo>
                  <a:pt x="324" y="49"/>
                </a:lnTo>
                <a:lnTo>
                  <a:pt x="317" y="59"/>
                </a:lnTo>
                <a:lnTo>
                  <a:pt x="307" y="75"/>
                </a:lnTo>
                <a:lnTo>
                  <a:pt x="301" y="93"/>
                </a:lnTo>
                <a:lnTo>
                  <a:pt x="293" y="111"/>
                </a:lnTo>
                <a:lnTo>
                  <a:pt x="289" y="134"/>
                </a:lnTo>
                <a:lnTo>
                  <a:pt x="286" y="148"/>
                </a:lnTo>
                <a:lnTo>
                  <a:pt x="285" y="163"/>
                </a:lnTo>
                <a:lnTo>
                  <a:pt x="273" y="235"/>
                </a:lnTo>
                <a:lnTo>
                  <a:pt x="278" y="263"/>
                </a:lnTo>
                <a:lnTo>
                  <a:pt x="278" y="321"/>
                </a:lnTo>
                <a:lnTo>
                  <a:pt x="127" y="326"/>
                </a:lnTo>
                <a:lnTo>
                  <a:pt x="122" y="326"/>
                </a:lnTo>
                <a:lnTo>
                  <a:pt x="80" y="322"/>
                </a:lnTo>
                <a:lnTo>
                  <a:pt x="19" y="322"/>
                </a:lnTo>
                <a:lnTo>
                  <a:pt x="10" y="322"/>
                </a:lnTo>
                <a:lnTo>
                  <a:pt x="8" y="322"/>
                </a:lnTo>
                <a:lnTo>
                  <a:pt x="0" y="318"/>
                </a:lnTo>
              </a:path>
            </a:pathLst>
          </a:custGeom>
          <a:solidFill>
            <a:srgbClr val="99CCFF"/>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164" name="Freeform 71"/>
          <p:cNvSpPr>
            <a:spLocks/>
          </p:cNvSpPr>
          <p:nvPr/>
        </p:nvSpPr>
        <p:spPr bwMode="auto">
          <a:xfrm>
            <a:off x="7099300" y="4114800"/>
            <a:ext cx="311150" cy="400050"/>
          </a:xfrm>
          <a:custGeom>
            <a:avLst/>
            <a:gdLst>
              <a:gd name="T0" fmla="*/ 2147483646 w 196"/>
              <a:gd name="T1" fmla="*/ 2147483646 h 252"/>
              <a:gd name="T2" fmla="*/ 2147483646 w 196"/>
              <a:gd name="T3" fmla="*/ 2147483646 h 252"/>
              <a:gd name="T4" fmla="*/ 2147483646 w 196"/>
              <a:gd name="T5" fmla="*/ 2147483646 h 252"/>
              <a:gd name="T6" fmla="*/ 2147483646 w 196"/>
              <a:gd name="T7" fmla="*/ 2147483646 h 252"/>
              <a:gd name="T8" fmla="*/ 2147483646 w 196"/>
              <a:gd name="T9" fmla="*/ 2147483646 h 252"/>
              <a:gd name="T10" fmla="*/ 2147483646 w 196"/>
              <a:gd name="T11" fmla="*/ 2147483646 h 252"/>
              <a:gd name="T12" fmla="*/ 2147483646 w 196"/>
              <a:gd name="T13" fmla="*/ 2147483646 h 252"/>
              <a:gd name="T14" fmla="*/ 2147483646 w 196"/>
              <a:gd name="T15" fmla="*/ 2147483646 h 252"/>
              <a:gd name="T16" fmla="*/ 2147483646 w 196"/>
              <a:gd name="T17" fmla="*/ 2147483646 h 252"/>
              <a:gd name="T18" fmla="*/ 2147483646 w 196"/>
              <a:gd name="T19" fmla="*/ 2147483646 h 252"/>
              <a:gd name="T20" fmla="*/ 2147483646 w 196"/>
              <a:gd name="T21" fmla="*/ 2147483646 h 252"/>
              <a:gd name="T22" fmla="*/ 2147483646 w 196"/>
              <a:gd name="T23" fmla="*/ 2147483646 h 252"/>
              <a:gd name="T24" fmla="*/ 0 w 196"/>
              <a:gd name="T25" fmla="*/ 2147483646 h 252"/>
              <a:gd name="T26" fmla="*/ 2147483646 w 196"/>
              <a:gd name="T27" fmla="*/ 2147483646 h 252"/>
              <a:gd name="T28" fmla="*/ 2147483646 w 196"/>
              <a:gd name="T29" fmla="*/ 2147483646 h 252"/>
              <a:gd name="T30" fmla="*/ 2147483646 w 196"/>
              <a:gd name="T31" fmla="*/ 2147483646 h 252"/>
              <a:gd name="T32" fmla="*/ 2147483646 w 196"/>
              <a:gd name="T33" fmla="*/ 2147483646 h 252"/>
              <a:gd name="T34" fmla="*/ 2147483646 w 196"/>
              <a:gd name="T35" fmla="*/ 2147483646 h 252"/>
              <a:gd name="T36" fmla="*/ 2147483646 w 196"/>
              <a:gd name="T37" fmla="*/ 2147483646 h 252"/>
              <a:gd name="T38" fmla="*/ 2147483646 w 196"/>
              <a:gd name="T39" fmla="*/ 2147483646 h 252"/>
              <a:gd name="T40" fmla="*/ 2147483646 w 196"/>
              <a:gd name="T41" fmla="*/ 2147483646 h 252"/>
              <a:gd name="T42" fmla="*/ 2147483646 w 196"/>
              <a:gd name="T43" fmla="*/ 2147483646 h 252"/>
              <a:gd name="T44" fmla="*/ 2147483646 w 196"/>
              <a:gd name="T45" fmla="*/ 2147483646 h 252"/>
              <a:gd name="T46" fmla="*/ 2147483646 w 196"/>
              <a:gd name="T47" fmla="*/ 2147483646 h 252"/>
              <a:gd name="T48" fmla="*/ 2147483646 w 196"/>
              <a:gd name="T49" fmla="*/ 2147483646 h 252"/>
              <a:gd name="T50" fmla="*/ 2147483646 w 196"/>
              <a:gd name="T51" fmla="*/ 2147483646 h 252"/>
              <a:gd name="T52" fmla="*/ 2147483646 w 196"/>
              <a:gd name="T53" fmla="*/ 2147483646 h 252"/>
              <a:gd name="T54" fmla="*/ 2147483646 w 196"/>
              <a:gd name="T55" fmla="*/ 2147483646 h 252"/>
              <a:gd name="T56" fmla="*/ 2147483646 w 196"/>
              <a:gd name="T57" fmla="*/ 2147483646 h 252"/>
              <a:gd name="T58" fmla="*/ 2147483646 w 196"/>
              <a:gd name="T59" fmla="*/ 2147483646 h 252"/>
              <a:gd name="T60" fmla="*/ 2147483646 w 196"/>
              <a:gd name="T61" fmla="*/ 2147483646 h 252"/>
              <a:gd name="T62" fmla="*/ 2147483646 w 196"/>
              <a:gd name="T63" fmla="*/ 2147483646 h 252"/>
              <a:gd name="T64" fmla="*/ 2147483646 w 196"/>
              <a:gd name="T65" fmla="*/ 2147483646 h 252"/>
              <a:gd name="T66" fmla="*/ 2147483646 w 196"/>
              <a:gd name="T67" fmla="*/ 2147483646 h 252"/>
              <a:gd name="T68" fmla="*/ 2147483646 w 196"/>
              <a:gd name="T69" fmla="*/ 2147483646 h 252"/>
              <a:gd name="T70" fmla="*/ 2147483646 w 196"/>
              <a:gd name="T71" fmla="*/ 2147483646 h 252"/>
              <a:gd name="T72" fmla="*/ 2147483646 w 196"/>
              <a:gd name="T73" fmla="*/ 2147483646 h 252"/>
              <a:gd name="T74" fmla="*/ 2147483646 w 196"/>
              <a:gd name="T75" fmla="*/ 2147483646 h 252"/>
              <a:gd name="T76" fmla="*/ 2147483646 w 196"/>
              <a:gd name="T77" fmla="*/ 2147483646 h 252"/>
              <a:gd name="T78" fmla="*/ 2147483646 w 196"/>
              <a:gd name="T79" fmla="*/ 2147483646 h 252"/>
              <a:gd name="T80" fmla="*/ 2147483646 w 196"/>
              <a:gd name="T81" fmla="*/ 2147483646 h 252"/>
              <a:gd name="T82" fmla="*/ 2147483646 w 196"/>
              <a:gd name="T83" fmla="*/ 2147483646 h 252"/>
              <a:gd name="T84" fmla="*/ 2147483646 w 196"/>
              <a:gd name="T85" fmla="*/ 2147483646 h 252"/>
              <a:gd name="T86" fmla="*/ 2147483646 w 196"/>
              <a:gd name="T87" fmla="*/ 2147483646 h 252"/>
              <a:gd name="T88" fmla="*/ 2147483646 w 196"/>
              <a:gd name="T89" fmla="*/ 2147483646 h 252"/>
              <a:gd name="T90" fmla="*/ 2147483646 w 196"/>
              <a:gd name="T91" fmla="*/ 2147483646 h 252"/>
              <a:gd name="T92" fmla="*/ 2147483646 w 196"/>
              <a:gd name="T93" fmla="*/ 2147483646 h 252"/>
              <a:gd name="T94" fmla="*/ 2147483646 w 196"/>
              <a:gd name="T95" fmla="*/ 2147483646 h 252"/>
              <a:gd name="T96" fmla="*/ 2147483646 w 196"/>
              <a:gd name="T97" fmla="*/ 2147483646 h 252"/>
              <a:gd name="T98" fmla="*/ 2147483646 w 196"/>
              <a:gd name="T99" fmla="*/ 2147483646 h 252"/>
              <a:gd name="T100" fmla="*/ 2147483646 w 196"/>
              <a:gd name="T101" fmla="*/ 0 h 252"/>
              <a:gd name="T102" fmla="*/ 2147483646 w 196"/>
              <a:gd name="T103" fmla="*/ 2147483646 h 252"/>
              <a:gd name="T104" fmla="*/ 2147483646 w 196"/>
              <a:gd name="T105" fmla="*/ 2147483646 h 252"/>
              <a:gd name="T106" fmla="*/ 2147483646 w 196"/>
              <a:gd name="T107" fmla="*/ 2147483646 h 252"/>
              <a:gd name="T108" fmla="*/ 2147483646 w 196"/>
              <a:gd name="T109" fmla="*/ 2147483646 h 252"/>
              <a:gd name="T110" fmla="*/ 2147483646 w 196"/>
              <a:gd name="T111" fmla="*/ 2147483646 h 252"/>
              <a:gd name="T112" fmla="*/ 2147483646 w 196"/>
              <a:gd name="T113" fmla="*/ 2147483646 h 252"/>
              <a:gd name="T114" fmla="*/ 2147483646 w 196"/>
              <a:gd name="T115" fmla="*/ 2147483646 h 252"/>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96"/>
              <a:gd name="T175" fmla="*/ 0 h 252"/>
              <a:gd name="T176" fmla="*/ 196 w 196"/>
              <a:gd name="T177" fmla="*/ 252 h 252"/>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96" h="252">
                <a:moveTo>
                  <a:pt x="7" y="59"/>
                </a:moveTo>
                <a:lnTo>
                  <a:pt x="8" y="73"/>
                </a:lnTo>
                <a:lnTo>
                  <a:pt x="11" y="81"/>
                </a:lnTo>
                <a:lnTo>
                  <a:pt x="12" y="98"/>
                </a:lnTo>
                <a:lnTo>
                  <a:pt x="16" y="109"/>
                </a:lnTo>
                <a:lnTo>
                  <a:pt x="16" y="117"/>
                </a:lnTo>
                <a:lnTo>
                  <a:pt x="14" y="127"/>
                </a:lnTo>
                <a:lnTo>
                  <a:pt x="13" y="134"/>
                </a:lnTo>
                <a:lnTo>
                  <a:pt x="13" y="151"/>
                </a:lnTo>
                <a:lnTo>
                  <a:pt x="14" y="160"/>
                </a:lnTo>
                <a:lnTo>
                  <a:pt x="13" y="167"/>
                </a:lnTo>
                <a:lnTo>
                  <a:pt x="12" y="174"/>
                </a:lnTo>
                <a:lnTo>
                  <a:pt x="0" y="194"/>
                </a:lnTo>
                <a:lnTo>
                  <a:pt x="12" y="200"/>
                </a:lnTo>
                <a:lnTo>
                  <a:pt x="32" y="200"/>
                </a:lnTo>
                <a:lnTo>
                  <a:pt x="41" y="201"/>
                </a:lnTo>
                <a:lnTo>
                  <a:pt x="50" y="204"/>
                </a:lnTo>
                <a:lnTo>
                  <a:pt x="62" y="221"/>
                </a:lnTo>
                <a:lnTo>
                  <a:pt x="79" y="231"/>
                </a:lnTo>
                <a:lnTo>
                  <a:pt x="90" y="251"/>
                </a:lnTo>
                <a:lnTo>
                  <a:pt x="103" y="242"/>
                </a:lnTo>
                <a:lnTo>
                  <a:pt x="109" y="235"/>
                </a:lnTo>
                <a:lnTo>
                  <a:pt x="139" y="204"/>
                </a:lnTo>
                <a:lnTo>
                  <a:pt x="165" y="235"/>
                </a:lnTo>
                <a:lnTo>
                  <a:pt x="165" y="251"/>
                </a:lnTo>
                <a:lnTo>
                  <a:pt x="179" y="243"/>
                </a:lnTo>
                <a:lnTo>
                  <a:pt x="190" y="227"/>
                </a:lnTo>
                <a:lnTo>
                  <a:pt x="195" y="218"/>
                </a:lnTo>
                <a:lnTo>
                  <a:pt x="195" y="192"/>
                </a:lnTo>
                <a:lnTo>
                  <a:pt x="187" y="186"/>
                </a:lnTo>
                <a:lnTo>
                  <a:pt x="176" y="188"/>
                </a:lnTo>
                <a:lnTo>
                  <a:pt x="162" y="185"/>
                </a:lnTo>
                <a:lnTo>
                  <a:pt x="158" y="185"/>
                </a:lnTo>
                <a:lnTo>
                  <a:pt x="152" y="179"/>
                </a:lnTo>
                <a:lnTo>
                  <a:pt x="147" y="175"/>
                </a:lnTo>
                <a:lnTo>
                  <a:pt x="143" y="167"/>
                </a:lnTo>
                <a:lnTo>
                  <a:pt x="137" y="160"/>
                </a:lnTo>
                <a:lnTo>
                  <a:pt x="137" y="149"/>
                </a:lnTo>
                <a:lnTo>
                  <a:pt x="130" y="147"/>
                </a:lnTo>
                <a:lnTo>
                  <a:pt x="124" y="143"/>
                </a:lnTo>
                <a:lnTo>
                  <a:pt x="116" y="139"/>
                </a:lnTo>
                <a:lnTo>
                  <a:pt x="106" y="121"/>
                </a:lnTo>
                <a:lnTo>
                  <a:pt x="103" y="102"/>
                </a:lnTo>
                <a:lnTo>
                  <a:pt x="88" y="75"/>
                </a:lnTo>
                <a:lnTo>
                  <a:pt x="109" y="71"/>
                </a:lnTo>
                <a:lnTo>
                  <a:pt x="134" y="75"/>
                </a:lnTo>
                <a:lnTo>
                  <a:pt x="145" y="74"/>
                </a:lnTo>
                <a:lnTo>
                  <a:pt x="149" y="59"/>
                </a:lnTo>
                <a:lnTo>
                  <a:pt x="130" y="35"/>
                </a:lnTo>
                <a:lnTo>
                  <a:pt x="109" y="19"/>
                </a:lnTo>
                <a:lnTo>
                  <a:pt x="101" y="0"/>
                </a:lnTo>
                <a:lnTo>
                  <a:pt x="88" y="3"/>
                </a:lnTo>
                <a:lnTo>
                  <a:pt x="77" y="15"/>
                </a:lnTo>
                <a:lnTo>
                  <a:pt x="53" y="19"/>
                </a:lnTo>
                <a:lnTo>
                  <a:pt x="50" y="19"/>
                </a:lnTo>
                <a:lnTo>
                  <a:pt x="34" y="23"/>
                </a:lnTo>
                <a:lnTo>
                  <a:pt x="8" y="31"/>
                </a:lnTo>
                <a:lnTo>
                  <a:pt x="7" y="59"/>
                </a:lnTo>
              </a:path>
            </a:pathLst>
          </a:custGeom>
          <a:solidFill>
            <a:schemeClr val="bg1"/>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165" name="Freeform 72"/>
          <p:cNvSpPr>
            <a:spLocks/>
          </p:cNvSpPr>
          <p:nvPr/>
        </p:nvSpPr>
        <p:spPr bwMode="auto">
          <a:xfrm>
            <a:off x="7099300" y="4114800"/>
            <a:ext cx="311150" cy="400050"/>
          </a:xfrm>
          <a:custGeom>
            <a:avLst/>
            <a:gdLst>
              <a:gd name="T0" fmla="*/ 2147483646 w 196"/>
              <a:gd name="T1" fmla="*/ 2147483646 h 252"/>
              <a:gd name="T2" fmla="*/ 2147483646 w 196"/>
              <a:gd name="T3" fmla="*/ 2147483646 h 252"/>
              <a:gd name="T4" fmla="*/ 2147483646 w 196"/>
              <a:gd name="T5" fmla="*/ 2147483646 h 252"/>
              <a:gd name="T6" fmla="*/ 2147483646 w 196"/>
              <a:gd name="T7" fmla="*/ 2147483646 h 252"/>
              <a:gd name="T8" fmla="*/ 2147483646 w 196"/>
              <a:gd name="T9" fmla="*/ 2147483646 h 252"/>
              <a:gd name="T10" fmla="*/ 2147483646 w 196"/>
              <a:gd name="T11" fmla="*/ 2147483646 h 252"/>
              <a:gd name="T12" fmla="*/ 2147483646 w 196"/>
              <a:gd name="T13" fmla="*/ 2147483646 h 252"/>
              <a:gd name="T14" fmla="*/ 2147483646 w 196"/>
              <a:gd name="T15" fmla="*/ 2147483646 h 252"/>
              <a:gd name="T16" fmla="*/ 2147483646 w 196"/>
              <a:gd name="T17" fmla="*/ 2147483646 h 252"/>
              <a:gd name="T18" fmla="*/ 2147483646 w 196"/>
              <a:gd name="T19" fmla="*/ 2147483646 h 252"/>
              <a:gd name="T20" fmla="*/ 2147483646 w 196"/>
              <a:gd name="T21" fmla="*/ 2147483646 h 252"/>
              <a:gd name="T22" fmla="*/ 2147483646 w 196"/>
              <a:gd name="T23" fmla="*/ 2147483646 h 252"/>
              <a:gd name="T24" fmla="*/ 0 w 196"/>
              <a:gd name="T25" fmla="*/ 2147483646 h 252"/>
              <a:gd name="T26" fmla="*/ 2147483646 w 196"/>
              <a:gd name="T27" fmla="*/ 2147483646 h 252"/>
              <a:gd name="T28" fmla="*/ 2147483646 w 196"/>
              <a:gd name="T29" fmla="*/ 2147483646 h 252"/>
              <a:gd name="T30" fmla="*/ 2147483646 w 196"/>
              <a:gd name="T31" fmla="*/ 2147483646 h 252"/>
              <a:gd name="T32" fmla="*/ 2147483646 w 196"/>
              <a:gd name="T33" fmla="*/ 2147483646 h 252"/>
              <a:gd name="T34" fmla="*/ 2147483646 w 196"/>
              <a:gd name="T35" fmla="*/ 2147483646 h 252"/>
              <a:gd name="T36" fmla="*/ 2147483646 w 196"/>
              <a:gd name="T37" fmla="*/ 2147483646 h 252"/>
              <a:gd name="T38" fmla="*/ 2147483646 w 196"/>
              <a:gd name="T39" fmla="*/ 2147483646 h 252"/>
              <a:gd name="T40" fmla="*/ 2147483646 w 196"/>
              <a:gd name="T41" fmla="*/ 2147483646 h 252"/>
              <a:gd name="T42" fmla="*/ 2147483646 w 196"/>
              <a:gd name="T43" fmla="*/ 2147483646 h 252"/>
              <a:gd name="T44" fmla="*/ 2147483646 w 196"/>
              <a:gd name="T45" fmla="*/ 2147483646 h 252"/>
              <a:gd name="T46" fmla="*/ 2147483646 w 196"/>
              <a:gd name="T47" fmla="*/ 2147483646 h 252"/>
              <a:gd name="T48" fmla="*/ 2147483646 w 196"/>
              <a:gd name="T49" fmla="*/ 2147483646 h 252"/>
              <a:gd name="T50" fmla="*/ 2147483646 w 196"/>
              <a:gd name="T51" fmla="*/ 2147483646 h 252"/>
              <a:gd name="T52" fmla="*/ 2147483646 w 196"/>
              <a:gd name="T53" fmla="*/ 2147483646 h 252"/>
              <a:gd name="T54" fmla="*/ 2147483646 w 196"/>
              <a:gd name="T55" fmla="*/ 2147483646 h 252"/>
              <a:gd name="T56" fmla="*/ 2147483646 w 196"/>
              <a:gd name="T57" fmla="*/ 2147483646 h 252"/>
              <a:gd name="T58" fmla="*/ 2147483646 w 196"/>
              <a:gd name="T59" fmla="*/ 2147483646 h 252"/>
              <a:gd name="T60" fmla="*/ 2147483646 w 196"/>
              <a:gd name="T61" fmla="*/ 2147483646 h 252"/>
              <a:gd name="T62" fmla="*/ 2147483646 w 196"/>
              <a:gd name="T63" fmla="*/ 2147483646 h 252"/>
              <a:gd name="T64" fmla="*/ 2147483646 w 196"/>
              <a:gd name="T65" fmla="*/ 2147483646 h 252"/>
              <a:gd name="T66" fmla="*/ 2147483646 w 196"/>
              <a:gd name="T67" fmla="*/ 2147483646 h 252"/>
              <a:gd name="T68" fmla="*/ 2147483646 w 196"/>
              <a:gd name="T69" fmla="*/ 2147483646 h 252"/>
              <a:gd name="T70" fmla="*/ 2147483646 w 196"/>
              <a:gd name="T71" fmla="*/ 2147483646 h 252"/>
              <a:gd name="T72" fmla="*/ 2147483646 w 196"/>
              <a:gd name="T73" fmla="*/ 2147483646 h 252"/>
              <a:gd name="T74" fmla="*/ 2147483646 w 196"/>
              <a:gd name="T75" fmla="*/ 2147483646 h 252"/>
              <a:gd name="T76" fmla="*/ 2147483646 w 196"/>
              <a:gd name="T77" fmla="*/ 2147483646 h 252"/>
              <a:gd name="T78" fmla="*/ 2147483646 w 196"/>
              <a:gd name="T79" fmla="*/ 2147483646 h 252"/>
              <a:gd name="T80" fmla="*/ 2147483646 w 196"/>
              <a:gd name="T81" fmla="*/ 2147483646 h 252"/>
              <a:gd name="T82" fmla="*/ 2147483646 w 196"/>
              <a:gd name="T83" fmla="*/ 2147483646 h 252"/>
              <a:gd name="T84" fmla="*/ 2147483646 w 196"/>
              <a:gd name="T85" fmla="*/ 2147483646 h 252"/>
              <a:gd name="T86" fmla="*/ 2147483646 w 196"/>
              <a:gd name="T87" fmla="*/ 2147483646 h 252"/>
              <a:gd name="T88" fmla="*/ 2147483646 w 196"/>
              <a:gd name="T89" fmla="*/ 2147483646 h 252"/>
              <a:gd name="T90" fmla="*/ 2147483646 w 196"/>
              <a:gd name="T91" fmla="*/ 2147483646 h 252"/>
              <a:gd name="T92" fmla="*/ 2147483646 w 196"/>
              <a:gd name="T93" fmla="*/ 2147483646 h 252"/>
              <a:gd name="T94" fmla="*/ 2147483646 w 196"/>
              <a:gd name="T95" fmla="*/ 2147483646 h 252"/>
              <a:gd name="T96" fmla="*/ 2147483646 w 196"/>
              <a:gd name="T97" fmla="*/ 2147483646 h 252"/>
              <a:gd name="T98" fmla="*/ 2147483646 w 196"/>
              <a:gd name="T99" fmla="*/ 2147483646 h 252"/>
              <a:gd name="T100" fmla="*/ 2147483646 w 196"/>
              <a:gd name="T101" fmla="*/ 0 h 252"/>
              <a:gd name="T102" fmla="*/ 2147483646 w 196"/>
              <a:gd name="T103" fmla="*/ 2147483646 h 252"/>
              <a:gd name="T104" fmla="*/ 2147483646 w 196"/>
              <a:gd name="T105" fmla="*/ 2147483646 h 252"/>
              <a:gd name="T106" fmla="*/ 2147483646 w 196"/>
              <a:gd name="T107" fmla="*/ 2147483646 h 252"/>
              <a:gd name="T108" fmla="*/ 2147483646 w 196"/>
              <a:gd name="T109" fmla="*/ 2147483646 h 252"/>
              <a:gd name="T110" fmla="*/ 2147483646 w 196"/>
              <a:gd name="T111" fmla="*/ 2147483646 h 252"/>
              <a:gd name="T112" fmla="*/ 2147483646 w 196"/>
              <a:gd name="T113" fmla="*/ 2147483646 h 252"/>
              <a:gd name="T114" fmla="*/ 2147483646 w 196"/>
              <a:gd name="T115" fmla="*/ 2147483646 h 252"/>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96"/>
              <a:gd name="T175" fmla="*/ 0 h 252"/>
              <a:gd name="T176" fmla="*/ 196 w 196"/>
              <a:gd name="T177" fmla="*/ 252 h 252"/>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96" h="252">
                <a:moveTo>
                  <a:pt x="7" y="59"/>
                </a:moveTo>
                <a:lnTo>
                  <a:pt x="8" y="73"/>
                </a:lnTo>
                <a:lnTo>
                  <a:pt x="11" y="81"/>
                </a:lnTo>
                <a:lnTo>
                  <a:pt x="12" y="98"/>
                </a:lnTo>
                <a:lnTo>
                  <a:pt x="16" y="109"/>
                </a:lnTo>
                <a:lnTo>
                  <a:pt x="16" y="117"/>
                </a:lnTo>
                <a:lnTo>
                  <a:pt x="14" y="127"/>
                </a:lnTo>
                <a:lnTo>
                  <a:pt x="13" y="134"/>
                </a:lnTo>
                <a:lnTo>
                  <a:pt x="13" y="151"/>
                </a:lnTo>
                <a:lnTo>
                  <a:pt x="14" y="160"/>
                </a:lnTo>
                <a:lnTo>
                  <a:pt x="13" y="167"/>
                </a:lnTo>
                <a:lnTo>
                  <a:pt x="12" y="174"/>
                </a:lnTo>
                <a:lnTo>
                  <a:pt x="0" y="194"/>
                </a:lnTo>
                <a:lnTo>
                  <a:pt x="12" y="200"/>
                </a:lnTo>
                <a:lnTo>
                  <a:pt x="32" y="200"/>
                </a:lnTo>
                <a:lnTo>
                  <a:pt x="41" y="201"/>
                </a:lnTo>
                <a:lnTo>
                  <a:pt x="50" y="204"/>
                </a:lnTo>
                <a:lnTo>
                  <a:pt x="62" y="221"/>
                </a:lnTo>
                <a:lnTo>
                  <a:pt x="79" y="231"/>
                </a:lnTo>
                <a:lnTo>
                  <a:pt x="90" y="251"/>
                </a:lnTo>
                <a:lnTo>
                  <a:pt x="103" y="242"/>
                </a:lnTo>
                <a:lnTo>
                  <a:pt x="109" y="235"/>
                </a:lnTo>
                <a:lnTo>
                  <a:pt x="139" y="204"/>
                </a:lnTo>
                <a:lnTo>
                  <a:pt x="165" y="235"/>
                </a:lnTo>
                <a:lnTo>
                  <a:pt x="165" y="251"/>
                </a:lnTo>
                <a:lnTo>
                  <a:pt x="179" y="243"/>
                </a:lnTo>
                <a:lnTo>
                  <a:pt x="190" y="227"/>
                </a:lnTo>
                <a:lnTo>
                  <a:pt x="195" y="218"/>
                </a:lnTo>
                <a:lnTo>
                  <a:pt x="195" y="192"/>
                </a:lnTo>
                <a:lnTo>
                  <a:pt x="187" y="186"/>
                </a:lnTo>
                <a:lnTo>
                  <a:pt x="176" y="188"/>
                </a:lnTo>
                <a:lnTo>
                  <a:pt x="162" y="185"/>
                </a:lnTo>
                <a:lnTo>
                  <a:pt x="158" y="185"/>
                </a:lnTo>
                <a:lnTo>
                  <a:pt x="152" y="179"/>
                </a:lnTo>
                <a:lnTo>
                  <a:pt x="147" y="175"/>
                </a:lnTo>
                <a:lnTo>
                  <a:pt x="143" y="167"/>
                </a:lnTo>
                <a:lnTo>
                  <a:pt x="137" y="160"/>
                </a:lnTo>
                <a:lnTo>
                  <a:pt x="137" y="149"/>
                </a:lnTo>
                <a:lnTo>
                  <a:pt x="130" y="147"/>
                </a:lnTo>
                <a:lnTo>
                  <a:pt x="124" y="143"/>
                </a:lnTo>
                <a:lnTo>
                  <a:pt x="116" y="139"/>
                </a:lnTo>
                <a:lnTo>
                  <a:pt x="106" y="121"/>
                </a:lnTo>
                <a:lnTo>
                  <a:pt x="103" y="102"/>
                </a:lnTo>
                <a:lnTo>
                  <a:pt x="88" y="75"/>
                </a:lnTo>
                <a:lnTo>
                  <a:pt x="109" y="71"/>
                </a:lnTo>
                <a:lnTo>
                  <a:pt x="134" y="75"/>
                </a:lnTo>
                <a:lnTo>
                  <a:pt x="145" y="74"/>
                </a:lnTo>
                <a:lnTo>
                  <a:pt x="149" y="59"/>
                </a:lnTo>
                <a:lnTo>
                  <a:pt x="130" y="35"/>
                </a:lnTo>
                <a:lnTo>
                  <a:pt x="109" y="19"/>
                </a:lnTo>
                <a:lnTo>
                  <a:pt x="101" y="0"/>
                </a:lnTo>
                <a:lnTo>
                  <a:pt x="88" y="3"/>
                </a:lnTo>
                <a:lnTo>
                  <a:pt x="77" y="15"/>
                </a:lnTo>
                <a:lnTo>
                  <a:pt x="53" y="19"/>
                </a:lnTo>
                <a:lnTo>
                  <a:pt x="50" y="19"/>
                </a:lnTo>
                <a:lnTo>
                  <a:pt x="34" y="23"/>
                </a:lnTo>
                <a:lnTo>
                  <a:pt x="8" y="31"/>
                </a:lnTo>
                <a:lnTo>
                  <a:pt x="7" y="59"/>
                </a:lnTo>
              </a:path>
            </a:pathLst>
          </a:custGeom>
          <a:solidFill>
            <a:srgbClr val="99CCFF"/>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166" name="Freeform 73"/>
          <p:cNvSpPr>
            <a:spLocks/>
          </p:cNvSpPr>
          <p:nvPr/>
        </p:nvSpPr>
        <p:spPr bwMode="auto">
          <a:xfrm>
            <a:off x="7312025" y="3943350"/>
            <a:ext cx="311150" cy="450850"/>
          </a:xfrm>
          <a:custGeom>
            <a:avLst/>
            <a:gdLst>
              <a:gd name="T0" fmla="*/ 2147483646 w 196"/>
              <a:gd name="T1" fmla="*/ 2147483646 h 284"/>
              <a:gd name="T2" fmla="*/ 2147483646 w 196"/>
              <a:gd name="T3" fmla="*/ 2147483646 h 284"/>
              <a:gd name="T4" fmla="*/ 0 w 196"/>
              <a:gd name="T5" fmla="*/ 2147483646 h 284"/>
              <a:gd name="T6" fmla="*/ 2147483646 w 196"/>
              <a:gd name="T7" fmla="*/ 2147483646 h 284"/>
              <a:gd name="T8" fmla="*/ 2147483646 w 196"/>
              <a:gd name="T9" fmla="*/ 2147483646 h 284"/>
              <a:gd name="T10" fmla="*/ 2147483646 w 196"/>
              <a:gd name="T11" fmla="*/ 2147483646 h 284"/>
              <a:gd name="T12" fmla="*/ 2147483646 w 196"/>
              <a:gd name="T13" fmla="*/ 2147483646 h 284"/>
              <a:gd name="T14" fmla="*/ 2147483646 w 196"/>
              <a:gd name="T15" fmla="*/ 2147483646 h 284"/>
              <a:gd name="T16" fmla="*/ 2147483646 w 196"/>
              <a:gd name="T17" fmla="*/ 2147483646 h 284"/>
              <a:gd name="T18" fmla="*/ 2147483646 w 196"/>
              <a:gd name="T19" fmla="*/ 2147483646 h 284"/>
              <a:gd name="T20" fmla="*/ 2147483646 w 196"/>
              <a:gd name="T21" fmla="*/ 2147483646 h 284"/>
              <a:gd name="T22" fmla="*/ 2147483646 w 196"/>
              <a:gd name="T23" fmla="*/ 2147483646 h 284"/>
              <a:gd name="T24" fmla="*/ 2147483646 w 196"/>
              <a:gd name="T25" fmla="*/ 2147483646 h 284"/>
              <a:gd name="T26" fmla="*/ 2147483646 w 196"/>
              <a:gd name="T27" fmla="*/ 2147483646 h 284"/>
              <a:gd name="T28" fmla="*/ 2147483646 w 196"/>
              <a:gd name="T29" fmla="*/ 2147483646 h 284"/>
              <a:gd name="T30" fmla="*/ 2147483646 w 196"/>
              <a:gd name="T31" fmla="*/ 2147483646 h 284"/>
              <a:gd name="T32" fmla="*/ 2147483646 w 196"/>
              <a:gd name="T33" fmla="*/ 2147483646 h 284"/>
              <a:gd name="T34" fmla="*/ 2147483646 w 196"/>
              <a:gd name="T35" fmla="*/ 2147483646 h 284"/>
              <a:gd name="T36" fmla="*/ 2147483646 w 196"/>
              <a:gd name="T37" fmla="*/ 2147483646 h 284"/>
              <a:gd name="T38" fmla="*/ 2147483646 w 196"/>
              <a:gd name="T39" fmla="*/ 2147483646 h 284"/>
              <a:gd name="T40" fmla="*/ 2147483646 w 196"/>
              <a:gd name="T41" fmla="*/ 2147483646 h 284"/>
              <a:gd name="T42" fmla="*/ 2147483646 w 196"/>
              <a:gd name="T43" fmla="*/ 2147483646 h 284"/>
              <a:gd name="T44" fmla="*/ 2147483646 w 196"/>
              <a:gd name="T45" fmla="*/ 2147483646 h 284"/>
              <a:gd name="T46" fmla="*/ 2147483646 w 196"/>
              <a:gd name="T47" fmla="*/ 2147483646 h 284"/>
              <a:gd name="T48" fmla="*/ 2147483646 w 196"/>
              <a:gd name="T49" fmla="*/ 2147483646 h 284"/>
              <a:gd name="T50" fmla="*/ 2147483646 w 196"/>
              <a:gd name="T51" fmla="*/ 2147483646 h 284"/>
              <a:gd name="T52" fmla="*/ 2147483646 w 196"/>
              <a:gd name="T53" fmla="*/ 2147483646 h 284"/>
              <a:gd name="T54" fmla="*/ 2147483646 w 196"/>
              <a:gd name="T55" fmla="*/ 2147483646 h 284"/>
              <a:gd name="T56" fmla="*/ 2147483646 w 196"/>
              <a:gd name="T57" fmla="*/ 2147483646 h 284"/>
              <a:gd name="T58" fmla="*/ 2147483646 w 196"/>
              <a:gd name="T59" fmla="*/ 2147483646 h 284"/>
              <a:gd name="T60" fmla="*/ 2147483646 w 196"/>
              <a:gd name="T61" fmla="*/ 2147483646 h 284"/>
              <a:gd name="T62" fmla="*/ 2147483646 w 196"/>
              <a:gd name="T63" fmla="*/ 2147483646 h 284"/>
              <a:gd name="T64" fmla="*/ 2147483646 w 196"/>
              <a:gd name="T65" fmla="*/ 2147483646 h 284"/>
              <a:gd name="T66" fmla="*/ 2147483646 w 196"/>
              <a:gd name="T67" fmla="*/ 2147483646 h 284"/>
              <a:gd name="T68" fmla="*/ 2147483646 w 196"/>
              <a:gd name="T69" fmla="*/ 2147483646 h 284"/>
              <a:gd name="T70" fmla="*/ 2147483646 w 196"/>
              <a:gd name="T71" fmla="*/ 2147483646 h 284"/>
              <a:gd name="T72" fmla="*/ 2147483646 w 196"/>
              <a:gd name="T73" fmla="*/ 2147483646 h 284"/>
              <a:gd name="T74" fmla="*/ 2147483646 w 196"/>
              <a:gd name="T75" fmla="*/ 2147483646 h 284"/>
              <a:gd name="T76" fmla="*/ 2147483646 w 196"/>
              <a:gd name="T77" fmla="*/ 2147483646 h 284"/>
              <a:gd name="T78" fmla="*/ 2147483646 w 196"/>
              <a:gd name="T79" fmla="*/ 0 h 284"/>
              <a:gd name="T80" fmla="*/ 2147483646 w 196"/>
              <a:gd name="T81" fmla="*/ 0 h 284"/>
              <a:gd name="T82" fmla="*/ 2147483646 w 196"/>
              <a:gd name="T83" fmla="*/ 2147483646 h 284"/>
              <a:gd name="T84" fmla="*/ 2147483646 w 196"/>
              <a:gd name="T85" fmla="*/ 2147483646 h 284"/>
              <a:gd name="T86" fmla="*/ 2147483646 w 196"/>
              <a:gd name="T87" fmla="*/ 2147483646 h 284"/>
              <a:gd name="T88" fmla="*/ 2147483646 w 196"/>
              <a:gd name="T89" fmla="*/ 2147483646 h 284"/>
              <a:gd name="T90" fmla="*/ 2147483646 w 196"/>
              <a:gd name="T91" fmla="*/ 2147483646 h 284"/>
              <a:gd name="T92" fmla="*/ 2147483646 w 196"/>
              <a:gd name="T93" fmla="*/ 2147483646 h 284"/>
              <a:gd name="T94" fmla="*/ 2147483646 w 196"/>
              <a:gd name="T95" fmla="*/ 2147483646 h 284"/>
              <a:gd name="T96" fmla="*/ 2147483646 w 196"/>
              <a:gd name="T97" fmla="*/ 2147483646 h 284"/>
              <a:gd name="T98" fmla="*/ 2147483646 w 196"/>
              <a:gd name="T99" fmla="*/ 2147483646 h 284"/>
              <a:gd name="T100" fmla="*/ 2147483646 w 196"/>
              <a:gd name="T101" fmla="*/ 2147483646 h 284"/>
              <a:gd name="T102" fmla="*/ 2147483646 w 196"/>
              <a:gd name="T103" fmla="*/ 2147483646 h 284"/>
              <a:gd name="T104" fmla="*/ 2147483646 w 196"/>
              <a:gd name="T105" fmla="*/ 2147483646 h 284"/>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96"/>
              <a:gd name="T160" fmla="*/ 0 h 284"/>
              <a:gd name="T161" fmla="*/ 196 w 196"/>
              <a:gd name="T162" fmla="*/ 284 h 284"/>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96" h="284">
                <a:moveTo>
                  <a:pt x="3" y="111"/>
                </a:moveTo>
                <a:lnTo>
                  <a:pt x="3" y="133"/>
                </a:lnTo>
                <a:lnTo>
                  <a:pt x="0" y="143"/>
                </a:lnTo>
                <a:lnTo>
                  <a:pt x="12" y="165"/>
                </a:lnTo>
                <a:lnTo>
                  <a:pt x="20" y="175"/>
                </a:lnTo>
                <a:lnTo>
                  <a:pt x="26" y="187"/>
                </a:lnTo>
                <a:lnTo>
                  <a:pt x="31" y="199"/>
                </a:lnTo>
                <a:lnTo>
                  <a:pt x="41" y="211"/>
                </a:lnTo>
                <a:lnTo>
                  <a:pt x="47" y="222"/>
                </a:lnTo>
                <a:lnTo>
                  <a:pt x="53" y="234"/>
                </a:lnTo>
                <a:lnTo>
                  <a:pt x="67" y="247"/>
                </a:lnTo>
                <a:lnTo>
                  <a:pt x="76" y="251"/>
                </a:lnTo>
                <a:lnTo>
                  <a:pt x="84" y="261"/>
                </a:lnTo>
                <a:lnTo>
                  <a:pt x="97" y="275"/>
                </a:lnTo>
                <a:lnTo>
                  <a:pt x="114" y="279"/>
                </a:lnTo>
                <a:lnTo>
                  <a:pt x="129" y="283"/>
                </a:lnTo>
                <a:lnTo>
                  <a:pt x="154" y="283"/>
                </a:lnTo>
                <a:lnTo>
                  <a:pt x="173" y="275"/>
                </a:lnTo>
                <a:lnTo>
                  <a:pt x="192" y="268"/>
                </a:lnTo>
                <a:lnTo>
                  <a:pt x="195" y="257"/>
                </a:lnTo>
                <a:lnTo>
                  <a:pt x="182" y="234"/>
                </a:lnTo>
                <a:lnTo>
                  <a:pt x="182" y="207"/>
                </a:lnTo>
                <a:lnTo>
                  <a:pt x="154" y="183"/>
                </a:lnTo>
                <a:lnTo>
                  <a:pt x="173" y="169"/>
                </a:lnTo>
                <a:lnTo>
                  <a:pt x="170" y="149"/>
                </a:lnTo>
                <a:lnTo>
                  <a:pt x="168" y="139"/>
                </a:lnTo>
                <a:lnTo>
                  <a:pt x="160" y="135"/>
                </a:lnTo>
                <a:lnTo>
                  <a:pt x="140" y="127"/>
                </a:lnTo>
                <a:lnTo>
                  <a:pt x="129" y="119"/>
                </a:lnTo>
                <a:lnTo>
                  <a:pt x="127" y="107"/>
                </a:lnTo>
                <a:lnTo>
                  <a:pt x="127" y="99"/>
                </a:lnTo>
                <a:lnTo>
                  <a:pt x="158" y="67"/>
                </a:lnTo>
                <a:lnTo>
                  <a:pt x="119" y="42"/>
                </a:lnTo>
                <a:lnTo>
                  <a:pt x="100" y="28"/>
                </a:lnTo>
                <a:lnTo>
                  <a:pt x="90" y="27"/>
                </a:lnTo>
                <a:lnTo>
                  <a:pt x="77" y="20"/>
                </a:lnTo>
                <a:lnTo>
                  <a:pt x="69" y="15"/>
                </a:lnTo>
                <a:lnTo>
                  <a:pt x="62" y="15"/>
                </a:lnTo>
                <a:lnTo>
                  <a:pt x="54" y="10"/>
                </a:lnTo>
                <a:lnTo>
                  <a:pt x="42" y="0"/>
                </a:lnTo>
                <a:lnTo>
                  <a:pt x="28" y="0"/>
                </a:lnTo>
                <a:lnTo>
                  <a:pt x="23" y="8"/>
                </a:lnTo>
                <a:lnTo>
                  <a:pt x="12" y="12"/>
                </a:lnTo>
                <a:lnTo>
                  <a:pt x="11" y="27"/>
                </a:lnTo>
                <a:lnTo>
                  <a:pt x="8" y="33"/>
                </a:lnTo>
                <a:lnTo>
                  <a:pt x="6" y="43"/>
                </a:lnTo>
                <a:lnTo>
                  <a:pt x="6" y="55"/>
                </a:lnTo>
                <a:lnTo>
                  <a:pt x="8" y="65"/>
                </a:lnTo>
                <a:lnTo>
                  <a:pt x="12" y="75"/>
                </a:lnTo>
                <a:lnTo>
                  <a:pt x="14" y="86"/>
                </a:lnTo>
                <a:lnTo>
                  <a:pt x="11" y="91"/>
                </a:lnTo>
                <a:lnTo>
                  <a:pt x="11" y="103"/>
                </a:lnTo>
                <a:lnTo>
                  <a:pt x="3" y="111"/>
                </a:lnTo>
              </a:path>
            </a:pathLst>
          </a:custGeom>
          <a:solidFill>
            <a:schemeClr val="bg1"/>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167" name="Freeform 74"/>
          <p:cNvSpPr>
            <a:spLocks/>
          </p:cNvSpPr>
          <p:nvPr/>
        </p:nvSpPr>
        <p:spPr bwMode="auto">
          <a:xfrm>
            <a:off x="7312025" y="3943350"/>
            <a:ext cx="311150" cy="450850"/>
          </a:xfrm>
          <a:custGeom>
            <a:avLst/>
            <a:gdLst>
              <a:gd name="T0" fmla="*/ 2147483646 w 196"/>
              <a:gd name="T1" fmla="*/ 2147483646 h 284"/>
              <a:gd name="T2" fmla="*/ 2147483646 w 196"/>
              <a:gd name="T3" fmla="*/ 2147483646 h 284"/>
              <a:gd name="T4" fmla="*/ 0 w 196"/>
              <a:gd name="T5" fmla="*/ 2147483646 h 284"/>
              <a:gd name="T6" fmla="*/ 2147483646 w 196"/>
              <a:gd name="T7" fmla="*/ 2147483646 h 284"/>
              <a:gd name="T8" fmla="*/ 2147483646 w 196"/>
              <a:gd name="T9" fmla="*/ 2147483646 h 284"/>
              <a:gd name="T10" fmla="*/ 2147483646 w 196"/>
              <a:gd name="T11" fmla="*/ 2147483646 h 284"/>
              <a:gd name="T12" fmla="*/ 2147483646 w 196"/>
              <a:gd name="T13" fmla="*/ 2147483646 h 284"/>
              <a:gd name="T14" fmla="*/ 2147483646 w 196"/>
              <a:gd name="T15" fmla="*/ 2147483646 h 284"/>
              <a:gd name="T16" fmla="*/ 2147483646 w 196"/>
              <a:gd name="T17" fmla="*/ 2147483646 h 284"/>
              <a:gd name="T18" fmla="*/ 2147483646 w 196"/>
              <a:gd name="T19" fmla="*/ 2147483646 h 284"/>
              <a:gd name="T20" fmla="*/ 2147483646 w 196"/>
              <a:gd name="T21" fmla="*/ 2147483646 h 284"/>
              <a:gd name="T22" fmla="*/ 2147483646 w 196"/>
              <a:gd name="T23" fmla="*/ 2147483646 h 284"/>
              <a:gd name="T24" fmla="*/ 2147483646 w 196"/>
              <a:gd name="T25" fmla="*/ 2147483646 h 284"/>
              <a:gd name="T26" fmla="*/ 2147483646 w 196"/>
              <a:gd name="T27" fmla="*/ 2147483646 h 284"/>
              <a:gd name="T28" fmla="*/ 2147483646 w 196"/>
              <a:gd name="T29" fmla="*/ 2147483646 h 284"/>
              <a:gd name="T30" fmla="*/ 2147483646 w 196"/>
              <a:gd name="T31" fmla="*/ 2147483646 h 284"/>
              <a:gd name="T32" fmla="*/ 2147483646 w 196"/>
              <a:gd name="T33" fmla="*/ 2147483646 h 284"/>
              <a:gd name="T34" fmla="*/ 2147483646 w 196"/>
              <a:gd name="T35" fmla="*/ 2147483646 h 284"/>
              <a:gd name="T36" fmla="*/ 2147483646 w 196"/>
              <a:gd name="T37" fmla="*/ 2147483646 h 284"/>
              <a:gd name="T38" fmla="*/ 2147483646 w 196"/>
              <a:gd name="T39" fmla="*/ 2147483646 h 284"/>
              <a:gd name="T40" fmla="*/ 2147483646 w 196"/>
              <a:gd name="T41" fmla="*/ 2147483646 h 284"/>
              <a:gd name="T42" fmla="*/ 2147483646 w 196"/>
              <a:gd name="T43" fmla="*/ 2147483646 h 284"/>
              <a:gd name="T44" fmla="*/ 2147483646 w 196"/>
              <a:gd name="T45" fmla="*/ 2147483646 h 284"/>
              <a:gd name="T46" fmla="*/ 2147483646 w 196"/>
              <a:gd name="T47" fmla="*/ 2147483646 h 284"/>
              <a:gd name="T48" fmla="*/ 2147483646 w 196"/>
              <a:gd name="T49" fmla="*/ 2147483646 h 284"/>
              <a:gd name="T50" fmla="*/ 2147483646 w 196"/>
              <a:gd name="T51" fmla="*/ 2147483646 h 284"/>
              <a:gd name="T52" fmla="*/ 2147483646 w 196"/>
              <a:gd name="T53" fmla="*/ 2147483646 h 284"/>
              <a:gd name="T54" fmla="*/ 2147483646 w 196"/>
              <a:gd name="T55" fmla="*/ 2147483646 h 284"/>
              <a:gd name="T56" fmla="*/ 2147483646 w 196"/>
              <a:gd name="T57" fmla="*/ 2147483646 h 284"/>
              <a:gd name="T58" fmla="*/ 2147483646 w 196"/>
              <a:gd name="T59" fmla="*/ 2147483646 h 284"/>
              <a:gd name="T60" fmla="*/ 2147483646 w 196"/>
              <a:gd name="T61" fmla="*/ 2147483646 h 284"/>
              <a:gd name="T62" fmla="*/ 2147483646 w 196"/>
              <a:gd name="T63" fmla="*/ 2147483646 h 284"/>
              <a:gd name="T64" fmla="*/ 2147483646 w 196"/>
              <a:gd name="T65" fmla="*/ 2147483646 h 284"/>
              <a:gd name="T66" fmla="*/ 2147483646 w 196"/>
              <a:gd name="T67" fmla="*/ 2147483646 h 284"/>
              <a:gd name="T68" fmla="*/ 2147483646 w 196"/>
              <a:gd name="T69" fmla="*/ 2147483646 h 284"/>
              <a:gd name="T70" fmla="*/ 2147483646 w 196"/>
              <a:gd name="T71" fmla="*/ 2147483646 h 284"/>
              <a:gd name="T72" fmla="*/ 2147483646 w 196"/>
              <a:gd name="T73" fmla="*/ 2147483646 h 284"/>
              <a:gd name="T74" fmla="*/ 2147483646 w 196"/>
              <a:gd name="T75" fmla="*/ 2147483646 h 284"/>
              <a:gd name="T76" fmla="*/ 2147483646 w 196"/>
              <a:gd name="T77" fmla="*/ 2147483646 h 284"/>
              <a:gd name="T78" fmla="*/ 2147483646 w 196"/>
              <a:gd name="T79" fmla="*/ 0 h 284"/>
              <a:gd name="T80" fmla="*/ 2147483646 w 196"/>
              <a:gd name="T81" fmla="*/ 0 h 284"/>
              <a:gd name="T82" fmla="*/ 2147483646 w 196"/>
              <a:gd name="T83" fmla="*/ 2147483646 h 284"/>
              <a:gd name="T84" fmla="*/ 2147483646 w 196"/>
              <a:gd name="T85" fmla="*/ 2147483646 h 284"/>
              <a:gd name="T86" fmla="*/ 2147483646 w 196"/>
              <a:gd name="T87" fmla="*/ 2147483646 h 284"/>
              <a:gd name="T88" fmla="*/ 2147483646 w 196"/>
              <a:gd name="T89" fmla="*/ 2147483646 h 284"/>
              <a:gd name="T90" fmla="*/ 2147483646 w 196"/>
              <a:gd name="T91" fmla="*/ 2147483646 h 284"/>
              <a:gd name="T92" fmla="*/ 2147483646 w 196"/>
              <a:gd name="T93" fmla="*/ 2147483646 h 284"/>
              <a:gd name="T94" fmla="*/ 2147483646 w 196"/>
              <a:gd name="T95" fmla="*/ 2147483646 h 284"/>
              <a:gd name="T96" fmla="*/ 2147483646 w 196"/>
              <a:gd name="T97" fmla="*/ 2147483646 h 284"/>
              <a:gd name="T98" fmla="*/ 2147483646 w 196"/>
              <a:gd name="T99" fmla="*/ 2147483646 h 284"/>
              <a:gd name="T100" fmla="*/ 2147483646 w 196"/>
              <a:gd name="T101" fmla="*/ 2147483646 h 284"/>
              <a:gd name="T102" fmla="*/ 2147483646 w 196"/>
              <a:gd name="T103" fmla="*/ 2147483646 h 284"/>
              <a:gd name="T104" fmla="*/ 2147483646 w 196"/>
              <a:gd name="T105" fmla="*/ 2147483646 h 284"/>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96"/>
              <a:gd name="T160" fmla="*/ 0 h 284"/>
              <a:gd name="T161" fmla="*/ 196 w 196"/>
              <a:gd name="T162" fmla="*/ 284 h 284"/>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96" h="284">
                <a:moveTo>
                  <a:pt x="3" y="111"/>
                </a:moveTo>
                <a:lnTo>
                  <a:pt x="3" y="133"/>
                </a:lnTo>
                <a:lnTo>
                  <a:pt x="0" y="143"/>
                </a:lnTo>
                <a:lnTo>
                  <a:pt x="12" y="165"/>
                </a:lnTo>
                <a:lnTo>
                  <a:pt x="20" y="175"/>
                </a:lnTo>
                <a:lnTo>
                  <a:pt x="26" y="187"/>
                </a:lnTo>
                <a:lnTo>
                  <a:pt x="31" y="199"/>
                </a:lnTo>
                <a:lnTo>
                  <a:pt x="41" y="211"/>
                </a:lnTo>
                <a:lnTo>
                  <a:pt x="47" y="222"/>
                </a:lnTo>
                <a:lnTo>
                  <a:pt x="53" y="234"/>
                </a:lnTo>
                <a:lnTo>
                  <a:pt x="67" y="247"/>
                </a:lnTo>
                <a:lnTo>
                  <a:pt x="76" y="251"/>
                </a:lnTo>
                <a:lnTo>
                  <a:pt x="84" y="261"/>
                </a:lnTo>
                <a:lnTo>
                  <a:pt x="97" y="275"/>
                </a:lnTo>
                <a:lnTo>
                  <a:pt x="114" y="279"/>
                </a:lnTo>
                <a:lnTo>
                  <a:pt x="129" y="283"/>
                </a:lnTo>
                <a:lnTo>
                  <a:pt x="154" y="283"/>
                </a:lnTo>
                <a:lnTo>
                  <a:pt x="173" y="275"/>
                </a:lnTo>
                <a:lnTo>
                  <a:pt x="192" y="268"/>
                </a:lnTo>
                <a:lnTo>
                  <a:pt x="195" y="257"/>
                </a:lnTo>
                <a:lnTo>
                  <a:pt x="182" y="234"/>
                </a:lnTo>
                <a:lnTo>
                  <a:pt x="182" y="207"/>
                </a:lnTo>
                <a:lnTo>
                  <a:pt x="154" y="183"/>
                </a:lnTo>
                <a:lnTo>
                  <a:pt x="173" y="169"/>
                </a:lnTo>
                <a:lnTo>
                  <a:pt x="170" y="149"/>
                </a:lnTo>
                <a:lnTo>
                  <a:pt x="168" y="139"/>
                </a:lnTo>
                <a:lnTo>
                  <a:pt x="160" y="135"/>
                </a:lnTo>
                <a:lnTo>
                  <a:pt x="140" y="127"/>
                </a:lnTo>
                <a:lnTo>
                  <a:pt x="129" y="119"/>
                </a:lnTo>
                <a:lnTo>
                  <a:pt x="127" y="107"/>
                </a:lnTo>
                <a:lnTo>
                  <a:pt x="127" y="99"/>
                </a:lnTo>
                <a:lnTo>
                  <a:pt x="158" y="67"/>
                </a:lnTo>
                <a:lnTo>
                  <a:pt x="119" y="42"/>
                </a:lnTo>
                <a:lnTo>
                  <a:pt x="100" y="28"/>
                </a:lnTo>
                <a:lnTo>
                  <a:pt x="90" y="27"/>
                </a:lnTo>
                <a:lnTo>
                  <a:pt x="77" y="20"/>
                </a:lnTo>
                <a:lnTo>
                  <a:pt x="69" y="15"/>
                </a:lnTo>
                <a:lnTo>
                  <a:pt x="62" y="15"/>
                </a:lnTo>
                <a:lnTo>
                  <a:pt x="54" y="10"/>
                </a:lnTo>
                <a:lnTo>
                  <a:pt x="42" y="0"/>
                </a:lnTo>
                <a:lnTo>
                  <a:pt x="28" y="0"/>
                </a:lnTo>
                <a:lnTo>
                  <a:pt x="23" y="8"/>
                </a:lnTo>
                <a:lnTo>
                  <a:pt x="12" y="12"/>
                </a:lnTo>
                <a:lnTo>
                  <a:pt x="11" y="27"/>
                </a:lnTo>
                <a:lnTo>
                  <a:pt x="8" y="33"/>
                </a:lnTo>
                <a:lnTo>
                  <a:pt x="6" y="43"/>
                </a:lnTo>
                <a:lnTo>
                  <a:pt x="6" y="55"/>
                </a:lnTo>
                <a:lnTo>
                  <a:pt x="8" y="65"/>
                </a:lnTo>
                <a:lnTo>
                  <a:pt x="12" y="75"/>
                </a:lnTo>
                <a:lnTo>
                  <a:pt x="14" y="86"/>
                </a:lnTo>
                <a:lnTo>
                  <a:pt x="11" y="91"/>
                </a:lnTo>
                <a:lnTo>
                  <a:pt x="11" y="103"/>
                </a:lnTo>
                <a:lnTo>
                  <a:pt x="3" y="111"/>
                </a:lnTo>
              </a:path>
            </a:pathLst>
          </a:custGeom>
          <a:solidFill>
            <a:srgbClr val="99CCFF"/>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168" name="Freeform 75"/>
          <p:cNvSpPr>
            <a:spLocks/>
          </p:cNvSpPr>
          <p:nvPr/>
        </p:nvSpPr>
        <p:spPr bwMode="auto">
          <a:xfrm>
            <a:off x="5969000" y="4700588"/>
            <a:ext cx="388938" cy="623887"/>
          </a:xfrm>
          <a:custGeom>
            <a:avLst/>
            <a:gdLst>
              <a:gd name="T0" fmla="*/ 0 w 245"/>
              <a:gd name="T1" fmla="*/ 2147483646 h 393"/>
              <a:gd name="T2" fmla="*/ 2147483646 w 245"/>
              <a:gd name="T3" fmla="*/ 2147483646 h 393"/>
              <a:gd name="T4" fmla="*/ 2147483646 w 245"/>
              <a:gd name="T5" fmla="*/ 2147483646 h 393"/>
              <a:gd name="T6" fmla="*/ 2147483646 w 245"/>
              <a:gd name="T7" fmla="*/ 2147483646 h 393"/>
              <a:gd name="T8" fmla="*/ 2147483646 w 245"/>
              <a:gd name="T9" fmla="*/ 2147483646 h 393"/>
              <a:gd name="T10" fmla="*/ 2147483646 w 245"/>
              <a:gd name="T11" fmla="*/ 2147483646 h 393"/>
              <a:gd name="T12" fmla="*/ 2147483646 w 245"/>
              <a:gd name="T13" fmla="*/ 2147483646 h 393"/>
              <a:gd name="T14" fmla="*/ 2147483646 w 245"/>
              <a:gd name="T15" fmla="*/ 2147483646 h 393"/>
              <a:gd name="T16" fmla="*/ 2147483646 w 245"/>
              <a:gd name="T17" fmla="*/ 2147483646 h 393"/>
              <a:gd name="T18" fmla="*/ 2147483646 w 245"/>
              <a:gd name="T19" fmla="*/ 2147483646 h 393"/>
              <a:gd name="T20" fmla="*/ 2147483646 w 245"/>
              <a:gd name="T21" fmla="*/ 2147483646 h 393"/>
              <a:gd name="T22" fmla="*/ 2147483646 w 245"/>
              <a:gd name="T23" fmla="*/ 2147483646 h 393"/>
              <a:gd name="T24" fmla="*/ 2147483646 w 245"/>
              <a:gd name="T25" fmla="*/ 2147483646 h 393"/>
              <a:gd name="T26" fmla="*/ 2147483646 w 245"/>
              <a:gd name="T27" fmla="*/ 2147483646 h 393"/>
              <a:gd name="T28" fmla="*/ 2147483646 w 245"/>
              <a:gd name="T29" fmla="*/ 0 h 393"/>
              <a:gd name="T30" fmla="*/ 0 w 245"/>
              <a:gd name="T31" fmla="*/ 2147483646 h 39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45"/>
              <a:gd name="T49" fmla="*/ 0 h 393"/>
              <a:gd name="T50" fmla="*/ 245 w 245"/>
              <a:gd name="T51" fmla="*/ 393 h 393"/>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45" h="393">
                <a:moveTo>
                  <a:pt x="0" y="384"/>
                </a:moveTo>
                <a:lnTo>
                  <a:pt x="4" y="387"/>
                </a:lnTo>
                <a:lnTo>
                  <a:pt x="172" y="392"/>
                </a:lnTo>
                <a:lnTo>
                  <a:pt x="244" y="255"/>
                </a:lnTo>
                <a:lnTo>
                  <a:pt x="243" y="114"/>
                </a:lnTo>
                <a:lnTo>
                  <a:pt x="208" y="87"/>
                </a:lnTo>
                <a:lnTo>
                  <a:pt x="194" y="67"/>
                </a:lnTo>
                <a:lnTo>
                  <a:pt x="176" y="52"/>
                </a:lnTo>
                <a:lnTo>
                  <a:pt x="137" y="34"/>
                </a:lnTo>
                <a:lnTo>
                  <a:pt x="133" y="27"/>
                </a:lnTo>
                <a:lnTo>
                  <a:pt x="104" y="24"/>
                </a:lnTo>
                <a:lnTo>
                  <a:pt x="71" y="27"/>
                </a:lnTo>
                <a:lnTo>
                  <a:pt x="60" y="30"/>
                </a:lnTo>
                <a:lnTo>
                  <a:pt x="36" y="2"/>
                </a:lnTo>
                <a:lnTo>
                  <a:pt x="27" y="0"/>
                </a:lnTo>
                <a:lnTo>
                  <a:pt x="0" y="384"/>
                </a:lnTo>
              </a:path>
            </a:pathLst>
          </a:custGeom>
          <a:solidFill>
            <a:schemeClr val="bg1"/>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169" name="Freeform 76"/>
          <p:cNvSpPr>
            <a:spLocks/>
          </p:cNvSpPr>
          <p:nvPr/>
        </p:nvSpPr>
        <p:spPr bwMode="auto">
          <a:xfrm>
            <a:off x="5969000" y="4700588"/>
            <a:ext cx="388938" cy="623887"/>
          </a:xfrm>
          <a:custGeom>
            <a:avLst/>
            <a:gdLst>
              <a:gd name="T0" fmla="*/ 0 w 245"/>
              <a:gd name="T1" fmla="*/ 2147483646 h 393"/>
              <a:gd name="T2" fmla="*/ 2147483646 w 245"/>
              <a:gd name="T3" fmla="*/ 2147483646 h 393"/>
              <a:gd name="T4" fmla="*/ 2147483646 w 245"/>
              <a:gd name="T5" fmla="*/ 2147483646 h 393"/>
              <a:gd name="T6" fmla="*/ 2147483646 w 245"/>
              <a:gd name="T7" fmla="*/ 2147483646 h 393"/>
              <a:gd name="T8" fmla="*/ 2147483646 w 245"/>
              <a:gd name="T9" fmla="*/ 2147483646 h 393"/>
              <a:gd name="T10" fmla="*/ 2147483646 w 245"/>
              <a:gd name="T11" fmla="*/ 2147483646 h 393"/>
              <a:gd name="T12" fmla="*/ 2147483646 w 245"/>
              <a:gd name="T13" fmla="*/ 2147483646 h 393"/>
              <a:gd name="T14" fmla="*/ 2147483646 w 245"/>
              <a:gd name="T15" fmla="*/ 2147483646 h 393"/>
              <a:gd name="T16" fmla="*/ 2147483646 w 245"/>
              <a:gd name="T17" fmla="*/ 2147483646 h 393"/>
              <a:gd name="T18" fmla="*/ 2147483646 w 245"/>
              <a:gd name="T19" fmla="*/ 2147483646 h 393"/>
              <a:gd name="T20" fmla="*/ 2147483646 w 245"/>
              <a:gd name="T21" fmla="*/ 2147483646 h 393"/>
              <a:gd name="T22" fmla="*/ 2147483646 w 245"/>
              <a:gd name="T23" fmla="*/ 2147483646 h 393"/>
              <a:gd name="T24" fmla="*/ 2147483646 w 245"/>
              <a:gd name="T25" fmla="*/ 2147483646 h 393"/>
              <a:gd name="T26" fmla="*/ 2147483646 w 245"/>
              <a:gd name="T27" fmla="*/ 2147483646 h 393"/>
              <a:gd name="T28" fmla="*/ 2147483646 w 245"/>
              <a:gd name="T29" fmla="*/ 0 h 393"/>
              <a:gd name="T30" fmla="*/ 0 w 245"/>
              <a:gd name="T31" fmla="*/ 2147483646 h 39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45"/>
              <a:gd name="T49" fmla="*/ 0 h 393"/>
              <a:gd name="T50" fmla="*/ 245 w 245"/>
              <a:gd name="T51" fmla="*/ 393 h 393"/>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45" h="393">
                <a:moveTo>
                  <a:pt x="0" y="384"/>
                </a:moveTo>
                <a:lnTo>
                  <a:pt x="4" y="387"/>
                </a:lnTo>
                <a:lnTo>
                  <a:pt x="172" y="392"/>
                </a:lnTo>
                <a:lnTo>
                  <a:pt x="244" y="255"/>
                </a:lnTo>
                <a:lnTo>
                  <a:pt x="243" y="114"/>
                </a:lnTo>
                <a:lnTo>
                  <a:pt x="208" y="87"/>
                </a:lnTo>
                <a:lnTo>
                  <a:pt x="194" y="67"/>
                </a:lnTo>
                <a:lnTo>
                  <a:pt x="176" y="52"/>
                </a:lnTo>
                <a:lnTo>
                  <a:pt x="137" y="34"/>
                </a:lnTo>
                <a:lnTo>
                  <a:pt x="133" y="27"/>
                </a:lnTo>
                <a:lnTo>
                  <a:pt x="104" y="24"/>
                </a:lnTo>
                <a:lnTo>
                  <a:pt x="71" y="27"/>
                </a:lnTo>
                <a:lnTo>
                  <a:pt x="60" y="30"/>
                </a:lnTo>
                <a:lnTo>
                  <a:pt x="36" y="2"/>
                </a:lnTo>
                <a:lnTo>
                  <a:pt x="27" y="0"/>
                </a:lnTo>
                <a:lnTo>
                  <a:pt x="0" y="384"/>
                </a:lnTo>
              </a:path>
            </a:pathLst>
          </a:custGeom>
          <a:solidFill>
            <a:schemeClr val="bg1"/>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170" name="Freeform 77"/>
          <p:cNvSpPr>
            <a:spLocks/>
          </p:cNvSpPr>
          <p:nvPr/>
        </p:nvSpPr>
        <p:spPr bwMode="auto">
          <a:xfrm>
            <a:off x="4800600" y="4600575"/>
            <a:ext cx="569913" cy="736600"/>
          </a:xfrm>
          <a:custGeom>
            <a:avLst/>
            <a:gdLst>
              <a:gd name="T0" fmla="*/ 2147483646 w 359"/>
              <a:gd name="T1" fmla="*/ 2147483646 h 464"/>
              <a:gd name="T2" fmla="*/ 2147483646 w 359"/>
              <a:gd name="T3" fmla="*/ 2147483646 h 464"/>
              <a:gd name="T4" fmla="*/ 2147483646 w 359"/>
              <a:gd name="T5" fmla="*/ 2147483646 h 464"/>
              <a:gd name="T6" fmla="*/ 2147483646 w 359"/>
              <a:gd name="T7" fmla="*/ 2147483646 h 464"/>
              <a:gd name="T8" fmla="*/ 2147483646 w 359"/>
              <a:gd name="T9" fmla="*/ 2147483646 h 464"/>
              <a:gd name="T10" fmla="*/ 2147483646 w 359"/>
              <a:gd name="T11" fmla="*/ 2147483646 h 464"/>
              <a:gd name="T12" fmla="*/ 2147483646 w 359"/>
              <a:gd name="T13" fmla="*/ 2147483646 h 464"/>
              <a:gd name="T14" fmla="*/ 2147483646 w 359"/>
              <a:gd name="T15" fmla="*/ 2147483646 h 464"/>
              <a:gd name="T16" fmla="*/ 2147483646 w 359"/>
              <a:gd name="T17" fmla="*/ 2147483646 h 464"/>
              <a:gd name="T18" fmla="*/ 2147483646 w 359"/>
              <a:gd name="T19" fmla="*/ 2147483646 h 464"/>
              <a:gd name="T20" fmla="*/ 2147483646 w 359"/>
              <a:gd name="T21" fmla="*/ 2147483646 h 464"/>
              <a:gd name="T22" fmla="*/ 2147483646 w 359"/>
              <a:gd name="T23" fmla="*/ 2147483646 h 464"/>
              <a:gd name="T24" fmla="*/ 2147483646 w 359"/>
              <a:gd name="T25" fmla="*/ 2147483646 h 464"/>
              <a:gd name="T26" fmla="*/ 2147483646 w 359"/>
              <a:gd name="T27" fmla="*/ 2147483646 h 464"/>
              <a:gd name="T28" fmla="*/ 2147483646 w 359"/>
              <a:gd name="T29" fmla="*/ 2147483646 h 464"/>
              <a:gd name="T30" fmla="*/ 2147483646 w 359"/>
              <a:gd name="T31" fmla="*/ 2147483646 h 464"/>
              <a:gd name="T32" fmla="*/ 2147483646 w 359"/>
              <a:gd name="T33" fmla="*/ 2147483646 h 464"/>
              <a:gd name="T34" fmla="*/ 2147483646 w 359"/>
              <a:gd name="T35" fmla="*/ 2147483646 h 464"/>
              <a:gd name="T36" fmla="*/ 2147483646 w 359"/>
              <a:gd name="T37" fmla="*/ 2147483646 h 464"/>
              <a:gd name="T38" fmla="*/ 2147483646 w 359"/>
              <a:gd name="T39" fmla="*/ 2147483646 h 464"/>
              <a:gd name="T40" fmla="*/ 2147483646 w 359"/>
              <a:gd name="T41" fmla="*/ 2147483646 h 464"/>
              <a:gd name="T42" fmla="*/ 2147483646 w 359"/>
              <a:gd name="T43" fmla="*/ 2147483646 h 464"/>
              <a:gd name="T44" fmla="*/ 2147483646 w 359"/>
              <a:gd name="T45" fmla="*/ 2147483646 h 464"/>
              <a:gd name="T46" fmla="*/ 2147483646 w 359"/>
              <a:gd name="T47" fmla="*/ 2147483646 h 464"/>
              <a:gd name="T48" fmla="*/ 2147483646 w 359"/>
              <a:gd name="T49" fmla="*/ 2147483646 h 464"/>
              <a:gd name="T50" fmla="*/ 2147483646 w 359"/>
              <a:gd name="T51" fmla="*/ 2147483646 h 464"/>
              <a:gd name="T52" fmla="*/ 2147483646 w 359"/>
              <a:gd name="T53" fmla="*/ 2147483646 h 464"/>
              <a:gd name="T54" fmla="*/ 2147483646 w 359"/>
              <a:gd name="T55" fmla="*/ 2147483646 h 464"/>
              <a:gd name="T56" fmla="*/ 2147483646 w 359"/>
              <a:gd name="T57" fmla="*/ 2147483646 h 464"/>
              <a:gd name="T58" fmla="*/ 2147483646 w 359"/>
              <a:gd name="T59" fmla="*/ 2147483646 h 464"/>
              <a:gd name="T60" fmla="*/ 2147483646 w 359"/>
              <a:gd name="T61" fmla="*/ 2147483646 h 464"/>
              <a:gd name="T62" fmla="*/ 2147483646 w 359"/>
              <a:gd name="T63" fmla="*/ 2147483646 h 464"/>
              <a:gd name="T64" fmla="*/ 2147483646 w 359"/>
              <a:gd name="T65" fmla="*/ 2147483646 h 464"/>
              <a:gd name="T66" fmla="*/ 2147483646 w 359"/>
              <a:gd name="T67" fmla="*/ 2147483646 h 464"/>
              <a:gd name="T68" fmla="*/ 0 w 359"/>
              <a:gd name="T69" fmla="*/ 2147483646 h 464"/>
              <a:gd name="T70" fmla="*/ 2147483646 w 359"/>
              <a:gd name="T71" fmla="*/ 0 h 464"/>
              <a:gd name="T72" fmla="*/ 2147483646 w 359"/>
              <a:gd name="T73" fmla="*/ 2147483646 h 464"/>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359"/>
              <a:gd name="T112" fmla="*/ 0 h 464"/>
              <a:gd name="T113" fmla="*/ 359 w 359"/>
              <a:gd name="T114" fmla="*/ 464 h 464"/>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359" h="464">
                <a:moveTo>
                  <a:pt x="94" y="29"/>
                </a:moveTo>
                <a:lnTo>
                  <a:pt x="121" y="54"/>
                </a:lnTo>
                <a:lnTo>
                  <a:pt x="142" y="46"/>
                </a:lnTo>
                <a:lnTo>
                  <a:pt x="163" y="45"/>
                </a:lnTo>
                <a:lnTo>
                  <a:pt x="200" y="55"/>
                </a:lnTo>
                <a:lnTo>
                  <a:pt x="205" y="78"/>
                </a:lnTo>
                <a:lnTo>
                  <a:pt x="205" y="86"/>
                </a:lnTo>
                <a:lnTo>
                  <a:pt x="213" y="94"/>
                </a:lnTo>
                <a:lnTo>
                  <a:pt x="242" y="81"/>
                </a:lnTo>
                <a:lnTo>
                  <a:pt x="259" y="86"/>
                </a:lnTo>
                <a:lnTo>
                  <a:pt x="265" y="102"/>
                </a:lnTo>
                <a:lnTo>
                  <a:pt x="282" y="90"/>
                </a:lnTo>
                <a:lnTo>
                  <a:pt x="291" y="81"/>
                </a:lnTo>
                <a:lnTo>
                  <a:pt x="301" y="71"/>
                </a:lnTo>
                <a:lnTo>
                  <a:pt x="299" y="86"/>
                </a:lnTo>
                <a:lnTo>
                  <a:pt x="300" y="107"/>
                </a:lnTo>
                <a:lnTo>
                  <a:pt x="300" y="137"/>
                </a:lnTo>
                <a:lnTo>
                  <a:pt x="290" y="138"/>
                </a:lnTo>
                <a:lnTo>
                  <a:pt x="296" y="146"/>
                </a:lnTo>
                <a:lnTo>
                  <a:pt x="358" y="206"/>
                </a:lnTo>
                <a:lnTo>
                  <a:pt x="340" y="206"/>
                </a:lnTo>
                <a:lnTo>
                  <a:pt x="340" y="221"/>
                </a:lnTo>
                <a:lnTo>
                  <a:pt x="349" y="237"/>
                </a:lnTo>
                <a:lnTo>
                  <a:pt x="333" y="253"/>
                </a:lnTo>
                <a:lnTo>
                  <a:pt x="351" y="276"/>
                </a:lnTo>
                <a:lnTo>
                  <a:pt x="337" y="292"/>
                </a:lnTo>
                <a:lnTo>
                  <a:pt x="357" y="326"/>
                </a:lnTo>
                <a:lnTo>
                  <a:pt x="337" y="341"/>
                </a:lnTo>
                <a:lnTo>
                  <a:pt x="325" y="353"/>
                </a:lnTo>
                <a:lnTo>
                  <a:pt x="321" y="370"/>
                </a:lnTo>
                <a:lnTo>
                  <a:pt x="316" y="399"/>
                </a:lnTo>
                <a:lnTo>
                  <a:pt x="305" y="417"/>
                </a:lnTo>
                <a:lnTo>
                  <a:pt x="297" y="437"/>
                </a:lnTo>
                <a:lnTo>
                  <a:pt x="296" y="450"/>
                </a:lnTo>
                <a:lnTo>
                  <a:pt x="0" y="463"/>
                </a:lnTo>
                <a:lnTo>
                  <a:pt x="76" y="0"/>
                </a:lnTo>
                <a:lnTo>
                  <a:pt x="94" y="29"/>
                </a:lnTo>
              </a:path>
            </a:pathLst>
          </a:custGeom>
          <a:solidFill>
            <a:schemeClr val="bg1"/>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171" name="Freeform 78" descr="Wide downward diagonal"/>
          <p:cNvSpPr>
            <a:spLocks/>
          </p:cNvSpPr>
          <p:nvPr/>
        </p:nvSpPr>
        <p:spPr bwMode="auto">
          <a:xfrm>
            <a:off x="4800600" y="4600575"/>
            <a:ext cx="569913" cy="736600"/>
          </a:xfrm>
          <a:custGeom>
            <a:avLst/>
            <a:gdLst>
              <a:gd name="T0" fmla="*/ 2147483646 w 359"/>
              <a:gd name="T1" fmla="*/ 2147483646 h 464"/>
              <a:gd name="T2" fmla="*/ 2147483646 w 359"/>
              <a:gd name="T3" fmla="*/ 2147483646 h 464"/>
              <a:gd name="T4" fmla="*/ 2147483646 w 359"/>
              <a:gd name="T5" fmla="*/ 2147483646 h 464"/>
              <a:gd name="T6" fmla="*/ 2147483646 w 359"/>
              <a:gd name="T7" fmla="*/ 2147483646 h 464"/>
              <a:gd name="T8" fmla="*/ 2147483646 w 359"/>
              <a:gd name="T9" fmla="*/ 2147483646 h 464"/>
              <a:gd name="T10" fmla="*/ 2147483646 w 359"/>
              <a:gd name="T11" fmla="*/ 2147483646 h 464"/>
              <a:gd name="T12" fmla="*/ 2147483646 w 359"/>
              <a:gd name="T13" fmla="*/ 2147483646 h 464"/>
              <a:gd name="T14" fmla="*/ 2147483646 w 359"/>
              <a:gd name="T15" fmla="*/ 2147483646 h 464"/>
              <a:gd name="T16" fmla="*/ 2147483646 w 359"/>
              <a:gd name="T17" fmla="*/ 2147483646 h 464"/>
              <a:gd name="T18" fmla="*/ 2147483646 w 359"/>
              <a:gd name="T19" fmla="*/ 2147483646 h 464"/>
              <a:gd name="T20" fmla="*/ 2147483646 w 359"/>
              <a:gd name="T21" fmla="*/ 2147483646 h 464"/>
              <a:gd name="T22" fmla="*/ 2147483646 w 359"/>
              <a:gd name="T23" fmla="*/ 2147483646 h 464"/>
              <a:gd name="T24" fmla="*/ 2147483646 w 359"/>
              <a:gd name="T25" fmla="*/ 2147483646 h 464"/>
              <a:gd name="T26" fmla="*/ 2147483646 w 359"/>
              <a:gd name="T27" fmla="*/ 2147483646 h 464"/>
              <a:gd name="T28" fmla="*/ 2147483646 w 359"/>
              <a:gd name="T29" fmla="*/ 2147483646 h 464"/>
              <a:gd name="T30" fmla="*/ 2147483646 w 359"/>
              <a:gd name="T31" fmla="*/ 2147483646 h 464"/>
              <a:gd name="T32" fmla="*/ 2147483646 w 359"/>
              <a:gd name="T33" fmla="*/ 2147483646 h 464"/>
              <a:gd name="T34" fmla="*/ 2147483646 w 359"/>
              <a:gd name="T35" fmla="*/ 2147483646 h 464"/>
              <a:gd name="T36" fmla="*/ 2147483646 w 359"/>
              <a:gd name="T37" fmla="*/ 2147483646 h 464"/>
              <a:gd name="T38" fmla="*/ 2147483646 w 359"/>
              <a:gd name="T39" fmla="*/ 2147483646 h 464"/>
              <a:gd name="T40" fmla="*/ 2147483646 w 359"/>
              <a:gd name="T41" fmla="*/ 2147483646 h 464"/>
              <a:gd name="T42" fmla="*/ 2147483646 w 359"/>
              <a:gd name="T43" fmla="*/ 2147483646 h 464"/>
              <a:gd name="T44" fmla="*/ 2147483646 w 359"/>
              <a:gd name="T45" fmla="*/ 2147483646 h 464"/>
              <a:gd name="T46" fmla="*/ 2147483646 w 359"/>
              <a:gd name="T47" fmla="*/ 2147483646 h 464"/>
              <a:gd name="T48" fmla="*/ 2147483646 w 359"/>
              <a:gd name="T49" fmla="*/ 2147483646 h 464"/>
              <a:gd name="T50" fmla="*/ 2147483646 w 359"/>
              <a:gd name="T51" fmla="*/ 2147483646 h 464"/>
              <a:gd name="T52" fmla="*/ 2147483646 w 359"/>
              <a:gd name="T53" fmla="*/ 2147483646 h 464"/>
              <a:gd name="T54" fmla="*/ 2147483646 w 359"/>
              <a:gd name="T55" fmla="*/ 2147483646 h 464"/>
              <a:gd name="T56" fmla="*/ 2147483646 w 359"/>
              <a:gd name="T57" fmla="*/ 2147483646 h 464"/>
              <a:gd name="T58" fmla="*/ 2147483646 w 359"/>
              <a:gd name="T59" fmla="*/ 2147483646 h 464"/>
              <a:gd name="T60" fmla="*/ 2147483646 w 359"/>
              <a:gd name="T61" fmla="*/ 2147483646 h 464"/>
              <a:gd name="T62" fmla="*/ 2147483646 w 359"/>
              <a:gd name="T63" fmla="*/ 2147483646 h 464"/>
              <a:gd name="T64" fmla="*/ 2147483646 w 359"/>
              <a:gd name="T65" fmla="*/ 2147483646 h 464"/>
              <a:gd name="T66" fmla="*/ 2147483646 w 359"/>
              <a:gd name="T67" fmla="*/ 2147483646 h 464"/>
              <a:gd name="T68" fmla="*/ 0 w 359"/>
              <a:gd name="T69" fmla="*/ 2147483646 h 464"/>
              <a:gd name="T70" fmla="*/ 2147483646 w 359"/>
              <a:gd name="T71" fmla="*/ 0 h 464"/>
              <a:gd name="T72" fmla="*/ 2147483646 w 359"/>
              <a:gd name="T73" fmla="*/ 2147483646 h 464"/>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359"/>
              <a:gd name="T112" fmla="*/ 0 h 464"/>
              <a:gd name="T113" fmla="*/ 359 w 359"/>
              <a:gd name="T114" fmla="*/ 464 h 464"/>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359" h="464">
                <a:moveTo>
                  <a:pt x="94" y="29"/>
                </a:moveTo>
                <a:lnTo>
                  <a:pt x="121" y="54"/>
                </a:lnTo>
                <a:lnTo>
                  <a:pt x="142" y="46"/>
                </a:lnTo>
                <a:lnTo>
                  <a:pt x="163" y="45"/>
                </a:lnTo>
                <a:lnTo>
                  <a:pt x="200" y="55"/>
                </a:lnTo>
                <a:lnTo>
                  <a:pt x="205" y="78"/>
                </a:lnTo>
                <a:lnTo>
                  <a:pt x="205" y="86"/>
                </a:lnTo>
                <a:lnTo>
                  <a:pt x="213" y="94"/>
                </a:lnTo>
                <a:lnTo>
                  <a:pt x="242" y="81"/>
                </a:lnTo>
                <a:lnTo>
                  <a:pt x="259" y="86"/>
                </a:lnTo>
                <a:lnTo>
                  <a:pt x="265" y="102"/>
                </a:lnTo>
                <a:lnTo>
                  <a:pt x="282" y="90"/>
                </a:lnTo>
                <a:lnTo>
                  <a:pt x="291" y="81"/>
                </a:lnTo>
                <a:lnTo>
                  <a:pt x="301" y="71"/>
                </a:lnTo>
                <a:lnTo>
                  <a:pt x="299" y="86"/>
                </a:lnTo>
                <a:lnTo>
                  <a:pt x="300" y="107"/>
                </a:lnTo>
                <a:lnTo>
                  <a:pt x="300" y="137"/>
                </a:lnTo>
                <a:lnTo>
                  <a:pt x="290" y="138"/>
                </a:lnTo>
                <a:lnTo>
                  <a:pt x="296" y="146"/>
                </a:lnTo>
                <a:lnTo>
                  <a:pt x="358" y="206"/>
                </a:lnTo>
                <a:lnTo>
                  <a:pt x="340" y="206"/>
                </a:lnTo>
                <a:lnTo>
                  <a:pt x="340" y="221"/>
                </a:lnTo>
                <a:lnTo>
                  <a:pt x="349" y="237"/>
                </a:lnTo>
                <a:lnTo>
                  <a:pt x="333" y="253"/>
                </a:lnTo>
                <a:lnTo>
                  <a:pt x="351" y="276"/>
                </a:lnTo>
                <a:lnTo>
                  <a:pt x="337" y="292"/>
                </a:lnTo>
                <a:lnTo>
                  <a:pt x="357" y="326"/>
                </a:lnTo>
                <a:lnTo>
                  <a:pt x="337" y="341"/>
                </a:lnTo>
                <a:lnTo>
                  <a:pt x="325" y="353"/>
                </a:lnTo>
                <a:lnTo>
                  <a:pt x="321" y="370"/>
                </a:lnTo>
                <a:lnTo>
                  <a:pt x="316" y="399"/>
                </a:lnTo>
                <a:lnTo>
                  <a:pt x="305" y="417"/>
                </a:lnTo>
                <a:lnTo>
                  <a:pt x="297" y="437"/>
                </a:lnTo>
                <a:lnTo>
                  <a:pt x="296" y="450"/>
                </a:lnTo>
                <a:lnTo>
                  <a:pt x="0" y="463"/>
                </a:lnTo>
                <a:lnTo>
                  <a:pt x="76" y="0"/>
                </a:lnTo>
                <a:lnTo>
                  <a:pt x="94" y="29"/>
                </a:lnTo>
              </a:path>
            </a:pathLst>
          </a:custGeom>
          <a:pattFill prst="dkHorz">
            <a:fgClr>
              <a:srgbClr val="66CCFF"/>
            </a:fgClr>
            <a:bgClr>
              <a:schemeClr val="bg1"/>
            </a:bgClr>
          </a:patt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172" name="Freeform 79"/>
          <p:cNvSpPr>
            <a:spLocks/>
          </p:cNvSpPr>
          <p:nvPr/>
        </p:nvSpPr>
        <p:spPr bwMode="auto">
          <a:xfrm>
            <a:off x="5118100" y="4394200"/>
            <a:ext cx="444500" cy="725488"/>
          </a:xfrm>
          <a:custGeom>
            <a:avLst/>
            <a:gdLst>
              <a:gd name="T0" fmla="*/ 0 w 280"/>
              <a:gd name="T1" fmla="*/ 2147483646 h 457"/>
              <a:gd name="T2" fmla="*/ 2147483646 w 280"/>
              <a:gd name="T3" fmla="*/ 2147483646 h 457"/>
              <a:gd name="T4" fmla="*/ 2147483646 w 280"/>
              <a:gd name="T5" fmla="*/ 2147483646 h 457"/>
              <a:gd name="T6" fmla="*/ 2147483646 w 280"/>
              <a:gd name="T7" fmla="*/ 2147483646 h 457"/>
              <a:gd name="T8" fmla="*/ 2147483646 w 280"/>
              <a:gd name="T9" fmla="*/ 2147483646 h 457"/>
              <a:gd name="T10" fmla="*/ 2147483646 w 280"/>
              <a:gd name="T11" fmla="*/ 2147483646 h 457"/>
              <a:gd name="T12" fmla="*/ 2147483646 w 280"/>
              <a:gd name="T13" fmla="*/ 2147483646 h 457"/>
              <a:gd name="T14" fmla="*/ 2147483646 w 280"/>
              <a:gd name="T15" fmla="*/ 2147483646 h 457"/>
              <a:gd name="T16" fmla="*/ 2147483646 w 280"/>
              <a:gd name="T17" fmla="*/ 2147483646 h 457"/>
              <a:gd name="T18" fmla="*/ 2147483646 w 280"/>
              <a:gd name="T19" fmla="*/ 2147483646 h 457"/>
              <a:gd name="T20" fmla="*/ 2147483646 w 280"/>
              <a:gd name="T21" fmla="*/ 2147483646 h 457"/>
              <a:gd name="T22" fmla="*/ 2147483646 w 280"/>
              <a:gd name="T23" fmla="*/ 2147483646 h 457"/>
              <a:gd name="T24" fmla="*/ 2147483646 w 280"/>
              <a:gd name="T25" fmla="*/ 2147483646 h 457"/>
              <a:gd name="T26" fmla="*/ 2147483646 w 280"/>
              <a:gd name="T27" fmla="*/ 2147483646 h 457"/>
              <a:gd name="T28" fmla="*/ 2147483646 w 280"/>
              <a:gd name="T29" fmla="*/ 2147483646 h 457"/>
              <a:gd name="T30" fmla="*/ 2147483646 w 280"/>
              <a:gd name="T31" fmla="*/ 2147483646 h 457"/>
              <a:gd name="T32" fmla="*/ 2147483646 w 280"/>
              <a:gd name="T33" fmla="*/ 2147483646 h 457"/>
              <a:gd name="T34" fmla="*/ 2147483646 w 280"/>
              <a:gd name="T35" fmla="*/ 2147483646 h 457"/>
              <a:gd name="T36" fmla="*/ 2147483646 w 280"/>
              <a:gd name="T37" fmla="*/ 2147483646 h 457"/>
              <a:gd name="T38" fmla="*/ 2147483646 w 280"/>
              <a:gd name="T39" fmla="*/ 2147483646 h 457"/>
              <a:gd name="T40" fmla="*/ 2147483646 w 280"/>
              <a:gd name="T41" fmla="*/ 2147483646 h 457"/>
              <a:gd name="T42" fmla="*/ 2147483646 w 280"/>
              <a:gd name="T43" fmla="*/ 2147483646 h 457"/>
              <a:gd name="T44" fmla="*/ 2147483646 w 280"/>
              <a:gd name="T45" fmla="*/ 2147483646 h 457"/>
              <a:gd name="T46" fmla="*/ 2147483646 w 280"/>
              <a:gd name="T47" fmla="*/ 2147483646 h 457"/>
              <a:gd name="T48" fmla="*/ 2147483646 w 280"/>
              <a:gd name="T49" fmla="*/ 2147483646 h 457"/>
              <a:gd name="T50" fmla="*/ 2147483646 w 280"/>
              <a:gd name="T51" fmla="*/ 2147483646 h 457"/>
              <a:gd name="T52" fmla="*/ 2147483646 w 280"/>
              <a:gd name="T53" fmla="*/ 2147483646 h 457"/>
              <a:gd name="T54" fmla="*/ 2147483646 w 280"/>
              <a:gd name="T55" fmla="*/ 2147483646 h 457"/>
              <a:gd name="T56" fmla="*/ 2147483646 w 280"/>
              <a:gd name="T57" fmla="*/ 2147483646 h 457"/>
              <a:gd name="T58" fmla="*/ 2147483646 w 280"/>
              <a:gd name="T59" fmla="*/ 2147483646 h 457"/>
              <a:gd name="T60" fmla="*/ 2147483646 w 280"/>
              <a:gd name="T61" fmla="*/ 2147483646 h 457"/>
              <a:gd name="T62" fmla="*/ 2147483646 w 280"/>
              <a:gd name="T63" fmla="*/ 2147483646 h 457"/>
              <a:gd name="T64" fmla="*/ 2147483646 w 280"/>
              <a:gd name="T65" fmla="*/ 2147483646 h 457"/>
              <a:gd name="T66" fmla="*/ 2147483646 w 280"/>
              <a:gd name="T67" fmla="*/ 2147483646 h 457"/>
              <a:gd name="T68" fmla="*/ 2147483646 w 280"/>
              <a:gd name="T69" fmla="*/ 2147483646 h 457"/>
              <a:gd name="T70" fmla="*/ 2147483646 w 280"/>
              <a:gd name="T71" fmla="*/ 2147483646 h 457"/>
              <a:gd name="T72" fmla="*/ 2147483646 w 280"/>
              <a:gd name="T73" fmla="*/ 2147483646 h 457"/>
              <a:gd name="T74" fmla="*/ 2147483646 w 280"/>
              <a:gd name="T75" fmla="*/ 2147483646 h 457"/>
              <a:gd name="T76" fmla="*/ 2147483646 w 280"/>
              <a:gd name="T77" fmla="*/ 0 h 457"/>
              <a:gd name="T78" fmla="*/ 2147483646 w 280"/>
              <a:gd name="T79" fmla="*/ 0 h 457"/>
              <a:gd name="T80" fmla="*/ 2147483646 w 280"/>
              <a:gd name="T81" fmla="*/ 2147483646 h 457"/>
              <a:gd name="T82" fmla="*/ 2147483646 w 280"/>
              <a:gd name="T83" fmla="*/ 2147483646 h 457"/>
              <a:gd name="T84" fmla="*/ 2147483646 w 280"/>
              <a:gd name="T85" fmla="*/ 2147483646 h 457"/>
              <a:gd name="T86" fmla="*/ 2147483646 w 280"/>
              <a:gd name="T87" fmla="*/ 2147483646 h 457"/>
              <a:gd name="T88" fmla="*/ 2147483646 w 280"/>
              <a:gd name="T89" fmla="*/ 2147483646 h 457"/>
              <a:gd name="T90" fmla="*/ 2147483646 w 280"/>
              <a:gd name="T91" fmla="*/ 2147483646 h 457"/>
              <a:gd name="T92" fmla="*/ 0 w 280"/>
              <a:gd name="T93" fmla="*/ 2147483646 h 457"/>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80"/>
              <a:gd name="T142" fmla="*/ 0 h 457"/>
              <a:gd name="T143" fmla="*/ 280 w 280"/>
              <a:gd name="T144" fmla="*/ 457 h 457"/>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80" h="457">
                <a:moveTo>
                  <a:pt x="0" y="184"/>
                </a:moveTo>
                <a:lnTo>
                  <a:pt x="4" y="213"/>
                </a:lnTo>
                <a:lnTo>
                  <a:pt x="14" y="223"/>
                </a:lnTo>
                <a:lnTo>
                  <a:pt x="39" y="211"/>
                </a:lnTo>
                <a:lnTo>
                  <a:pt x="57" y="217"/>
                </a:lnTo>
                <a:lnTo>
                  <a:pt x="63" y="234"/>
                </a:lnTo>
                <a:lnTo>
                  <a:pt x="95" y="211"/>
                </a:lnTo>
                <a:lnTo>
                  <a:pt x="99" y="199"/>
                </a:lnTo>
                <a:lnTo>
                  <a:pt x="97" y="267"/>
                </a:lnTo>
                <a:lnTo>
                  <a:pt x="90" y="271"/>
                </a:lnTo>
                <a:lnTo>
                  <a:pt x="115" y="297"/>
                </a:lnTo>
                <a:lnTo>
                  <a:pt x="148" y="328"/>
                </a:lnTo>
                <a:lnTo>
                  <a:pt x="158" y="336"/>
                </a:lnTo>
                <a:lnTo>
                  <a:pt x="139" y="336"/>
                </a:lnTo>
                <a:lnTo>
                  <a:pt x="139" y="349"/>
                </a:lnTo>
                <a:lnTo>
                  <a:pt x="146" y="367"/>
                </a:lnTo>
                <a:lnTo>
                  <a:pt x="133" y="379"/>
                </a:lnTo>
                <a:lnTo>
                  <a:pt x="148" y="408"/>
                </a:lnTo>
                <a:lnTo>
                  <a:pt x="137" y="424"/>
                </a:lnTo>
                <a:lnTo>
                  <a:pt x="154" y="456"/>
                </a:lnTo>
                <a:lnTo>
                  <a:pt x="187" y="421"/>
                </a:lnTo>
                <a:lnTo>
                  <a:pt x="206" y="390"/>
                </a:lnTo>
                <a:lnTo>
                  <a:pt x="237" y="328"/>
                </a:lnTo>
                <a:lnTo>
                  <a:pt x="252" y="286"/>
                </a:lnTo>
                <a:lnTo>
                  <a:pt x="267" y="195"/>
                </a:lnTo>
                <a:lnTo>
                  <a:pt x="279" y="137"/>
                </a:lnTo>
                <a:lnTo>
                  <a:pt x="260" y="117"/>
                </a:lnTo>
                <a:lnTo>
                  <a:pt x="249" y="104"/>
                </a:lnTo>
                <a:lnTo>
                  <a:pt x="236" y="89"/>
                </a:lnTo>
                <a:lnTo>
                  <a:pt x="213" y="70"/>
                </a:lnTo>
                <a:lnTo>
                  <a:pt x="188" y="80"/>
                </a:lnTo>
                <a:lnTo>
                  <a:pt x="169" y="70"/>
                </a:lnTo>
                <a:lnTo>
                  <a:pt x="166" y="70"/>
                </a:lnTo>
                <a:lnTo>
                  <a:pt x="161" y="58"/>
                </a:lnTo>
                <a:lnTo>
                  <a:pt x="156" y="51"/>
                </a:lnTo>
                <a:lnTo>
                  <a:pt x="139" y="36"/>
                </a:lnTo>
                <a:lnTo>
                  <a:pt x="133" y="27"/>
                </a:lnTo>
                <a:lnTo>
                  <a:pt x="130" y="3"/>
                </a:lnTo>
                <a:lnTo>
                  <a:pt x="130" y="0"/>
                </a:lnTo>
                <a:lnTo>
                  <a:pt x="110" y="0"/>
                </a:lnTo>
                <a:lnTo>
                  <a:pt x="99" y="11"/>
                </a:lnTo>
                <a:lnTo>
                  <a:pt x="90" y="19"/>
                </a:lnTo>
                <a:lnTo>
                  <a:pt x="69" y="11"/>
                </a:lnTo>
                <a:lnTo>
                  <a:pt x="46" y="32"/>
                </a:lnTo>
                <a:lnTo>
                  <a:pt x="43" y="36"/>
                </a:lnTo>
                <a:lnTo>
                  <a:pt x="35" y="62"/>
                </a:lnTo>
                <a:lnTo>
                  <a:pt x="0" y="184"/>
                </a:lnTo>
              </a:path>
            </a:pathLst>
          </a:custGeom>
          <a:solidFill>
            <a:schemeClr val="bg1"/>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173" name="Freeform 80"/>
          <p:cNvSpPr>
            <a:spLocks/>
          </p:cNvSpPr>
          <p:nvPr/>
        </p:nvSpPr>
        <p:spPr bwMode="auto">
          <a:xfrm>
            <a:off x="5118100" y="4394200"/>
            <a:ext cx="444500" cy="725488"/>
          </a:xfrm>
          <a:custGeom>
            <a:avLst/>
            <a:gdLst>
              <a:gd name="T0" fmla="*/ 0 w 280"/>
              <a:gd name="T1" fmla="*/ 2147483646 h 457"/>
              <a:gd name="T2" fmla="*/ 2147483646 w 280"/>
              <a:gd name="T3" fmla="*/ 2147483646 h 457"/>
              <a:gd name="T4" fmla="*/ 2147483646 w 280"/>
              <a:gd name="T5" fmla="*/ 2147483646 h 457"/>
              <a:gd name="T6" fmla="*/ 2147483646 w 280"/>
              <a:gd name="T7" fmla="*/ 2147483646 h 457"/>
              <a:gd name="T8" fmla="*/ 2147483646 w 280"/>
              <a:gd name="T9" fmla="*/ 2147483646 h 457"/>
              <a:gd name="T10" fmla="*/ 2147483646 w 280"/>
              <a:gd name="T11" fmla="*/ 2147483646 h 457"/>
              <a:gd name="T12" fmla="*/ 2147483646 w 280"/>
              <a:gd name="T13" fmla="*/ 2147483646 h 457"/>
              <a:gd name="T14" fmla="*/ 2147483646 w 280"/>
              <a:gd name="T15" fmla="*/ 2147483646 h 457"/>
              <a:gd name="T16" fmla="*/ 2147483646 w 280"/>
              <a:gd name="T17" fmla="*/ 2147483646 h 457"/>
              <a:gd name="T18" fmla="*/ 2147483646 w 280"/>
              <a:gd name="T19" fmla="*/ 2147483646 h 457"/>
              <a:gd name="T20" fmla="*/ 2147483646 w 280"/>
              <a:gd name="T21" fmla="*/ 2147483646 h 457"/>
              <a:gd name="T22" fmla="*/ 2147483646 w 280"/>
              <a:gd name="T23" fmla="*/ 2147483646 h 457"/>
              <a:gd name="T24" fmla="*/ 2147483646 w 280"/>
              <a:gd name="T25" fmla="*/ 2147483646 h 457"/>
              <a:gd name="T26" fmla="*/ 2147483646 w 280"/>
              <a:gd name="T27" fmla="*/ 2147483646 h 457"/>
              <a:gd name="T28" fmla="*/ 2147483646 w 280"/>
              <a:gd name="T29" fmla="*/ 2147483646 h 457"/>
              <a:gd name="T30" fmla="*/ 2147483646 w 280"/>
              <a:gd name="T31" fmla="*/ 2147483646 h 457"/>
              <a:gd name="T32" fmla="*/ 2147483646 w 280"/>
              <a:gd name="T33" fmla="*/ 2147483646 h 457"/>
              <a:gd name="T34" fmla="*/ 2147483646 w 280"/>
              <a:gd name="T35" fmla="*/ 2147483646 h 457"/>
              <a:gd name="T36" fmla="*/ 2147483646 w 280"/>
              <a:gd name="T37" fmla="*/ 2147483646 h 457"/>
              <a:gd name="T38" fmla="*/ 2147483646 w 280"/>
              <a:gd name="T39" fmla="*/ 2147483646 h 457"/>
              <a:gd name="T40" fmla="*/ 2147483646 w 280"/>
              <a:gd name="T41" fmla="*/ 2147483646 h 457"/>
              <a:gd name="T42" fmla="*/ 2147483646 w 280"/>
              <a:gd name="T43" fmla="*/ 2147483646 h 457"/>
              <a:gd name="T44" fmla="*/ 2147483646 w 280"/>
              <a:gd name="T45" fmla="*/ 2147483646 h 457"/>
              <a:gd name="T46" fmla="*/ 2147483646 w 280"/>
              <a:gd name="T47" fmla="*/ 2147483646 h 457"/>
              <a:gd name="T48" fmla="*/ 2147483646 w 280"/>
              <a:gd name="T49" fmla="*/ 2147483646 h 457"/>
              <a:gd name="T50" fmla="*/ 2147483646 w 280"/>
              <a:gd name="T51" fmla="*/ 2147483646 h 457"/>
              <a:gd name="T52" fmla="*/ 2147483646 w 280"/>
              <a:gd name="T53" fmla="*/ 2147483646 h 457"/>
              <a:gd name="T54" fmla="*/ 2147483646 w 280"/>
              <a:gd name="T55" fmla="*/ 2147483646 h 457"/>
              <a:gd name="T56" fmla="*/ 2147483646 w 280"/>
              <a:gd name="T57" fmla="*/ 2147483646 h 457"/>
              <a:gd name="T58" fmla="*/ 2147483646 w 280"/>
              <a:gd name="T59" fmla="*/ 2147483646 h 457"/>
              <a:gd name="T60" fmla="*/ 2147483646 w 280"/>
              <a:gd name="T61" fmla="*/ 2147483646 h 457"/>
              <a:gd name="T62" fmla="*/ 2147483646 w 280"/>
              <a:gd name="T63" fmla="*/ 2147483646 h 457"/>
              <a:gd name="T64" fmla="*/ 2147483646 w 280"/>
              <a:gd name="T65" fmla="*/ 2147483646 h 457"/>
              <a:gd name="T66" fmla="*/ 2147483646 w 280"/>
              <a:gd name="T67" fmla="*/ 2147483646 h 457"/>
              <a:gd name="T68" fmla="*/ 2147483646 w 280"/>
              <a:gd name="T69" fmla="*/ 2147483646 h 457"/>
              <a:gd name="T70" fmla="*/ 2147483646 w 280"/>
              <a:gd name="T71" fmla="*/ 2147483646 h 457"/>
              <a:gd name="T72" fmla="*/ 2147483646 w 280"/>
              <a:gd name="T73" fmla="*/ 2147483646 h 457"/>
              <a:gd name="T74" fmla="*/ 2147483646 w 280"/>
              <a:gd name="T75" fmla="*/ 2147483646 h 457"/>
              <a:gd name="T76" fmla="*/ 2147483646 w 280"/>
              <a:gd name="T77" fmla="*/ 0 h 457"/>
              <a:gd name="T78" fmla="*/ 2147483646 w 280"/>
              <a:gd name="T79" fmla="*/ 0 h 457"/>
              <a:gd name="T80" fmla="*/ 2147483646 w 280"/>
              <a:gd name="T81" fmla="*/ 2147483646 h 457"/>
              <a:gd name="T82" fmla="*/ 2147483646 w 280"/>
              <a:gd name="T83" fmla="*/ 2147483646 h 457"/>
              <a:gd name="T84" fmla="*/ 2147483646 w 280"/>
              <a:gd name="T85" fmla="*/ 2147483646 h 457"/>
              <a:gd name="T86" fmla="*/ 2147483646 w 280"/>
              <a:gd name="T87" fmla="*/ 2147483646 h 457"/>
              <a:gd name="T88" fmla="*/ 2147483646 w 280"/>
              <a:gd name="T89" fmla="*/ 2147483646 h 457"/>
              <a:gd name="T90" fmla="*/ 2147483646 w 280"/>
              <a:gd name="T91" fmla="*/ 2147483646 h 457"/>
              <a:gd name="T92" fmla="*/ 0 w 280"/>
              <a:gd name="T93" fmla="*/ 2147483646 h 457"/>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80"/>
              <a:gd name="T142" fmla="*/ 0 h 457"/>
              <a:gd name="T143" fmla="*/ 280 w 280"/>
              <a:gd name="T144" fmla="*/ 457 h 457"/>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80" h="457">
                <a:moveTo>
                  <a:pt x="0" y="184"/>
                </a:moveTo>
                <a:lnTo>
                  <a:pt x="4" y="213"/>
                </a:lnTo>
                <a:lnTo>
                  <a:pt x="14" y="223"/>
                </a:lnTo>
                <a:lnTo>
                  <a:pt x="39" y="211"/>
                </a:lnTo>
                <a:lnTo>
                  <a:pt x="57" y="217"/>
                </a:lnTo>
                <a:lnTo>
                  <a:pt x="63" y="234"/>
                </a:lnTo>
                <a:lnTo>
                  <a:pt x="95" y="211"/>
                </a:lnTo>
                <a:lnTo>
                  <a:pt x="99" y="199"/>
                </a:lnTo>
                <a:lnTo>
                  <a:pt x="97" y="267"/>
                </a:lnTo>
                <a:lnTo>
                  <a:pt x="90" y="271"/>
                </a:lnTo>
                <a:lnTo>
                  <a:pt x="115" y="297"/>
                </a:lnTo>
                <a:lnTo>
                  <a:pt x="148" y="328"/>
                </a:lnTo>
                <a:lnTo>
                  <a:pt x="158" y="336"/>
                </a:lnTo>
                <a:lnTo>
                  <a:pt x="139" y="336"/>
                </a:lnTo>
                <a:lnTo>
                  <a:pt x="139" y="349"/>
                </a:lnTo>
                <a:lnTo>
                  <a:pt x="146" y="367"/>
                </a:lnTo>
                <a:lnTo>
                  <a:pt x="133" y="379"/>
                </a:lnTo>
                <a:lnTo>
                  <a:pt x="148" y="408"/>
                </a:lnTo>
                <a:lnTo>
                  <a:pt x="137" y="424"/>
                </a:lnTo>
                <a:lnTo>
                  <a:pt x="154" y="456"/>
                </a:lnTo>
                <a:lnTo>
                  <a:pt x="187" y="421"/>
                </a:lnTo>
                <a:lnTo>
                  <a:pt x="206" y="390"/>
                </a:lnTo>
                <a:lnTo>
                  <a:pt x="237" y="328"/>
                </a:lnTo>
                <a:lnTo>
                  <a:pt x="252" y="286"/>
                </a:lnTo>
                <a:lnTo>
                  <a:pt x="267" y="195"/>
                </a:lnTo>
                <a:lnTo>
                  <a:pt x="279" y="137"/>
                </a:lnTo>
                <a:lnTo>
                  <a:pt x="260" y="117"/>
                </a:lnTo>
                <a:lnTo>
                  <a:pt x="249" y="104"/>
                </a:lnTo>
                <a:lnTo>
                  <a:pt x="236" y="89"/>
                </a:lnTo>
                <a:lnTo>
                  <a:pt x="213" y="70"/>
                </a:lnTo>
                <a:lnTo>
                  <a:pt x="188" y="80"/>
                </a:lnTo>
                <a:lnTo>
                  <a:pt x="169" y="70"/>
                </a:lnTo>
                <a:lnTo>
                  <a:pt x="166" y="70"/>
                </a:lnTo>
                <a:lnTo>
                  <a:pt x="161" y="58"/>
                </a:lnTo>
                <a:lnTo>
                  <a:pt x="156" y="51"/>
                </a:lnTo>
                <a:lnTo>
                  <a:pt x="139" y="36"/>
                </a:lnTo>
                <a:lnTo>
                  <a:pt x="133" y="27"/>
                </a:lnTo>
                <a:lnTo>
                  <a:pt x="130" y="3"/>
                </a:lnTo>
                <a:lnTo>
                  <a:pt x="130" y="0"/>
                </a:lnTo>
                <a:lnTo>
                  <a:pt x="110" y="0"/>
                </a:lnTo>
                <a:lnTo>
                  <a:pt x="99" y="11"/>
                </a:lnTo>
                <a:lnTo>
                  <a:pt x="90" y="19"/>
                </a:lnTo>
                <a:lnTo>
                  <a:pt x="69" y="11"/>
                </a:lnTo>
                <a:lnTo>
                  <a:pt x="46" y="32"/>
                </a:lnTo>
                <a:lnTo>
                  <a:pt x="43" y="36"/>
                </a:lnTo>
                <a:lnTo>
                  <a:pt x="35" y="62"/>
                </a:lnTo>
                <a:lnTo>
                  <a:pt x="0" y="184"/>
                </a:lnTo>
              </a:path>
            </a:pathLst>
          </a:custGeom>
          <a:solidFill>
            <a:schemeClr val="bg1"/>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174" name="Freeform 81"/>
          <p:cNvSpPr>
            <a:spLocks/>
          </p:cNvSpPr>
          <p:nvPr/>
        </p:nvSpPr>
        <p:spPr bwMode="auto">
          <a:xfrm>
            <a:off x="5326063" y="4205288"/>
            <a:ext cx="463550" cy="409575"/>
          </a:xfrm>
          <a:custGeom>
            <a:avLst/>
            <a:gdLst>
              <a:gd name="T0" fmla="*/ 2147483646 w 292"/>
              <a:gd name="T1" fmla="*/ 0 h 258"/>
              <a:gd name="T2" fmla="*/ 2147483646 w 292"/>
              <a:gd name="T3" fmla="*/ 0 h 258"/>
              <a:gd name="T4" fmla="*/ 2147483646 w 292"/>
              <a:gd name="T5" fmla="*/ 2147483646 h 258"/>
              <a:gd name="T6" fmla="*/ 2147483646 w 292"/>
              <a:gd name="T7" fmla="*/ 2147483646 h 258"/>
              <a:gd name="T8" fmla="*/ 2147483646 w 292"/>
              <a:gd name="T9" fmla="*/ 2147483646 h 258"/>
              <a:gd name="T10" fmla="*/ 0 w 292"/>
              <a:gd name="T11" fmla="*/ 2147483646 h 258"/>
              <a:gd name="T12" fmla="*/ 2147483646 w 292"/>
              <a:gd name="T13" fmla="*/ 2147483646 h 258"/>
              <a:gd name="T14" fmla="*/ 2147483646 w 292"/>
              <a:gd name="T15" fmla="*/ 2147483646 h 258"/>
              <a:gd name="T16" fmla="*/ 2147483646 w 292"/>
              <a:gd name="T17" fmla="*/ 2147483646 h 258"/>
              <a:gd name="T18" fmla="*/ 2147483646 w 292"/>
              <a:gd name="T19" fmla="*/ 2147483646 h 258"/>
              <a:gd name="T20" fmla="*/ 2147483646 w 292"/>
              <a:gd name="T21" fmla="*/ 2147483646 h 258"/>
              <a:gd name="T22" fmla="*/ 2147483646 w 292"/>
              <a:gd name="T23" fmla="*/ 2147483646 h 258"/>
              <a:gd name="T24" fmla="*/ 2147483646 w 292"/>
              <a:gd name="T25" fmla="*/ 2147483646 h 258"/>
              <a:gd name="T26" fmla="*/ 2147483646 w 292"/>
              <a:gd name="T27" fmla="*/ 2147483646 h 258"/>
              <a:gd name="T28" fmla="*/ 2147483646 w 292"/>
              <a:gd name="T29" fmla="*/ 2147483646 h 258"/>
              <a:gd name="T30" fmla="*/ 2147483646 w 292"/>
              <a:gd name="T31" fmla="*/ 2147483646 h 258"/>
              <a:gd name="T32" fmla="*/ 2147483646 w 292"/>
              <a:gd name="T33" fmla="*/ 2147483646 h 258"/>
              <a:gd name="T34" fmla="*/ 2147483646 w 292"/>
              <a:gd name="T35" fmla="*/ 2147483646 h 258"/>
              <a:gd name="T36" fmla="*/ 2147483646 w 292"/>
              <a:gd name="T37" fmla="*/ 2147483646 h 258"/>
              <a:gd name="T38" fmla="*/ 2147483646 w 292"/>
              <a:gd name="T39" fmla="*/ 2147483646 h 258"/>
              <a:gd name="T40" fmla="*/ 2147483646 w 292"/>
              <a:gd name="T41" fmla="*/ 2147483646 h 258"/>
              <a:gd name="T42" fmla="*/ 2147483646 w 292"/>
              <a:gd name="T43" fmla="*/ 2147483646 h 258"/>
              <a:gd name="T44" fmla="*/ 2147483646 w 292"/>
              <a:gd name="T45" fmla="*/ 2147483646 h 258"/>
              <a:gd name="T46" fmla="*/ 2147483646 w 292"/>
              <a:gd name="T47" fmla="*/ 2147483646 h 258"/>
              <a:gd name="T48" fmla="*/ 2147483646 w 292"/>
              <a:gd name="T49" fmla="*/ 2147483646 h 258"/>
              <a:gd name="T50" fmla="*/ 2147483646 w 292"/>
              <a:gd name="T51" fmla="*/ 2147483646 h 258"/>
              <a:gd name="T52" fmla="*/ 2147483646 w 292"/>
              <a:gd name="T53" fmla="*/ 2147483646 h 258"/>
              <a:gd name="T54" fmla="*/ 2147483646 w 292"/>
              <a:gd name="T55" fmla="*/ 2147483646 h 258"/>
              <a:gd name="T56" fmla="*/ 2147483646 w 292"/>
              <a:gd name="T57" fmla="*/ 2147483646 h 258"/>
              <a:gd name="T58" fmla="*/ 2147483646 w 292"/>
              <a:gd name="T59" fmla="*/ 2147483646 h 258"/>
              <a:gd name="T60" fmla="*/ 2147483646 w 292"/>
              <a:gd name="T61" fmla="*/ 2147483646 h 258"/>
              <a:gd name="T62" fmla="*/ 2147483646 w 292"/>
              <a:gd name="T63" fmla="*/ 2147483646 h 258"/>
              <a:gd name="T64" fmla="*/ 2147483646 w 292"/>
              <a:gd name="T65" fmla="*/ 2147483646 h 258"/>
              <a:gd name="T66" fmla="*/ 2147483646 w 292"/>
              <a:gd name="T67" fmla="*/ 2147483646 h 258"/>
              <a:gd name="T68" fmla="*/ 2147483646 w 292"/>
              <a:gd name="T69" fmla="*/ 2147483646 h 258"/>
              <a:gd name="T70" fmla="*/ 2147483646 w 292"/>
              <a:gd name="T71" fmla="*/ 0 h 25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92"/>
              <a:gd name="T109" fmla="*/ 0 h 258"/>
              <a:gd name="T110" fmla="*/ 292 w 292"/>
              <a:gd name="T111" fmla="*/ 258 h 258"/>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92" h="258">
                <a:moveTo>
                  <a:pt x="59" y="0"/>
                </a:moveTo>
                <a:lnTo>
                  <a:pt x="53" y="0"/>
                </a:lnTo>
                <a:lnTo>
                  <a:pt x="60" y="43"/>
                </a:lnTo>
                <a:lnTo>
                  <a:pt x="30" y="80"/>
                </a:lnTo>
                <a:lnTo>
                  <a:pt x="15" y="105"/>
                </a:lnTo>
                <a:lnTo>
                  <a:pt x="0" y="121"/>
                </a:lnTo>
                <a:lnTo>
                  <a:pt x="2" y="144"/>
                </a:lnTo>
                <a:lnTo>
                  <a:pt x="18" y="166"/>
                </a:lnTo>
                <a:lnTo>
                  <a:pt x="32" y="177"/>
                </a:lnTo>
                <a:lnTo>
                  <a:pt x="33" y="189"/>
                </a:lnTo>
                <a:lnTo>
                  <a:pt x="60" y="205"/>
                </a:lnTo>
                <a:lnTo>
                  <a:pt x="87" y="193"/>
                </a:lnTo>
                <a:lnTo>
                  <a:pt x="111" y="214"/>
                </a:lnTo>
                <a:lnTo>
                  <a:pt x="129" y="235"/>
                </a:lnTo>
                <a:lnTo>
                  <a:pt x="148" y="257"/>
                </a:lnTo>
                <a:lnTo>
                  <a:pt x="199" y="248"/>
                </a:lnTo>
                <a:lnTo>
                  <a:pt x="214" y="235"/>
                </a:lnTo>
                <a:lnTo>
                  <a:pt x="258" y="236"/>
                </a:lnTo>
                <a:lnTo>
                  <a:pt x="291" y="235"/>
                </a:lnTo>
                <a:lnTo>
                  <a:pt x="291" y="146"/>
                </a:lnTo>
                <a:lnTo>
                  <a:pt x="291" y="86"/>
                </a:lnTo>
                <a:lnTo>
                  <a:pt x="286" y="22"/>
                </a:lnTo>
                <a:lnTo>
                  <a:pt x="231" y="63"/>
                </a:lnTo>
                <a:lnTo>
                  <a:pt x="209" y="68"/>
                </a:lnTo>
                <a:lnTo>
                  <a:pt x="194" y="79"/>
                </a:lnTo>
                <a:lnTo>
                  <a:pt x="182" y="68"/>
                </a:lnTo>
                <a:lnTo>
                  <a:pt x="172" y="67"/>
                </a:lnTo>
                <a:lnTo>
                  <a:pt x="166" y="60"/>
                </a:lnTo>
                <a:lnTo>
                  <a:pt x="149" y="48"/>
                </a:lnTo>
                <a:lnTo>
                  <a:pt x="129" y="37"/>
                </a:lnTo>
                <a:lnTo>
                  <a:pt x="114" y="51"/>
                </a:lnTo>
                <a:lnTo>
                  <a:pt x="106" y="55"/>
                </a:lnTo>
                <a:lnTo>
                  <a:pt x="82" y="30"/>
                </a:lnTo>
                <a:lnTo>
                  <a:pt x="72" y="11"/>
                </a:lnTo>
                <a:lnTo>
                  <a:pt x="65" y="3"/>
                </a:lnTo>
                <a:lnTo>
                  <a:pt x="59" y="0"/>
                </a:lnTo>
              </a:path>
            </a:pathLst>
          </a:custGeom>
          <a:solidFill>
            <a:schemeClr val="bg1"/>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175" name="Freeform 82" descr="Wide downward diagonal"/>
          <p:cNvSpPr>
            <a:spLocks/>
          </p:cNvSpPr>
          <p:nvPr/>
        </p:nvSpPr>
        <p:spPr bwMode="auto">
          <a:xfrm>
            <a:off x="5326063" y="4205288"/>
            <a:ext cx="463550" cy="409575"/>
          </a:xfrm>
          <a:custGeom>
            <a:avLst/>
            <a:gdLst>
              <a:gd name="T0" fmla="*/ 2147483646 w 292"/>
              <a:gd name="T1" fmla="*/ 0 h 258"/>
              <a:gd name="T2" fmla="*/ 2147483646 w 292"/>
              <a:gd name="T3" fmla="*/ 0 h 258"/>
              <a:gd name="T4" fmla="*/ 2147483646 w 292"/>
              <a:gd name="T5" fmla="*/ 2147483646 h 258"/>
              <a:gd name="T6" fmla="*/ 2147483646 w 292"/>
              <a:gd name="T7" fmla="*/ 2147483646 h 258"/>
              <a:gd name="T8" fmla="*/ 2147483646 w 292"/>
              <a:gd name="T9" fmla="*/ 2147483646 h 258"/>
              <a:gd name="T10" fmla="*/ 0 w 292"/>
              <a:gd name="T11" fmla="*/ 2147483646 h 258"/>
              <a:gd name="T12" fmla="*/ 2147483646 w 292"/>
              <a:gd name="T13" fmla="*/ 2147483646 h 258"/>
              <a:gd name="T14" fmla="*/ 2147483646 w 292"/>
              <a:gd name="T15" fmla="*/ 2147483646 h 258"/>
              <a:gd name="T16" fmla="*/ 2147483646 w 292"/>
              <a:gd name="T17" fmla="*/ 2147483646 h 258"/>
              <a:gd name="T18" fmla="*/ 2147483646 w 292"/>
              <a:gd name="T19" fmla="*/ 2147483646 h 258"/>
              <a:gd name="T20" fmla="*/ 2147483646 w 292"/>
              <a:gd name="T21" fmla="*/ 2147483646 h 258"/>
              <a:gd name="T22" fmla="*/ 2147483646 w 292"/>
              <a:gd name="T23" fmla="*/ 2147483646 h 258"/>
              <a:gd name="T24" fmla="*/ 2147483646 w 292"/>
              <a:gd name="T25" fmla="*/ 2147483646 h 258"/>
              <a:gd name="T26" fmla="*/ 2147483646 w 292"/>
              <a:gd name="T27" fmla="*/ 2147483646 h 258"/>
              <a:gd name="T28" fmla="*/ 2147483646 w 292"/>
              <a:gd name="T29" fmla="*/ 2147483646 h 258"/>
              <a:gd name="T30" fmla="*/ 2147483646 w 292"/>
              <a:gd name="T31" fmla="*/ 2147483646 h 258"/>
              <a:gd name="T32" fmla="*/ 2147483646 w 292"/>
              <a:gd name="T33" fmla="*/ 2147483646 h 258"/>
              <a:gd name="T34" fmla="*/ 2147483646 w 292"/>
              <a:gd name="T35" fmla="*/ 2147483646 h 258"/>
              <a:gd name="T36" fmla="*/ 2147483646 w 292"/>
              <a:gd name="T37" fmla="*/ 2147483646 h 258"/>
              <a:gd name="T38" fmla="*/ 2147483646 w 292"/>
              <a:gd name="T39" fmla="*/ 2147483646 h 258"/>
              <a:gd name="T40" fmla="*/ 2147483646 w 292"/>
              <a:gd name="T41" fmla="*/ 2147483646 h 258"/>
              <a:gd name="T42" fmla="*/ 2147483646 w 292"/>
              <a:gd name="T43" fmla="*/ 2147483646 h 258"/>
              <a:gd name="T44" fmla="*/ 2147483646 w 292"/>
              <a:gd name="T45" fmla="*/ 2147483646 h 258"/>
              <a:gd name="T46" fmla="*/ 2147483646 w 292"/>
              <a:gd name="T47" fmla="*/ 2147483646 h 258"/>
              <a:gd name="T48" fmla="*/ 2147483646 w 292"/>
              <a:gd name="T49" fmla="*/ 2147483646 h 258"/>
              <a:gd name="T50" fmla="*/ 2147483646 w 292"/>
              <a:gd name="T51" fmla="*/ 2147483646 h 258"/>
              <a:gd name="T52" fmla="*/ 2147483646 w 292"/>
              <a:gd name="T53" fmla="*/ 2147483646 h 258"/>
              <a:gd name="T54" fmla="*/ 2147483646 w 292"/>
              <a:gd name="T55" fmla="*/ 2147483646 h 258"/>
              <a:gd name="T56" fmla="*/ 2147483646 w 292"/>
              <a:gd name="T57" fmla="*/ 2147483646 h 258"/>
              <a:gd name="T58" fmla="*/ 2147483646 w 292"/>
              <a:gd name="T59" fmla="*/ 2147483646 h 258"/>
              <a:gd name="T60" fmla="*/ 2147483646 w 292"/>
              <a:gd name="T61" fmla="*/ 2147483646 h 258"/>
              <a:gd name="T62" fmla="*/ 2147483646 w 292"/>
              <a:gd name="T63" fmla="*/ 2147483646 h 258"/>
              <a:gd name="T64" fmla="*/ 2147483646 w 292"/>
              <a:gd name="T65" fmla="*/ 2147483646 h 258"/>
              <a:gd name="T66" fmla="*/ 2147483646 w 292"/>
              <a:gd name="T67" fmla="*/ 2147483646 h 258"/>
              <a:gd name="T68" fmla="*/ 2147483646 w 292"/>
              <a:gd name="T69" fmla="*/ 2147483646 h 258"/>
              <a:gd name="T70" fmla="*/ 2147483646 w 292"/>
              <a:gd name="T71" fmla="*/ 0 h 25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92"/>
              <a:gd name="T109" fmla="*/ 0 h 258"/>
              <a:gd name="T110" fmla="*/ 292 w 292"/>
              <a:gd name="T111" fmla="*/ 258 h 258"/>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92" h="258">
                <a:moveTo>
                  <a:pt x="59" y="0"/>
                </a:moveTo>
                <a:lnTo>
                  <a:pt x="53" y="0"/>
                </a:lnTo>
                <a:lnTo>
                  <a:pt x="60" y="43"/>
                </a:lnTo>
                <a:lnTo>
                  <a:pt x="30" y="80"/>
                </a:lnTo>
                <a:lnTo>
                  <a:pt x="15" y="105"/>
                </a:lnTo>
                <a:lnTo>
                  <a:pt x="0" y="121"/>
                </a:lnTo>
                <a:lnTo>
                  <a:pt x="2" y="144"/>
                </a:lnTo>
                <a:lnTo>
                  <a:pt x="18" y="166"/>
                </a:lnTo>
                <a:lnTo>
                  <a:pt x="32" y="177"/>
                </a:lnTo>
                <a:lnTo>
                  <a:pt x="33" y="189"/>
                </a:lnTo>
                <a:lnTo>
                  <a:pt x="60" y="205"/>
                </a:lnTo>
                <a:lnTo>
                  <a:pt x="87" y="193"/>
                </a:lnTo>
                <a:lnTo>
                  <a:pt x="111" y="214"/>
                </a:lnTo>
                <a:lnTo>
                  <a:pt x="129" y="235"/>
                </a:lnTo>
                <a:lnTo>
                  <a:pt x="148" y="257"/>
                </a:lnTo>
                <a:lnTo>
                  <a:pt x="199" y="248"/>
                </a:lnTo>
                <a:lnTo>
                  <a:pt x="214" y="235"/>
                </a:lnTo>
                <a:lnTo>
                  <a:pt x="258" y="236"/>
                </a:lnTo>
                <a:lnTo>
                  <a:pt x="291" y="235"/>
                </a:lnTo>
                <a:lnTo>
                  <a:pt x="291" y="146"/>
                </a:lnTo>
                <a:lnTo>
                  <a:pt x="291" y="86"/>
                </a:lnTo>
                <a:lnTo>
                  <a:pt x="286" y="22"/>
                </a:lnTo>
                <a:lnTo>
                  <a:pt x="231" y="63"/>
                </a:lnTo>
                <a:lnTo>
                  <a:pt x="209" y="68"/>
                </a:lnTo>
                <a:lnTo>
                  <a:pt x="194" y="79"/>
                </a:lnTo>
                <a:lnTo>
                  <a:pt x="182" y="68"/>
                </a:lnTo>
                <a:lnTo>
                  <a:pt x="172" y="67"/>
                </a:lnTo>
                <a:lnTo>
                  <a:pt x="166" y="60"/>
                </a:lnTo>
                <a:lnTo>
                  <a:pt x="149" y="48"/>
                </a:lnTo>
                <a:lnTo>
                  <a:pt x="129" y="37"/>
                </a:lnTo>
                <a:lnTo>
                  <a:pt x="114" y="51"/>
                </a:lnTo>
                <a:lnTo>
                  <a:pt x="106" y="55"/>
                </a:lnTo>
                <a:lnTo>
                  <a:pt x="82" y="30"/>
                </a:lnTo>
                <a:lnTo>
                  <a:pt x="72" y="11"/>
                </a:lnTo>
                <a:lnTo>
                  <a:pt x="65" y="3"/>
                </a:lnTo>
                <a:lnTo>
                  <a:pt x="59" y="0"/>
                </a:lnTo>
              </a:path>
            </a:pathLst>
          </a:custGeom>
          <a:blipFill dpi="0" rotWithShape="0">
            <a:blip r:embed="rId3"/>
            <a:srcRect/>
            <a:tile tx="0" ty="0" sx="100000" sy="100000" flip="none" algn="tl"/>
          </a:blip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176" name="Freeform 83"/>
          <p:cNvSpPr>
            <a:spLocks/>
          </p:cNvSpPr>
          <p:nvPr/>
        </p:nvSpPr>
        <p:spPr bwMode="auto">
          <a:xfrm>
            <a:off x="4992688" y="4005263"/>
            <a:ext cx="431800" cy="450850"/>
          </a:xfrm>
          <a:custGeom>
            <a:avLst/>
            <a:gdLst>
              <a:gd name="T0" fmla="*/ 2147483646 w 272"/>
              <a:gd name="T1" fmla="*/ 2147483646 h 284"/>
              <a:gd name="T2" fmla="*/ 2147483646 w 272"/>
              <a:gd name="T3" fmla="*/ 2147483646 h 284"/>
              <a:gd name="T4" fmla="*/ 2147483646 w 272"/>
              <a:gd name="T5" fmla="*/ 2147483646 h 284"/>
              <a:gd name="T6" fmla="*/ 2147483646 w 272"/>
              <a:gd name="T7" fmla="*/ 2147483646 h 284"/>
              <a:gd name="T8" fmla="*/ 2147483646 w 272"/>
              <a:gd name="T9" fmla="*/ 2147483646 h 284"/>
              <a:gd name="T10" fmla="*/ 2147483646 w 272"/>
              <a:gd name="T11" fmla="*/ 2147483646 h 284"/>
              <a:gd name="T12" fmla="*/ 2147483646 w 272"/>
              <a:gd name="T13" fmla="*/ 2147483646 h 284"/>
              <a:gd name="T14" fmla="*/ 2147483646 w 272"/>
              <a:gd name="T15" fmla="*/ 2147483646 h 284"/>
              <a:gd name="T16" fmla="*/ 2147483646 w 272"/>
              <a:gd name="T17" fmla="*/ 2147483646 h 284"/>
              <a:gd name="T18" fmla="*/ 2147483646 w 272"/>
              <a:gd name="T19" fmla="*/ 2147483646 h 284"/>
              <a:gd name="T20" fmla="*/ 2147483646 w 272"/>
              <a:gd name="T21" fmla="*/ 2147483646 h 284"/>
              <a:gd name="T22" fmla="*/ 2147483646 w 272"/>
              <a:gd name="T23" fmla="*/ 2147483646 h 284"/>
              <a:gd name="T24" fmla="*/ 2147483646 w 272"/>
              <a:gd name="T25" fmla="*/ 2147483646 h 284"/>
              <a:gd name="T26" fmla="*/ 2147483646 w 272"/>
              <a:gd name="T27" fmla="*/ 2147483646 h 284"/>
              <a:gd name="T28" fmla="*/ 2147483646 w 272"/>
              <a:gd name="T29" fmla="*/ 2147483646 h 284"/>
              <a:gd name="T30" fmla="*/ 2147483646 w 272"/>
              <a:gd name="T31" fmla="*/ 2147483646 h 284"/>
              <a:gd name="T32" fmla="*/ 2147483646 w 272"/>
              <a:gd name="T33" fmla="*/ 2147483646 h 284"/>
              <a:gd name="T34" fmla="*/ 0 w 272"/>
              <a:gd name="T35" fmla="*/ 2147483646 h 284"/>
              <a:gd name="T36" fmla="*/ 2147483646 w 272"/>
              <a:gd name="T37" fmla="*/ 2147483646 h 284"/>
              <a:gd name="T38" fmla="*/ 2147483646 w 272"/>
              <a:gd name="T39" fmla="*/ 2147483646 h 284"/>
              <a:gd name="T40" fmla="*/ 2147483646 w 272"/>
              <a:gd name="T41" fmla="*/ 2147483646 h 284"/>
              <a:gd name="T42" fmla="*/ 2147483646 w 272"/>
              <a:gd name="T43" fmla="*/ 2147483646 h 284"/>
              <a:gd name="T44" fmla="*/ 2147483646 w 272"/>
              <a:gd name="T45" fmla="*/ 2147483646 h 284"/>
              <a:gd name="T46" fmla="*/ 2147483646 w 272"/>
              <a:gd name="T47" fmla="*/ 2147483646 h 284"/>
              <a:gd name="T48" fmla="*/ 2147483646 w 272"/>
              <a:gd name="T49" fmla="*/ 2147483646 h 284"/>
              <a:gd name="T50" fmla="*/ 2147483646 w 272"/>
              <a:gd name="T51" fmla="*/ 0 h 284"/>
              <a:gd name="T52" fmla="*/ 2147483646 w 272"/>
              <a:gd name="T53" fmla="*/ 0 h 284"/>
              <a:gd name="T54" fmla="*/ 2147483646 w 272"/>
              <a:gd name="T55" fmla="*/ 2147483646 h 284"/>
              <a:gd name="T56" fmla="*/ 2147483646 w 272"/>
              <a:gd name="T57" fmla="*/ 0 h 284"/>
              <a:gd name="T58" fmla="*/ 2147483646 w 272"/>
              <a:gd name="T59" fmla="*/ 2147483646 h 284"/>
              <a:gd name="T60" fmla="*/ 2147483646 w 272"/>
              <a:gd name="T61" fmla="*/ 2147483646 h 284"/>
              <a:gd name="T62" fmla="*/ 2147483646 w 272"/>
              <a:gd name="T63" fmla="*/ 2147483646 h 284"/>
              <a:gd name="T64" fmla="*/ 2147483646 w 272"/>
              <a:gd name="T65" fmla="*/ 2147483646 h 284"/>
              <a:gd name="T66" fmla="*/ 2147483646 w 272"/>
              <a:gd name="T67" fmla="*/ 2147483646 h 284"/>
              <a:gd name="T68" fmla="*/ 2147483646 w 272"/>
              <a:gd name="T69" fmla="*/ 2147483646 h 284"/>
              <a:gd name="T70" fmla="*/ 2147483646 w 272"/>
              <a:gd name="T71" fmla="*/ 2147483646 h 284"/>
              <a:gd name="T72" fmla="*/ 2147483646 w 272"/>
              <a:gd name="T73" fmla="*/ 2147483646 h 284"/>
              <a:gd name="T74" fmla="*/ 2147483646 w 272"/>
              <a:gd name="T75" fmla="*/ 2147483646 h 28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72"/>
              <a:gd name="T115" fmla="*/ 0 h 284"/>
              <a:gd name="T116" fmla="*/ 272 w 272"/>
              <a:gd name="T117" fmla="*/ 284 h 284"/>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72" h="284">
                <a:moveTo>
                  <a:pt x="263" y="126"/>
                </a:moveTo>
                <a:lnTo>
                  <a:pt x="271" y="171"/>
                </a:lnTo>
                <a:lnTo>
                  <a:pt x="237" y="210"/>
                </a:lnTo>
                <a:lnTo>
                  <a:pt x="224" y="231"/>
                </a:lnTo>
                <a:lnTo>
                  <a:pt x="204" y="250"/>
                </a:lnTo>
                <a:lnTo>
                  <a:pt x="194" y="250"/>
                </a:lnTo>
                <a:lnTo>
                  <a:pt x="178" y="265"/>
                </a:lnTo>
                <a:lnTo>
                  <a:pt x="171" y="271"/>
                </a:lnTo>
                <a:lnTo>
                  <a:pt x="160" y="262"/>
                </a:lnTo>
                <a:lnTo>
                  <a:pt x="151" y="260"/>
                </a:lnTo>
                <a:lnTo>
                  <a:pt x="129" y="279"/>
                </a:lnTo>
                <a:lnTo>
                  <a:pt x="129" y="283"/>
                </a:lnTo>
                <a:lnTo>
                  <a:pt x="114" y="274"/>
                </a:lnTo>
                <a:lnTo>
                  <a:pt x="98" y="255"/>
                </a:lnTo>
                <a:lnTo>
                  <a:pt x="78" y="235"/>
                </a:lnTo>
                <a:lnTo>
                  <a:pt x="59" y="218"/>
                </a:lnTo>
                <a:lnTo>
                  <a:pt x="27" y="151"/>
                </a:lnTo>
                <a:lnTo>
                  <a:pt x="0" y="90"/>
                </a:lnTo>
                <a:lnTo>
                  <a:pt x="2" y="88"/>
                </a:lnTo>
                <a:lnTo>
                  <a:pt x="2" y="78"/>
                </a:lnTo>
                <a:lnTo>
                  <a:pt x="29" y="64"/>
                </a:lnTo>
                <a:lnTo>
                  <a:pt x="44" y="51"/>
                </a:lnTo>
                <a:lnTo>
                  <a:pt x="52" y="41"/>
                </a:lnTo>
                <a:lnTo>
                  <a:pt x="60" y="39"/>
                </a:lnTo>
                <a:lnTo>
                  <a:pt x="81" y="31"/>
                </a:lnTo>
                <a:lnTo>
                  <a:pt x="87" y="0"/>
                </a:lnTo>
                <a:lnTo>
                  <a:pt x="110" y="0"/>
                </a:lnTo>
                <a:lnTo>
                  <a:pt x="118" y="7"/>
                </a:lnTo>
                <a:lnTo>
                  <a:pt x="137" y="0"/>
                </a:lnTo>
                <a:lnTo>
                  <a:pt x="160" y="35"/>
                </a:lnTo>
                <a:lnTo>
                  <a:pt x="184" y="64"/>
                </a:lnTo>
                <a:lnTo>
                  <a:pt x="208" y="88"/>
                </a:lnTo>
                <a:lnTo>
                  <a:pt x="218" y="99"/>
                </a:lnTo>
                <a:lnTo>
                  <a:pt x="230" y="110"/>
                </a:lnTo>
                <a:lnTo>
                  <a:pt x="245" y="110"/>
                </a:lnTo>
                <a:lnTo>
                  <a:pt x="250" y="118"/>
                </a:lnTo>
                <a:lnTo>
                  <a:pt x="254" y="122"/>
                </a:lnTo>
                <a:lnTo>
                  <a:pt x="263" y="126"/>
                </a:lnTo>
              </a:path>
            </a:pathLst>
          </a:custGeom>
          <a:solidFill>
            <a:schemeClr val="bg1"/>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177" name="Freeform 84" descr="Wide downward diagonal"/>
          <p:cNvSpPr>
            <a:spLocks/>
          </p:cNvSpPr>
          <p:nvPr/>
        </p:nvSpPr>
        <p:spPr bwMode="auto">
          <a:xfrm>
            <a:off x="4992688" y="4005263"/>
            <a:ext cx="431800" cy="450850"/>
          </a:xfrm>
          <a:custGeom>
            <a:avLst/>
            <a:gdLst>
              <a:gd name="T0" fmla="*/ 2147483646 w 272"/>
              <a:gd name="T1" fmla="*/ 2147483646 h 284"/>
              <a:gd name="T2" fmla="*/ 2147483646 w 272"/>
              <a:gd name="T3" fmla="*/ 2147483646 h 284"/>
              <a:gd name="T4" fmla="*/ 2147483646 w 272"/>
              <a:gd name="T5" fmla="*/ 2147483646 h 284"/>
              <a:gd name="T6" fmla="*/ 2147483646 w 272"/>
              <a:gd name="T7" fmla="*/ 2147483646 h 284"/>
              <a:gd name="T8" fmla="*/ 2147483646 w 272"/>
              <a:gd name="T9" fmla="*/ 2147483646 h 284"/>
              <a:gd name="T10" fmla="*/ 2147483646 w 272"/>
              <a:gd name="T11" fmla="*/ 2147483646 h 284"/>
              <a:gd name="T12" fmla="*/ 2147483646 w 272"/>
              <a:gd name="T13" fmla="*/ 2147483646 h 284"/>
              <a:gd name="T14" fmla="*/ 2147483646 w 272"/>
              <a:gd name="T15" fmla="*/ 2147483646 h 284"/>
              <a:gd name="T16" fmla="*/ 2147483646 w 272"/>
              <a:gd name="T17" fmla="*/ 2147483646 h 284"/>
              <a:gd name="T18" fmla="*/ 2147483646 w 272"/>
              <a:gd name="T19" fmla="*/ 2147483646 h 284"/>
              <a:gd name="T20" fmla="*/ 2147483646 w 272"/>
              <a:gd name="T21" fmla="*/ 2147483646 h 284"/>
              <a:gd name="T22" fmla="*/ 2147483646 w 272"/>
              <a:gd name="T23" fmla="*/ 2147483646 h 284"/>
              <a:gd name="T24" fmla="*/ 2147483646 w 272"/>
              <a:gd name="T25" fmla="*/ 2147483646 h 284"/>
              <a:gd name="T26" fmla="*/ 2147483646 w 272"/>
              <a:gd name="T27" fmla="*/ 2147483646 h 284"/>
              <a:gd name="T28" fmla="*/ 2147483646 w 272"/>
              <a:gd name="T29" fmla="*/ 2147483646 h 284"/>
              <a:gd name="T30" fmla="*/ 2147483646 w 272"/>
              <a:gd name="T31" fmla="*/ 2147483646 h 284"/>
              <a:gd name="T32" fmla="*/ 2147483646 w 272"/>
              <a:gd name="T33" fmla="*/ 2147483646 h 284"/>
              <a:gd name="T34" fmla="*/ 0 w 272"/>
              <a:gd name="T35" fmla="*/ 2147483646 h 284"/>
              <a:gd name="T36" fmla="*/ 2147483646 w 272"/>
              <a:gd name="T37" fmla="*/ 2147483646 h 284"/>
              <a:gd name="T38" fmla="*/ 2147483646 w 272"/>
              <a:gd name="T39" fmla="*/ 2147483646 h 284"/>
              <a:gd name="T40" fmla="*/ 2147483646 w 272"/>
              <a:gd name="T41" fmla="*/ 2147483646 h 284"/>
              <a:gd name="T42" fmla="*/ 2147483646 w 272"/>
              <a:gd name="T43" fmla="*/ 2147483646 h 284"/>
              <a:gd name="T44" fmla="*/ 2147483646 w 272"/>
              <a:gd name="T45" fmla="*/ 2147483646 h 284"/>
              <a:gd name="T46" fmla="*/ 2147483646 w 272"/>
              <a:gd name="T47" fmla="*/ 2147483646 h 284"/>
              <a:gd name="T48" fmla="*/ 2147483646 w 272"/>
              <a:gd name="T49" fmla="*/ 2147483646 h 284"/>
              <a:gd name="T50" fmla="*/ 2147483646 w 272"/>
              <a:gd name="T51" fmla="*/ 0 h 284"/>
              <a:gd name="T52" fmla="*/ 2147483646 w 272"/>
              <a:gd name="T53" fmla="*/ 0 h 284"/>
              <a:gd name="T54" fmla="*/ 2147483646 w 272"/>
              <a:gd name="T55" fmla="*/ 2147483646 h 284"/>
              <a:gd name="T56" fmla="*/ 2147483646 w 272"/>
              <a:gd name="T57" fmla="*/ 0 h 284"/>
              <a:gd name="T58" fmla="*/ 2147483646 w 272"/>
              <a:gd name="T59" fmla="*/ 2147483646 h 284"/>
              <a:gd name="T60" fmla="*/ 2147483646 w 272"/>
              <a:gd name="T61" fmla="*/ 2147483646 h 284"/>
              <a:gd name="T62" fmla="*/ 2147483646 w 272"/>
              <a:gd name="T63" fmla="*/ 2147483646 h 284"/>
              <a:gd name="T64" fmla="*/ 2147483646 w 272"/>
              <a:gd name="T65" fmla="*/ 2147483646 h 284"/>
              <a:gd name="T66" fmla="*/ 2147483646 w 272"/>
              <a:gd name="T67" fmla="*/ 2147483646 h 284"/>
              <a:gd name="T68" fmla="*/ 2147483646 w 272"/>
              <a:gd name="T69" fmla="*/ 2147483646 h 284"/>
              <a:gd name="T70" fmla="*/ 2147483646 w 272"/>
              <a:gd name="T71" fmla="*/ 2147483646 h 284"/>
              <a:gd name="T72" fmla="*/ 2147483646 w 272"/>
              <a:gd name="T73" fmla="*/ 2147483646 h 284"/>
              <a:gd name="T74" fmla="*/ 2147483646 w 272"/>
              <a:gd name="T75" fmla="*/ 2147483646 h 28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72"/>
              <a:gd name="T115" fmla="*/ 0 h 284"/>
              <a:gd name="T116" fmla="*/ 272 w 272"/>
              <a:gd name="T117" fmla="*/ 284 h 284"/>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72" h="284">
                <a:moveTo>
                  <a:pt x="263" y="126"/>
                </a:moveTo>
                <a:lnTo>
                  <a:pt x="271" y="171"/>
                </a:lnTo>
                <a:lnTo>
                  <a:pt x="237" y="210"/>
                </a:lnTo>
                <a:lnTo>
                  <a:pt x="224" y="231"/>
                </a:lnTo>
                <a:lnTo>
                  <a:pt x="204" y="250"/>
                </a:lnTo>
                <a:lnTo>
                  <a:pt x="194" y="250"/>
                </a:lnTo>
                <a:lnTo>
                  <a:pt x="178" y="265"/>
                </a:lnTo>
                <a:lnTo>
                  <a:pt x="171" y="271"/>
                </a:lnTo>
                <a:lnTo>
                  <a:pt x="160" y="262"/>
                </a:lnTo>
                <a:lnTo>
                  <a:pt x="151" y="260"/>
                </a:lnTo>
                <a:lnTo>
                  <a:pt x="129" y="279"/>
                </a:lnTo>
                <a:lnTo>
                  <a:pt x="129" y="283"/>
                </a:lnTo>
                <a:lnTo>
                  <a:pt x="114" y="274"/>
                </a:lnTo>
                <a:lnTo>
                  <a:pt x="98" y="255"/>
                </a:lnTo>
                <a:lnTo>
                  <a:pt x="78" y="235"/>
                </a:lnTo>
                <a:lnTo>
                  <a:pt x="59" y="218"/>
                </a:lnTo>
                <a:lnTo>
                  <a:pt x="27" y="151"/>
                </a:lnTo>
                <a:lnTo>
                  <a:pt x="0" y="90"/>
                </a:lnTo>
                <a:lnTo>
                  <a:pt x="2" y="88"/>
                </a:lnTo>
                <a:lnTo>
                  <a:pt x="2" y="78"/>
                </a:lnTo>
                <a:lnTo>
                  <a:pt x="29" y="64"/>
                </a:lnTo>
                <a:lnTo>
                  <a:pt x="44" y="51"/>
                </a:lnTo>
                <a:lnTo>
                  <a:pt x="52" y="41"/>
                </a:lnTo>
                <a:lnTo>
                  <a:pt x="60" y="39"/>
                </a:lnTo>
                <a:lnTo>
                  <a:pt x="81" y="31"/>
                </a:lnTo>
                <a:lnTo>
                  <a:pt x="87" y="0"/>
                </a:lnTo>
                <a:lnTo>
                  <a:pt x="110" y="0"/>
                </a:lnTo>
                <a:lnTo>
                  <a:pt x="118" y="7"/>
                </a:lnTo>
                <a:lnTo>
                  <a:pt x="137" y="0"/>
                </a:lnTo>
                <a:lnTo>
                  <a:pt x="160" y="35"/>
                </a:lnTo>
                <a:lnTo>
                  <a:pt x="184" y="64"/>
                </a:lnTo>
                <a:lnTo>
                  <a:pt x="208" y="88"/>
                </a:lnTo>
                <a:lnTo>
                  <a:pt x="218" y="99"/>
                </a:lnTo>
                <a:lnTo>
                  <a:pt x="230" y="110"/>
                </a:lnTo>
                <a:lnTo>
                  <a:pt x="245" y="110"/>
                </a:lnTo>
                <a:lnTo>
                  <a:pt x="250" y="118"/>
                </a:lnTo>
                <a:lnTo>
                  <a:pt x="254" y="122"/>
                </a:lnTo>
                <a:lnTo>
                  <a:pt x="263" y="126"/>
                </a:lnTo>
              </a:path>
            </a:pathLst>
          </a:custGeom>
          <a:blipFill dpi="0" rotWithShape="0">
            <a:blip r:embed="rId3"/>
            <a:srcRect/>
            <a:tile tx="0" ty="0" sx="100000" sy="100000" flip="none" algn="tl"/>
          </a:blip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178" name="Freeform 85"/>
          <p:cNvSpPr>
            <a:spLocks/>
          </p:cNvSpPr>
          <p:nvPr/>
        </p:nvSpPr>
        <p:spPr bwMode="auto">
          <a:xfrm>
            <a:off x="5783263" y="4324350"/>
            <a:ext cx="457200" cy="427038"/>
          </a:xfrm>
          <a:custGeom>
            <a:avLst/>
            <a:gdLst>
              <a:gd name="T0" fmla="*/ 2147483646 w 288"/>
              <a:gd name="T1" fmla="*/ 2147483646 h 269"/>
              <a:gd name="T2" fmla="*/ 2147483646 w 288"/>
              <a:gd name="T3" fmla="*/ 2147483646 h 269"/>
              <a:gd name="T4" fmla="*/ 2147483646 w 288"/>
              <a:gd name="T5" fmla="*/ 2147483646 h 269"/>
              <a:gd name="T6" fmla="*/ 2147483646 w 288"/>
              <a:gd name="T7" fmla="*/ 2147483646 h 269"/>
              <a:gd name="T8" fmla="*/ 2147483646 w 288"/>
              <a:gd name="T9" fmla="*/ 2147483646 h 269"/>
              <a:gd name="T10" fmla="*/ 2147483646 w 288"/>
              <a:gd name="T11" fmla="*/ 2147483646 h 269"/>
              <a:gd name="T12" fmla="*/ 2147483646 w 288"/>
              <a:gd name="T13" fmla="*/ 2147483646 h 269"/>
              <a:gd name="T14" fmla="*/ 2147483646 w 288"/>
              <a:gd name="T15" fmla="*/ 2147483646 h 269"/>
              <a:gd name="T16" fmla="*/ 2147483646 w 288"/>
              <a:gd name="T17" fmla="*/ 2147483646 h 269"/>
              <a:gd name="T18" fmla="*/ 2147483646 w 288"/>
              <a:gd name="T19" fmla="*/ 2147483646 h 269"/>
              <a:gd name="T20" fmla="*/ 2147483646 w 288"/>
              <a:gd name="T21" fmla="*/ 2147483646 h 269"/>
              <a:gd name="T22" fmla="*/ 2147483646 w 288"/>
              <a:gd name="T23" fmla="*/ 2147483646 h 269"/>
              <a:gd name="T24" fmla="*/ 2147483646 w 288"/>
              <a:gd name="T25" fmla="*/ 2147483646 h 269"/>
              <a:gd name="T26" fmla="*/ 2147483646 w 288"/>
              <a:gd name="T27" fmla="*/ 2147483646 h 269"/>
              <a:gd name="T28" fmla="*/ 2147483646 w 288"/>
              <a:gd name="T29" fmla="*/ 2147483646 h 269"/>
              <a:gd name="T30" fmla="*/ 2147483646 w 288"/>
              <a:gd name="T31" fmla="*/ 2147483646 h 269"/>
              <a:gd name="T32" fmla="*/ 2147483646 w 288"/>
              <a:gd name="T33" fmla="*/ 2147483646 h 269"/>
              <a:gd name="T34" fmla="*/ 2147483646 w 288"/>
              <a:gd name="T35" fmla="*/ 2147483646 h 269"/>
              <a:gd name="T36" fmla="*/ 2147483646 w 288"/>
              <a:gd name="T37" fmla="*/ 2147483646 h 269"/>
              <a:gd name="T38" fmla="*/ 2147483646 w 288"/>
              <a:gd name="T39" fmla="*/ 2147483646 h 269"/>
              <a:gd name="T40" fmla="*/ 2147483646 w 288"/>
              <a:gd name="T41" fmla="*/ 2147483646 h 269"/>
              <a:gd name="T42" fmla="*/ 0 w 288"/>
              <a:gd name="T43" fmla="*/ 0 h 269"/>
              <a:gd name="T44" fmla="*/ 2147483646 w 288"/>
              <a:gd name="T45" fmla="*/ 2147483646 h 269"/>
              <a:gd name="T46" fmla="*/ 2147483646 w 288"/>
              <a:gd name="T47" fmla="*/ 2147483646 h 269"/>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288"/>
              <a:gd name="T73" fmla="*/ 0 h 269"/>
              <a:gd name="T74" fmla="*/ 288 w 288"/>
              <a:gd name="T75" fmla="*/ 269 h 269"/>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288" h="269">
                <a:moveTo>
                  <a:pt x="2" y="156"/>
                </a:moveTo>
                <a:lnTo>
                  <a:pt x="9" y="172"/>
                </a:lnTo>
                <a:lnTo>
                  <a:pt x="34" y="203"/>
                </a:lnTo>
                <a:lnTo>
                  <a:pt x="62" y="230"/>
                </a:lnTo>
                <a:lnTo>
                  <a:pt x="76" y="240"/>
                </a:lnTo>
                <a:lnTo>
                  <a:pt x="109" y="228"/>
                </a:lnTo>
                <a:lnTo>
                  <a:pt x="123" y="216"/>
                </a:lnTo>
                <a:lnTo>
                  <a:pt x="145" y="236"/>
                </a:lnTo>
                <a:lnTo>
                  <a:pt x="155" y="244"/>
                </a:lnTo>
                <a:lnTo>
                  <a:pt x="177" y="268"/>
                </a:lnTo>
                <a:lnTo>
                  <a:pt x="189" y="264"/>
                </a:lnTo>
                <a:lnTo>
                  <a:pt x="201" y="264"/>
                </a:lnTo>
                <a:lnTo>
                  <a:pt x="221" y="260"/>
                </a:lnTo>
                <a:lnTo>
                  <a:pt x="218" y="232"/>
                </a:lnTo>
                <a:lnTo>
                  <a:pt x="218" y="192"/>
                </a:lnTo>
                <a:lnTo>
                  <a:pt x="207" y="160"/>
                </a:lnTo>
                <a:lnTo>
                  <a:pt x="207" y="133"/>
                </a:lnTo>
                <a:lnTo>
                  <a:pt x="218" y="118"/>
                </a:lnTo>
                <a:lnTo>
                  <a:pt x="246" y="110"/>
                </a:lnTo>
                <a:lnTo>
                  <a:pt x="253" y="103"/>
                </a:lnTo>
                <a:lnTo>
                  <a:pt x="287" y="91"/>
                </a:lnTo>
                <a:lnTo>
                  <a:pt x="0" y="0"/>
                </a:lnTo>
                <a:lnTo>
                  <a:pt x="2" y="152"/>
                </a:lnTo>
                <a:lnTo>
                  <a:pt x="2" y="156"/>
                </a:lnTo>
              </a:path>
            </a:pathLst>
          </a:custGeom>
          <a:solidFill>
            <a:schemeClr val="bg1"/>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179" name="Freeform 86" descr="Solid diamond"/>
          <p:cNvSpPr>
            <a:spLocks/>
          </p:cNvSpPr>
          <p:nvPr/>
        </p:nvSpPr>
        <p:spPr bwMode="auto">
          <a:xfrm>
            <a:off x="5783263" y="4324350"/>
            <a:ext cx="457200" cy="427038"/>
          </a:xfrm>
          <a:custGeom>
            <a:avLst/>
            <a:gdLst>
              <a:gd name="T0" fmla="*/ 2147483646 w 288"/>
              <a:gd name="T1" fmla="*/ 2147483646 h 269"/>
              <a:gd name="T2" fmla="*/ 2147483646 w 288"/>
              <a:gd name="T3" fmla="*/ 2147483646 h 269"/>
              <a:gd name="T4" fmla="*/ 2147483646 w 288"/>
              <a:gd name="T5" fmla="*/ 2147483646 h 269"/>
              <a:gd name="T6" fmla="*/ 2147483646 w 288"/>
              <a:gd name="T7" fmla="*/ 2147483646 h 269"/>
              <a:gd name="T8" fmla="*/ 2147483646 w 288"/>
              <a:gd name="T9" fmla="*/ 2147483646 h 269"/>
              <a:gd name="T10" fmla="*/ 2147483646 w 288"/>
              <a:gd name="T11" fmla="*/ 2147483646 h 269"/>
              <a:gd name="T12" fmla="*/ 2147483646 w 288"/>
              <a:gd name="T13" fmla="*/ 2147483646 h 269"/>
              <a:gd name="T14" fmla="*/ 2147483646 w 288"/>
              <a:gd name="T15" fmla="*/ 2147483646 h 269"/>
              <a:gd name="T16" fmla="*/ 2147483646 w 288"/>
              <a:gd name="T17" fmla="*/ 2147483646 h 269"/>
              <a:gd name="T18" fmla="*/ 2147483646 w 288"/>
              <a:gd name="T19" fmla="*/ 2147483646 h 269"/>
              <a:gd name="T20" fmla="*/ 2147483646 w 288"/>
              <a:gd name="T21" fmla="*/ 2147483646 h 269"/>
              <a:gd name="T22" fmla="*/ 2147483646 w 288"/>
              <a:gd name="T23" fmla="*/ 2147483646 h 269"/>
              <a:gd name="T24" fmla="*/ 2147483646 w 288"/>
              <a:gd name="T25" fmla="*/ 2147483646 h 269"/>
              <a:gd name="T26" fmla="*/ 2147483646 w 288"/>
              <a:gd name="T27" fmla="*/ 2147483646 h 269"/>
              <a:gd name="T28" fmla="*/ 2147483646 w 288"/>
              <a:gd name="T29" fmla="*/ 2147483646 h 269"/>
              <a:gd name="T30" fmla="*/ 2147483646 w 288"/>
              <a:gd name="T31" fmla="*/ 2147483646 h 269"/>
              <a:gd name="T32" fmla="*/ 2147483646 w 288"/>
              <a:gd name="T33" fmla="*/ 2147483646 h 269"/>
              <a:gd name="T34" fmla="*/ 2147483646 w 288"/>
              <a:gd name="T35" fmla="*/ 2147483646 h 269"/>
              <a:gd name="T36" fmla="*/ 2147483646 w 288"/>
              <a:gd name="T37" fmla="*/ 2147483646 h 269"/>
              <a:gd name="T38" fmla="*/ 2147483646 w 288"/>
              <a:gd name="T39" fmla="*/ 2147483646 h 269"/>
              <a:gd name="T40" fmla="*/ 2147483646 w 288"/>
              <a:gd name="T41" fmla="*/ 2147483646 h 269"/>
              <a:gd name="T42" fmla="*/ 0 w 288"/>
              <a:gd name="T43" fmla="*/ 0 h 269"/>
              <a:gd name="T44" fmla="*/ 2147483646 w 288"/>
              <a:gd name="T45" fmla="*/ 2147483646 h 269"/>
              <a:gd name="T46" fmla="*/ 2147483646 w 288"/>
              <a:gd name="T47" fmla="*/ 2147483646 h 269"/>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288"/>
              <a:gd name="T73" fmla="*/ 0 h 269"/>
              <a:gd name="T74" fmla="*/ 288 w 288"/>
              <a:gd name="T75" fmla="*/ 269 h 269"/>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288" h="269">
                <a:moveTo>
                  <a:pt x="2" y="156"/>
                </a:moveTo>
                <a:lnTo>
                  <a:pt x="9" y="172"/>
                </a:lnTo>
                <a:lnTo>
                  <a:pt x="34" y="203"/>
                </a:lnTo>
                <a:lnTo>
                  <a:pt x="62" y="230"/>
                </a:lnTo>
                <a:lnTo>
                  <a:pt x="76" y="240"/>
                </a:lnTo>
                <a:lnTo>
                  <a:pt x="109" y="228"/>
                </a:lnTo>
                <a:lnTo>
                  <a:pt x="123" y="216"/>
                </a:lnTo>
                <a:lnTo>
                  <a:pt x="145" y="236"/>
                </a:lnTo>
                <a:lnTo>
                  <a:pt x="155" y="244"/>
                </a:lnTo>
                <a:lnTo>
                  <a:pt x="177" y="268"/>
                </a:lnTo>
                <a:lnTo>
                  <a:pt x="189" y="264"/>
                </a:lnTo>
                <a:lnTo>
                  <a:pt x="201" y="264"/>
                </a:lnTo>
                <a:lnTo>
                  <a:pt x="221" y="260"/>
                </a:lnTo>
                <a:lnTo>
                  <a:pt x="218" y="232"/>
                </a:lnTo>
                <a:lnTo>
                  <a:pt x="218" y="192"/>
                </a:lnTo>
                <a:lnTo>
                  <a:pt x="207" y="160"/>
                </a:lnTo>
                <a:lnTo>
                  <a:pt x="207" y="133"/>
                </a:lnTo>
                <a:lnTo>
                  <a:pt x="218" y="118"/>
                </a:lnTo>
                <a:lnTo>
                  <a:pt x="246" y="110"/>
                </a:lnTo>
                <a:lnTo>
                  <a:pt x="253" y="103"/>
                </a:lnTo>
                <a:lnTo>
                  <a:pt x="287" y="91"/>
                </a:lnTo>
                <a:lnTo>
                  <a:pt x="0" y="0"/>
                </a:lnTo>
                <a:lnTo>
                  <a:pt x="2" y="152"/>
                </a:lnTo>
                <a:lnTo>
                  <a:pt x="2" y="156"/>
                </a:lnTo>
              </a:path>
            </a:pathLst>
          </a:custGeom>
          <a:blipFill dpi="0" rotWithShape="0">
            <a:blip r:embed="rId4"/>
            <a:srcRect/>
            <a:tile tx="0" ty="0" sx="100000" sy="100000" flip="none" algn="tl"/>
          </a:blip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180" name="Freeform 87"/>
          <p:cNvSpPr>
            <a:spLocks/>
          </p:cNvSpPr>
          <p:nvPr/>
        </p:nvSpPr>
        <p:spPr bwMode="auto">
          <a:xfrm>
            <a:off x="5778500" y="4075113"/>
            <a:ext cx="600075" cy="393700"/>
          </a:xfrm>
          <a:custGeom>
            <a:avLst/>
            <a:gdLst>
              <a:gd name="T0" fmla="*/ 2147483646 w 378"/>
              <a:gd name="T1" fmla="*/ 2147483646 h 248"/>
              <a:gd name="T2" fmla="*/ 2147483646 w 378"/>
              <a:gd name="T3" fmla="*/ 2147483646 h 248"/>
              <a:gd name="T4" fmla="*/ 2147483646 w 378"/>
              <a:gd name="T5" fmla="*/ 2147483646 h 248"/>
              <a:gd name="T6" fmla="*/ 2147483646 w 378"/>
              <a:gd name="T7" fmla="*/ 2147483646 h 248"/>
              <a:gd name="T8" fmla="*/ 2147483646 w 378"/>
              <a:gd name="T9" fmla="*/ 2147483646 h 248"/>
              <a:gd name="T10" fmla="*/ 2147483646 w 378"/>
              <a:gd name="T11" fmla="*/ 2147483646 h 248"/>
              <a:gd name="T12" fmla="*/ 2147483646 w 378"/>
              <a:gd name="T13" fmla="*/ 2147483646 h 248"/>
              <a:gd name="T14" fmla="*/ 2147483646 w 378"/>
              <a:gd name="T15" fmla="*/ 2147483646 h 248"/>
              <a:gd name="T16" fmla="*/ 2147483646 w 378"/>
              <a:gd name="T17" fmla="*/ 2147483646 h 248"/>
              <a:gd name="T18" fmla="*/ 2147483646 w 378"/>
              <a:gd name="T19" fmla="*/ 2147483646 h 248"/>
              <a:gd name="T20" fmla="*/ 2147483646 w 378"/>
              <a:gd name="T21" fmla="*/ 2147483646 h 248"/>
              <a:gd name="T22" fmla="*/ 2147483646 w 378"/>
              <a:gd name="T23" fmla="*/ 2147483646 h 248"/>
              <a:gd name="T24" fmla="*/ 2147483646 w 378"/>
              <a:gd name="T25" fmla="*/ 2147483646 h 248"/>
              <a:gd name="T26" fmla="*/ 2147483646 w 378"/>
              <a:gd name="T27" fmla="*/ 2147483646 h 248"/>
              <a:gd name="T28" fmla="*/ 2147483646 w 378"/>
              <a:gd name="T29" fmla="*/ 2147483646 h 248"/>
              <a:gd name="T30" fmla="*/ 2147483646 w 378"/>
              <a:gd name="T31" fmla="*/ 2147483646 h 248"/>
              <a:gd name="T32" fmla="*/ 2147483646 w 378"/>
              <a:gd name="T33" fmla="*/ 2147483646 h 248"/>
              <a:gd name="T34" fmla="*/ 2147483646 w 378"/>
              <a:gd name="T35" fmla="*/ 2147483646 h 248"/>
              <a:gd name="T36" fmla="*/ 2147483646 w 378"/>
              <a:gd name="T37" fmla="*/ 2147483646 h 248"/>
              <a:gd name="T38" fmla="*/ 2147483646 w 378"/>
              <a:gd name="T39" fmla="*/ 2147483646 h 248"/>
              <a:gd name="T40" fmla="*/ 2147483646 w 378"/>
              <a:gd name="T41" fmla="*/ 2147483646 h 248"/>
              <a:gd name="T42" fmla="*/ 2147483646 w 378"/>
              <a:gd name="T43" fmla="*/ 2147483646 h 248"/>
              <a:gd name="T44" fmla="*/ 2147483646 w 378"/>
              <a:gd name="T45" fmla="*/ 2147483646 h 248"/>
              <a:gd name="T46" fmla="*/ 2147483646 w 378"/>
              <a:gd name="T47" fmla="*/ 2147483646 h 248"/>
              <a:gd name="T48" fmla="*/ 2147483646 w 378"/>
              <a:gd name="T49" fmla="*/ 2147483646 h 248"/>
              <a:gd name="T50" fmla="*/ 2147483646 w 378"/>
              <a:gd name="T51" fmla="*/ 2147483646 h 248"/>
              <a:gd name="T52" fmla="*/ 2147483646 w 378"/>
              <a:gd name="T53" fmla="*/ 2147483646 h 248"/>
              <a:gd name="T54" fmla="*/ 2147483646 w 378"/>
              <a:gd name="T55" fmla="*/ 2147483646 h 248"/>
              <a:gd name="T56" fmla="*/ 2147483646 w 378"/>
              <a:gd name="T57" fmla="*/ 2147483646 h 248"/>
              <a:gd name="T58" fmla="*/ 2147483646 w 378"/>
              <a:gd name="T59" fmla="*/ 2147483646 h 248"/>
              <a:gd name="T60" fmla="*/ 2147483646 w 378"/>
              <a:gd name="T61" fmla="*/ 2147483646 h 248"/>
              <a:gd name="T62" fmla="*/ 2147483646 w 378"/>
              <a:gd name="T63" fmla="*/ 2147483646 h 248"/>
              <a:gd name="T64" fmla="*/ 2147483646 w 378"/>
              <a:gd name="T65" fmla="*/ 2147483646 h 248"/>
              <a:gd name="T66" fmla="*/ 2147483646 w 378"/>
              <a:gd name="T67" fmla="*/ 2147483646 h 248"/>
              <a:gd name="T68" fmla="*/ 2147483646 w 378"/>
              <a:gd name="T69" fmla="*/ 2147483646 h 248"/>
              <a:gd name="T70" fmla="*/ 2147483646 w 378"/>
              <a:gd name="T71" fmla="*/ 0 h 248"/>
              <a:gd name="T72" fmla="*/ 2147483646 w 378"/>
              <a:gd name="T73" fmla="*/ 2147483646 h 248"/>
              <a:gd name="T74" fmla="*/ 2147483646 w 378"/>
              <a:gd name="T75" fmla="*/ 2147483646 h 248"/>
              <a:gd name="T76" fmla="*/ 2147483646 w 378"/>
              <a:gd name="T77" fmla="*/ 2147483646 h 248"/>
              <a:gd name="T78" fmla="*/ 2147483646 w 378"/>
              <a:gd name="T79" fmla="*/ 2147483646 h 248"/>
              <a:gd name="T80" fmla="*/ 2147483646 w 378"/>
              <a:gd name="T81" fmla="*/ 2147483646 h 248"/>
              <a:gd name="T82" fmla="*/ 2147483646 w 378"/>
              <a:gd name="T83" fmla="*/ 2147483646 h 248"/>
              <a:gd name="T84" fmla="*/ 2147483646 w 378"/>
              <a:gd name="T85" fmla="*/ 2147483646 h 248"/>
              <a:gd name="T86" fmla="*/ 2147483646 w 378"/>
              <a:gd name="T87" fmla="*/ 2147483646 h 248"/>
              <a:gd name="T88" fmla="*/ 0 w 378"/>
              <a:gd name="T89" fmla="*/ 2147483646 h 248"/>
              <a:gd name="T90" fmla="*/ 2147483646 w 378"/>
              <a:gd name="T91" fmla="*/ 2147483646 h 248"/>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378"/>
              <a:gd name="T139" fmla="*/ 0 h 248"/>
              <a:gd name="T140" fmla="*/ 378 w 378"/>
              <a:gd name="T141" fmla="*/ 248 h 248"/>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378" h="248">
                <a:moveTo>
                  <a:pt x="3" y="125"/>
                </a:moveTo>
                <a:lnTo>
                  <a:pt x="4" y="140"/>
                </a:lnTo>
                <a:lnTo>
                  <a:pt x="4" y="156"/>
                </a:lnTo>
                <a:lnTo>
                  <a:pt x="287" y="247"/>
                </a:lnTo>
                <a:lnTo>
                  <a:pt x="336" y="227"/>
                </a:lnTo>
                <a:lnTo>
                  <a:pt x="364" y="191"/>
                </a:lnTo>
                <a:lnTo>
                  <a:pt x="377" y="191"/>
                </a:lnTo>
                <a:lnTo>
                  <a:pt x="357" y="170"/>
                </a:lnTo>
                <a:lnTo>
                  <a:pt x="355" y="155"/>
                </a:lnTo>
                <a:lnTo>
                  <a:pt x="336" y="172"/>
                </a:lnTo>
                <a:lnTo>
                  <a:pt x="328" y="168"/>
                </a:lnTo>
                <a:lnTo>
                  <a:pt x="328" y="155"/>
                </a:lnTo>
                <a:lnTo>
                  <a:pt x="317" y="163"/>
                </a:lnTo>
                <a:lnTo>
                  <a:pt x="310" y="172"/>
                </a:lnTo>
                <a:lnTo>
                  <a:pt x="293" y="183"/>
                </a:lnTo>
                <a:lnTo>
                  <a:pt x="285" y="179"/>
                </a:lnTo>
                <a:lnTo>
                  <a:pt x="277" y="172"/>
                </a:lnTo>
                <a:lnTo>
                  <a:pt x="270" y="168"/>
                </a:lnTo>
                <a:lnTo>
                  <a:pt x="266" y="163"/>
                </a:lnTo>
                <a:lnTo>
                  <a:pt x="264" y="156"/>
                </a:lnTo>
                <a:lnTo>
                  <a:pt x="264" y="149"/>
                </a:lnTo>
                <a:lnTo>
                  <a:pt x="262" y="146"/>
                </a:lnTo>
                <a:lnTo>
                  <a:pt x="264" y="143"/>
                </a:lnTo>
                <a:lnTo>
                  <a:pt x="270" y="137"/>
                </a:lnTo>
                <a:lnTo>
                  <a:pt x="270" y="131"/>
                </a:lnTo>
                <a:lnTo>
                  <a:pt x="245" y="131"/>
                </a:lnTo>
                <a:lnTo>
                  <a:pt x="240" y="126"/>
                </a:lnTo>
                <a:lnTo>
                  <a:pt x="232" y="121"/>
                </a:lnTo>
                <a:lnTo>
                  <a:pt x="224" y="119"/>
                </a:lnTo>
                <a:lnTo>
                  <a:pt x="224" y="71"/>
                </a:lnTo>
                <a:lnTo>
                  <a:pt x="237" y="60"/>
                </a:lnTo>
                <a:lnTo>
                  <a:pt x="228" y="34"/>
                </a:lnTo>
                <a:lnTo>
                  <a:pt x="207" y="20"/>
                </a:lnTo>
                <a:lnTo>
                  <a:pt x="195" y="13"/>
                </a:lnTo>
                <a:lnTo>
                  <a:pt x="146" y="6"/>
                </a:lnTo>
                <a:lnTo>
                  <a:pt x="128" y="0"/>
                </a:lnTo>
                <a:lnTo>
                  <a:pt x="99" y="32"/>
                </a:lnTo>
                <a:lnTo>
                  <a:pt x="80" y="48"/>
                </a:lnTo>
                <a:lnTo>
                  <a:pt x="69" y="44"/>
                </a:lnTo>
                <a:lnTo>
                  <a:pt x="60" y="24"/>
                </a:lnTo>
                <a:lnTo>
                  <a:pt x="34" y="39"/>
                </a:lnTo>
                <a:lnTo>
                  <a:pt x="16" y="51"/>
                </a:lnTo>
                <a:lnTo>
                  <a:pt x="8" y="86"/>
                </a:lnTo>
                <a:lnTo>
                  <a:pt x="5" y="94"/>
                </a:lnTo>
                <a:lnTo>
                  <a:pt x="0" y="107"/>
                </a:lnTo>
                <a:lnTo>
                  <a:pt x="3" y="125"/>
                </a:lnTo>
              </a:path>
            </a:pathLst>
          </a:custGeom>
          <a:solidFill>
            <a:schemeClr val="bg1"/>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181" name="Freeform 88" descr="Solid diamond"/>
          <p:cNvSpPr>
            <a:spLocks/>
          </p:cNvSpPr>
          <p:nvPr/>
        </p:nvSpPr>
        <p:spPr bwMode="auto">
          <a:xfrm>
            <a:off x="5778500" y="4075113"/>
            <a:ext cx="600075" cy="393700"/>
          </a:xfrm>
          <a:custGeom>
            <a:avLst/>
            <a:gdLst>
              <a:gd name="T0" fmla="*/ 2147483646 w 378"/>
              <a:gd name="T1" fmla="*/ 2147483646 h 248"/>
              <a:gd name="T2" fmla="*/ 2147483646 w 378"/>
              <a:gd name="T3" fmla="*/ 2147483646 h 248"/>
              <a:gd name="T4" fmla="*/ 2147483646 w 378"/>
              <a:gd name="T5" fmla="*/ 2147483646 h 248"/>
              <a:gd name="T6" fmla="*/ 2147483646 w 378"/>
              <a:gd name="T7" fmla="*/ 2147483646 h 248"/>
              <a:gd name="T8" fmla="*/ 2147483646 w 378"/>
              <a:gd name="T9" fmla="*/ 2147483646 h 248"/>
              <a:gd name="T10" fmla="*/ 2147483646 w 378"/>
              <a:gd name="T11" fmla="*/ 2147483646 h 248"/>
              <a:gd name="T12" fmla="*/ 2147483646 w 378"/>
              <a:gd name="T13" fmla="*/ 2147483646 h 248"/>
              <a:gd name="T14" fmla="*/ 2147483646 w 378"/>
              <a:gd name="T15" fmla="*/ 2147483646 h 248"/>
              <a:gd name="T16" fmla="*/ 2147483646 w 378"/>
              <a:gd name="T17" fmla="*/ 2147483646 h 248"/>
              <a:gd name="T18" fmla="*/ 2147483646 w 378"/>
              <a:gd name="T19" fmla="*/ 2147483646 h 248"/>
              <a:gd name="T20" fmla="*/ 2147483646 w 378"/>
              <a:gd name="T21" fmla="*/ 2147483646 h 248"/>
              <a:gd name="T22" fmla="*/ 2147483646 w 378"/>
              <a:gd name="T23" fmla="*/ 2147483646 h 248"/>
              <a:gd name="T24" fmla="*/ 2147483646 w 378"/>
              <a:gd name="T25" fmla="*/ 2147483646 h 248"/>
              <a:gd name="T26" fmla="*/ 2147483646 w 378"/>
              <a:gd name="T27" fmla="*/ 2147483646 h 248"/>
              <a:gd name="T28" fmla="*/ 2147483646 w 378"/>
              <a:gd name="T29" fmla="*/ 2147483646 h 248"/>
              <a:gd name="T30" fmla="*/ 2147483646 w 378"/>
              <a:gd name="T31" fmla="*/ 2147483646 h 248"/>
              <a:gd name="T32" fmla="*/ 2147483646 w 378"/>
              <a:gd name="T33" fmla="*/ 2147483646 h 248"/>
              <a:gd name="T34" fmla="*/ 2147483646 w 378"/>
              <a:gd name="T35" fmla="*/ 2147483646 h 248"/>
              <a:gd name="T36" fmla="*/ 2147483646 w 378"/>
              <a:gd name="T37" fmla="*/ 2147483646 h 248"/>
              <a:gd name="T38" fmla="*/ 2147483646 w 378"/>
              <a:gd name="T39" fmla="*/ 2147483646 h 248"/>
              <a:gd name="T40" fmla="*/ 2147483646 w 378"/>
              <a:gd name="T41" fmla="*/ 2147483646 h 248"/>
              <a:gd name="T42" fmla="*/ 2147483646 w 378"/>
              <a:gd name="T43" fmla="*/ 2147483646 h 248"/>
              <a:gd name="T44" fmla="*/ 2147483646 w 378"/>
              <a:gd name="T45" fmla="*/ 2147483646 h 248"/>
              <a:gd name="T46" fmla="*/ 2147483646 w 378"/>
              <a:gd name="T47" fmla="*/ 2147483646 h 248"/>
              <a:gd name="T48" fmla="*/ 2147483646 w 378"/>
              <a:gd name="T49" fmla="*/ 2147483646 h 248"/>
              <a:gd name="T50" fmla="*/ 2147483646 w 378"/>
              <a:gd name="T51" fmla="*/ 2147483646 h 248"/>
              <a:gd name="T52" fmla="*/ 2147483646 w 378"/>
              <a:gd name="T53" fmla="*/ 2147483646 h 248"/>
              <a:gd name="T54" fmla="*/ 2147483646 w 378"/>
              <a:gd name="T55" fmla="*/ 2147483646 h 248"/>
              <a:gd name="T56" fmla="*/ 2147483646 w 378"/>
              <a:gd name="T57" fmla="*/ 2147483646 h 248"/>
              <a:gd name="T58" fmla="*/ 2147483646 w 378"/>
              <a:gd name="T59" fmla="*/ 2147483646 h 248"/>
              <a:gd name="T60" fmla="*/ 2147483646 w 378"/>
              <a:gd name="T61" fmla="*/ 2147483646 h 248"/>
              <a:gd name="T62" fmla="*/ 2147483646 w 378"/>
              <a:gd name="T63" fmla="*/ 2147483646 h 248"/>
              <a:gd name="T64" fmla="*/ 2147483646 w 378"/>
              <a:gd name="T65" fmla="*/ 2147483646 h 248"/>
              <a:gd name="T66" fmla="*/ 2147483646 w 378"/>
              <a:gd name="T67" fmla="*/ 2147483646 h 248"/>
              <a:gd name="T68" fmla="*/ 2147483646 w 378"/>
              <a:gd name="T69" fmla="*/ 2147483646 h 248"/>
              <a:gd name="T70" fmla="*/ 2147483646 w 378"/>
              <a:gd name="T71" fmla="*/ 0 h 248"/>
              <a:gd name="T72" fmla="*/ 2147483646 w 378"/>
              <a:gd name="T73" fmla="*/ 2147483646 h 248"/>
              <a:gd name="T74" fmla="*/ 2147483646 w 378"/>
              <a:gd name="T75" fmla="*/ 2147483646 h 248"/>
              <a:gd name="T76" fmla="*/ 2147483646 w 378"/>
              <a:gd name="T77" fmla="*/ 2147483646 h 248"/>
              <a:gd name="T78" fmla="*/ 2147483646 w 378"/>
              <a:gd name="T79" fmla="*/ 2147483646 h 248"/>
              <a:gd name="T80" fmla="*/ 2147483646 w 378"/>
              <a:gd name="T81" fmla="*/ 2147483646 h 248"/>
              <a:gd name="T82" fmla="*/ 2147483646 w 378"/>
              <a:gd name="T83" fmla="*/ 2147483646 h 248"/>
              <a:gd name="T84" fmla="*/ 2147483646 w 378"/>
              <a:gd name="T85" fmla="*/ 2147483646 h 248"/>
              <a:gd name="T86" fmla="*/ 2147483646 w 378"/>
              <a:gd name="T87" fmla="*/ 2147483646 h 248"/>
              <a:gd name="T88" fmla="*/ 0 w 378"/>
              <a:gd name="T89" fmla="*/ 2147483646 h 248"/>
              <a:gd name="T90" fmla="*/ 2147483646 w 378"/>
              <a:gd name="T91" fmla="*/ 2147483646 h 248"/>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378"/>
              <a:gd name="T139" fmla="*/ 0 h 248"/>
              <a:gd name="T140" fmla="*/ 378 w 378"/>
              <a:gd name="T141" fmla="*/ 248 h 248"/>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378" h="248">
                <a:moveTo>
                  <a:pt x="3" y="125"/>
                </a:moveTo>
                <a:lnTo>
                  <a:pt x="4" y="140"/>
                </a:lnTo>
                <a:lnTo>
                  <a:pt x="4" y="156"/>
                </a:lnTo>
                <a:lnTo>
                  <a:pt x="287" y="247"/>
                </a:lnTo>
                <a:lnTo>
                  <a:pt x="336" y="227"/>
                </a:lnTo>
                <a:lnTo>
                  <a:pt x="364" y="191"/>
                </a:lnTo>
                <a:lnTo>
                  <a:pt x="377" y="191"/>
                </a:lnTo>
                <a:lnTo>
                  <a:pt x="357" y="170"/>
                </a:lnTo>
                <a:lnTo>
                  <a:pt x="355" y="155"/>
                </a:lnTo>
                <a:lnTo>
                  <a:pt x="336" y="172"/>
                </a:lnTo>
                <a:lnTo>
                  <a:pt x="328" y="168"/>
                </a:lnTo>
                <a:lnTo>
                  <a:pt x="328" y="155"/>
                </a:lnTo>
                <a:lnTo>
                  <a:pt x="317" y="163"/>
                </a:lnTo>
                <a:lnTo>
                  <a:pt x="310" y="172"/>
                </a:lnTo>
                <a:lnTo>
                  <a:pt x="293" y="183"/>
                </a:lnTo>
                <a:lnTo>
                  <a:pt x="285" y="179"/>
                </a:lnTo>
                <a:lnTo>
                  <a:pt x="277" y="172"/>
                </a:lnTo>
                <a:lnTo>
                  <a:pt x="270" y="168"/>
                </a:lnTo>
                <a:lnTo>
                  <a:pt x="266" y="163"/>
                </a:lnTo>
                <a:lnTo>
                  <a:pt x="264" y="156"/>
                </a:lnTo>
                <a:lnTo>
                  <a:pt x="264" y="149"/>
                </a:lnTo>
                <a:lnTo>
                  <a:pt x="262" y="146"/>
                </a:lnTo>
                <a:lnTo>
                  <a:pt x="264" y="143"/>
                </a:lnTo>
                <a:lnTo>
                  <a:pt x="270" y="137"/>
                </a:lnTo>
                <a:lnTo>
                  <a:pt x="270" y="131"/>
                </a:lnTo>
                <a:lnTo>
                  <a:pt x="245" y="131"/>
                </a:lnTo>
                <a:lnTo>
                  <a:pt x="240" y="126"/>
                </a:lnTo>
                <a:lnTo>
                  <a:pt x="232" y="121"/>
                </a:lnTo>
                <a:lnTo>
                  <a:pt x="224" y="119"/>
                </a:lnTo>
                <a:lnTo>
                  <a:pt x="224" y="71"/>
                </a:lnTo>
                <a:lnTo>
                  <a:pt x="237" y="60"/>
                </a:lnTo>
                <a:lnTo>
                  <a:pt x="228" y="34"/>
                </a:lnTo>
                <a:lnTo>
                  <a:pt x="207" y="20"/>
                </a:lnTo>
                <a:lnTo>
                  <a:pt x="195" y="13"/>
                </a:lnTo>
                <a:lnTo>
                  <a:pt x="146" y="6"/>
                </a:lnTo>
                <a:lnTo>
                  <a:pt x="128" y="0"/>
                </a:lnTo>
                <a:lnTo>
                  <a:pt x="99" y="32"/>
                </a:lnTo>
                <a:lnTo>
                  <a:pt x="80" y="48"/>
                </a:lnTo>
                <a:lnTo>
                  <a:pt x="69" y="44"/>
                </a:lnTo>
                <a:lnTo>
                  <a:pt x="60" y="24"/>
                </a:lnTo>
                <a:lnTo>
                  <a:pt x="34" y="39"/>
                </a:lnTo>
                <a:lnTo>
                  <a:pt x="16" y="51"/>
                </a:lnTo>
                <a:lnTo>
                  <a:pt x="8" y="86"/>
                </a:lnTo>
                <a:lnTo>
                  <a:pt x="5" y="94"/>
                </a:lnTo>
                <a:lnTo>
                  <a:pt x="0" y="107"/>
                </a:lnTo>
                <a:lnTo>
                  <a:pt x="3" y="125"/>
                </a:lnTo>
              </a:path>
            </a:pathLst>
          </a:custGeom>
          <a:blipFill dpi="0" rotWithShape="0">
            <a:blip r:embed="rId4"/>
            <a:srcRect/>
            <a:tile tx="0" ty="0" sx="100000" sy="100000" flip="none" algn="tl"/>
          </a:blip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182" name="Freeform 89"/>
          <p:cNvSpPr>
            <a:spLocks/>
          </p:cNvSpPr>
          <p:nvPr/>
        </p:nvSpPr>
        <p:spPr bwMode="auto">
          <a:xfrm>
            <a:off x="6851650" y="4394200"/>
            <a:ext cx="511175" cy="400050"/>
          </a:xfrm>
          <a:custGeom>
            <a:avLst/>
            <a:gdLst>
              <a:gd name="T0" fmla="*/ 2147483646 w 322"/>
              <a:gd name="T1" fmla="*/ 2147483646 h 252"/>
              <a:gd name="T2" fmla="*/ 0 w 322"/>
              <a:gd name="T3" fmla="*/ 2147483646 h 252"/>
              <a:gd name="T4" fmla="*/ 2147483646 w 322"/>
              <a:gd name="T5" fmla="*/ 2147483646 h 252"/>
              <a:gd name="T6" fmla="*/ 2147483646 w 322"/>
              <a:gd name="T7" fmla="*/ 2147483646 h 252"/>
              <a:gd name="T8" fmla="*/ 2147483646 w 322"/>
              <a:gd name="T9" fmla="*/ 2147483646 h 252"/>
              <a:gd name="T10" fmla="*/ 2147483646 w 322"/>
              <a:gd name="T11" fmla="*/ 2147483646 h 252"/>
              <a:gd name="T12" fmla="*/ 2147483646 w 322"/>
              <a:gd name="T13" fmla="*/ 2147483646 h 252"/>
              <a:gd name="T14" fmla="*/ 2147483646 w 322"/>
              <a:gd name="T15" fmla="*/ 2147483646 h 252"/>
              <a:gd name="T16" fmla="*/ 2147483646 w 322"/>
              <a:gd name="T17" fmla="*/ 2147483646 h 252"/>
              <a:gd name="T18" fmla="*/ 2147483646 w 322"/>
              <a:gd name="T19" fmla="*/ 2147483646 h 252"/>
              <a:gd name="T20" fmla="*/ 2147483646 w 322"/>
              <a:gd name="T21" fmla="*/ 2147483646 h 252"/>
              <a:gd name="T22" fmla="*/ 2147483646 w 322"/>
              <a:gd name="T23" fmla="*/ 2147483646 h 252"/>
              <a:gd name="T24" fmla="*/ 2147483646 w 322"/>
              <a:gd name="T25" fmla="*/ 2147483646 h 252"/>
              <a:gd name="T26" fmla="*/ 2147483646 w 322"/>
              <a:gd name="T27" fmla="*/ 2147483646 h 252"/>
              <a:gd name="T28" fmla="*/ 2147483646 w 322"/>
              <a:gd name="T29" fmla="*/ 2147483646 h 252"/>
              <a:gd name="T30" fmla="*/ 2147483646 w 322"/>
              <a:gd name="T31" fmla="*/ 2147483646 h 252"/>
              <a:gd name="T32" fmla="*/ 2147483646 w 322"/>
              <a:gd name="T33" fmla="*/ 2147483646 h 252"/>
              <a:gd name="T34" fmla="*/ 2147483646 w 322"/>
              <a:gd name="T35" fmla="*/ 2147483646 h 252"/>
              <a:gd name="T36" fmla="*/ 2147483646 w 322"/>
              <a:gd name="T37" fmla="*/ 2147483646 h 252"/>
              <a:gd name="T38" fmla="*/ 2147483646 w 322"/>
              <a:gd name="T39" fmla="*/ 2147483646 h 252"/>
              <a:gd name="T40" fmla="*/ 2147483646 w 322"/>
              <a:gd name="T41" fmla="*/ 2147483646 h 252"/>
              <a:gd name="T42" fmla="*/ 2147483646 w 322"/>
              <a:gd name="T43" fmla="*/ 2147483646 h 252"/>
              <a:gd name="T44" fmla="*/ 2147483646 w 322"/>
              <a:gd name="T45" fmla="*/ 2147483646 h 252"/>
              <a:gd name="T46" fmla="*/ 2147483646 w 322"/>
              <a:gd name="T47" fmla="*/ 2147483646 h 252"/>
              <a:gd name="T48" fmla="*/ 2147483646 w 322"/>
              <a:gd name="T49" fmla="*/ 2147483646 h 252"/>
              <a:gd name="T50" fmla="*/ 2147483646 w 322"/>
              <a:gd name="T51" fmla="*/ 2147483646 h 252"/>
              <a:gd name="T52" fmla="*/ 2147483646 w 322"/>
              <a:gd name="T53" fmla="*/ 2147483646 h 252"/>
              <a:gd name="T54" fmla="*/ 2147483646 w 322"/>
              <a:gd name="T55" fmla="*/ 2147483646 h 252"/>
              <a:gd name="T56" fmla="*/ 2147483646 w 322"/>
              <a:gd name="T57" fmla="*/ 2147483646 h 252"/>
              <a:gd name="T58" fmla="*/ 2147483646 w 322"/>
              <a:gd name="T59" fmla="*/ 2147483646 h 252"/>
              <a:gd name="T60" fmla="*/ 2147483646 w 322"/>
              <a:gd name="T61" fmla="*/ 2147483646 h 252"/>
              <a:gd name="T62" fmla="*/ 2147483646 w 322"/>
              <a:gd name="T63" fmla="*/ 2147483646 h 252"/>
              <a:gd name="T64" fmla="*/ 2147483646 w 322"/>
              <a:gd name="T65" fmla="*/ 2147483646 h 252"/>
              <a:gd name="T66" fmla="*/ 2147483646 w 322"/>
              <a:gd name="T67" fmla="*/ 2147483646 h 252"/>
              <a:gd name="T68" fmla="*/ 2147483646 w 322"/>
              <a:gd name="T69" fmla="*/ 2147483646 h 252"/>
              <a:gd name="T70" fmla="*/ 2147483646 w 322"/>
              <a:gd name="T71" fmla="*/ 2147483646 h 252"/>
              <a:gd name="T72" fmla="*/ 2147483646 w 322"/>
              <a:gd name="T73" fmla="*/ 2147483646 h 252"/>
              <a:gd name="T74" fmla="*/ 2147483646 w 322"/>
              <a:gd name="T75" fmla="*/ 2147483646 h 252"/>
              <a:gd name="T76" fmla="*/ 2147483646 w 322"/>
              <a:gd name="T77" fmla="*/ 0 h 252"/>
              <a:gd name="T78" fmla="*/ 2147483646 w 322"/>
              <a:gd name="T79" fmla="*/ 0 h 252"/>
              <a:gd name="T80" fmla="*/ 2147483646 w 322"/>
              <a:gd name="T81" fmla="*/ 2147483646 h 252"/>
              <a:gd name="T82" fmla="*/ 2147483646 w 322"/>
              <a:gd name="T83" fmla="*/ 2147483646 h 252"/>
              <a:gd name="T84" fmla="*/ 2147483646 w 322"/>
              <a:gd name="T85" fmla="*/ 2147483646 h 252"/>
              <a:gd name="T86" fmla="*/ 2147483646 w 322"/>
              <a:gd name="T87" fmla="*/ 2147483646 h 252"/>
              <a:gd name="T88" fmla="*/ 2147483646 w 322"/>
              <a:gd name="T89" fmla="*/ 2147483646 h 252"/>
              <a:gd name="T90" fmla="*/ 2147483646 w 322"/>
              <a:gd name="T91" fmla="*/ 2147483646 h 252"/>
              <a:gd name="T92" fmla="*/ 2147483646 w 322"/>
              <a:gd name="T93" fmla="*/ 2147483646 h 252"/>
              <a:gd name="T94" fmla="*/ 2147483646 w 322"/>
              <a:gd name="T95" fmla="*/ 2147483646 h 252"/>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322"/>
              <a:gd name="T145" fmla="*/ 0 h 252"/>
              <a:gd name="T146" fmla="*/ 322 w 322"/>
              <a:gd name="T147" fmla="*/ 252 h 252"/>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322" h="252">
                <a:moveTo>
                  <a:pt x="15" y="100"/>
                </a:moveTo>
                <a:lnTo>
                  <a:pt x="0" y="116"/>
                </a:lnTo>
                <a:lnTo>
                  <a:pt x="16" y="123"/>
                </a:lnTo>
                <a:lnTo>
                  <a:pt x="43" y="147"/>
                </a:lnTo>
                <a:lnTo>
                  <a:pt x="57" y="151"/>
                </a:lnTo>
                <a:lnTo>
                  <a:pt x="72" y="153"/>
                </a:lnTo>
                <a:lnTo>
                  <a:pt x="104" y="165"/>
                </a:lnTo>
                <a:lnTo>
                  <a:pt x="116" y="171"/>
                </a:lnTo>
                <a:lnTo>
                  <a:pt x="120" y="201"/>
                </a:lnTo>
                <a:lnTo>
                  <a:pt x="121" y="225"/>
                </a:lnTo>
                <a:lnTo>
                  <a:pt x="129" y="251"/>
                </a:lnTo>
                <a:lnTo>
                  <a:pt x="190" y="214"/>
                </a:lnTo>
                <a:lnTo>
                  <a:pt x="206" y="196"/>
                </a:lnTo>
                <a:lnTo>
                  <a:pt x="220" y="186"/>
                </a:lnTo>
                <a:lnTo>
                  <a:pt x="237" y="184"/>
                </a:lnTo>
                <a:lnTo>
                  <a:pt x="286" y="165"/>
                </a:lnTo>
                <a:lnTo>
                  <a:pt x="289" y="147"/>
                </a:lnTo>
                <a:lnTo>
                  <a:pt x="301" y="123"/>
                </a:lnTo>
                <a:lnTo>
                  <a:pt x="308" y="115"/>
                </a:lnTo>
                <a:lnTo>
                  <a:pt x="316" y="104"/>
                </a:lnTo>
                <a:lnTo>
                  <a:pt x="321" y="95"/>
                </a:lnTo>
                <a:lnTo>
                  <a:pt x="321" y="77"/>
                </a:lnTo>
                <a:lnTo>
                  <a:pt x="320" y="75"/>
                </a:lnTo>
                <a:lnTo>
                  <a:pt x="320" y="59"/>
                </a:lnTo>
                <a:lnTo>
                  <a:pt x="304" y="41"/>
                </a:lnTo>
                <a:lnTo>
                  <a:pt x="295" y="28"/>
                </a:lnTo>
                <a:lnTo>
                  <a:pt x="276" y="50"/>
                </a:lnTo>
                <a:lnTo>
                  <a:pt x="264" y="64"/>
                </a:lnTo>
                <a:lnTo>
                  <a:pt x="246" y="75"/>
                </a:lnTo>
                <a:lnTo>
                  <a:pt x="232" y="55"/>
                </a:lnTo>
                <a:lnTo>
                  <a:pt x="216" y="45"/>
                </a:lnTo>
                <a:lnTo>
                  <a:pt x="204" y="28"/>
                </a:lnTo>
                <a:lnTo>
                  <a:pt x="190" y="23"/>
                </a:lnTo>
                <a:lnTo>
                  <a:pt x="170" y="23"/>
                </a:lnTo>
                <a:lnTo>
                  <a:pt x="155" y="19"/>
                </a:lnTo>
                <a:lnTo>
                  <a:pt x="144" y="16"/>
                </a:lnTo>
                <a:lnTo>
                  <a:pt x="138" y="11"/>
                </a:lnTo>
                <a:lnTo>
                  <a:pt x="134" y="2"/>
                </a:lnTo>
                <a:lnTo>
                  <a:pt x="128" y="0"/>
                </a:lnTo>
                <a:lnTo>
                  <a:pt x="112" y="0"/>
                </a:lnTo>
                <a:lnTo>
                  <a:pt x="95" y="11"/>
                </a:lnTo>
                <a:lnTo>
                  <a:pt x="88" y="19"/>
                </a:lnTo>
                <a:lnTo>
                  <a:pt x="80" y="31"/>
                </a:lnTo>
                <a:lnTo>
                  <a:pt x="76" y="43"/>
                </a:lnTo>
                <a:lnTo>
                  <a:pt x="61" y="53"/>
                </a:lnTo>
                <a:lnTo>
                  <a:pt x="44" y="66"/>
                </a:lnTo>
                <a:lnTo>
                  <a:pt x="30" y="83"/>
                </a:lnTo>
                <a:lnTo>
                  <a:pt x="15" y="100"/>
                </a:lnTo>
              </a:path>
            </a:pathLst>
          </a:custGeom>
          <a:solidFill>
            <a:schemeClr val="bg1"/>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183" name="Freeform 90"/>
          <p:cNvSpPr>
            <a:spLocks/>
          </p:cNvSpPr>
          <p:nvPr/>
        </p:nvSpPr>
        <p:spPr bwMode="auto">
          <a:xfrm>
            <a:off x="6851650" y="4394200"/>
            <a:ext cx="511175" cy="400050"/>
          </a:xfrm>
          <a:custGeom>
            <a:avLst/>
            <a:gdLst>
              <a:gd name="T0" fmla="*/ 2147483646 w 322"/>
              <a:gd name="T1" fmla="*/ 2147483646 h 252"/>
              <a:gd name="T2" fmla="*/ 0 w 322"/>
              <a:gd name="T3" fmla="*/ 2147483646 h 252"/>
              <a:gd name="T4" fmla="*/ 2147483646 w 322"/>
              <a:gd name="T5" fmla="*/ 2147483646 h 252"/>
              <a:gd name="T6" fmla="*/ 2147483646 w 322"/>
              <a:gd name="T7" fmla="*/ 2147483646 h 252"/>
              <a:gd name="T8" fmla="*/ 2147483646 w 322"/>
              <a:gd name="T9" fmla="*/ 2147483646 h 252"/>
              <a:gd name="T10" fmla="*/ 2147483646 w 322"/>
              <a:gd name="T11" fmla="*/ 2147483646 h 252"/>
              <a:gd name="T12" fmla="*/ 2147483646 w 322"/>
              <a:gd name="T13" fmla="*/ 2147483646 h 252"/>
              <a:gd name="T14" fmla="*/ 2147483646 w 322"/>
              <a:gd name="T15" fmla="*/ 2147483646 h 252"/>
              <a:gd name="T16" fmla="*/ 2147483646 w 322"/>
              <a:gd name="T17" fmla="*/ 2147483646 h 252"/>
              <a:gd name="T18" fmla="*/ 2147483646 w 322"/>
              <a:gd name="T19" fmla="*/ 2147483646 h 252"/>
              <a:gd name="T20" fmla="*/ 2147483646 w 322"/>
              <a:gd name="T21" fmla="*/ 2147483646 h 252"/>
              <a:gd name="T22" fmla="*/ 2147483646 w 322"/>
              <a:gd name="T23" fmla="*/ 2147483646 h 252"/>
              <a:gd name="T24" fmla="*/ 2147483646 w 322"/>
              <a:gd name="T25" fmla="*/ 2147483646 h 252"/>
              <a:gd name="T26" fmla="*/ 2147483646 w 322"/>
              <a:gd name="T27" fmla="*/ 2147483646 h 252"/>
              <a:gd name="T28" fmla="*/ 2147483646 w 322"/>
              <a:gd name="T29" fmla="*/ 2147483646 h 252"/>
              <a:gd name="T30" fmla="*/ 2147483646 w 322"/>
              <a:gd name="T31" fmla="*/ 2147483646 h 252"/>
              <a:gd name="T32" fmla="*/ 2147483646 w 322"/>
              <a:gd name="T33" fmla="*/ 2147483646 h 252"/>
              <a:gd name="T34" fmla="*/ 2147483646 w 322"/>
              <a:gd name="T35" fmla="*/ 2147483646 h 252"/>
              <a:gd name="T36" fmla="*/ 2147483646 w 322"/>
              <a:gd name="T37" fmla="*/ 2147483646 h 252"/>
              <a:gd name="T38" fmla="*/ 2147483646 w 322"/>
              <a:gd name="T39" fmla="*/ 2147483646 h 252"/>
              <a:gd name="T40" fmla="*/ 2147483646 w 322"/>
              <a:gd name="T41" fmla="*/ 2147483646 h 252"/>
              <a:gd name="T42" fmla="*/ 2147483646 w 322"/>
              <a:gd name="T43" fmla="*/ 2147483646 h 252"/>
              <a:gd name="T44" fmla="*/ 2147483646 w 322"/>
              <a:gd name="T45" fmla="*/ 2147483646 h 252"/>
              <a:gd name="T46" fmla="*/ 2147483646 w 322"/>
              <a:gd name="T47" fmla="*/ 2147483646 h 252"/>
              <a:gd name="T48" fmla="*/ 2147483646 w 322"/>
              <a:gd name="T49" fmla="*/ 2147483646 h 252"/>
              <a:gd name="T50" fmla="*/ 2147483646 w 322"/>
              <a:gd name="T51" fmla="*/ 2147483646 h 252"/>
              <a:gd name="T52" fmla="*/ 2147483646 w 322"/>
              <a:gd name="T53" fmla="*/ 2147483646 h 252"/>
              <a:gd name="T54" fmla="*/ 2147483646 w 322"/>
              <a:gd name="T55" fmla="*/ 2147483646 h 252"/>
              <a:gd name="T56" fmla="*/ 2147483646 w 322"/>
              <a:gd name="T57" fmla="*/ 2147483646 h 252"/>
              <a:gd name="T58" fmla="*/ 2147483646 w 322"/>
              <a:gd name="T59" fmla="*/ 2147483646 h 252"/>
              <a:gd name="T60" fmla="*/ 2147483646 w 322"/>
              <a:gd name="T61" fmla="*/ 2147483646 h 252"/>
              <a:gd name="T62" fmla="*/ 2147483646 w 322"/>
              <a:gd name="T63" fmla="*/ 2147483646 h 252"/>
              <a:gd name="T64" fmla="*/ 2147483646 w 322"/>
              <a:gd name="T65" fmla="*/ 2147483646 h 252"/>
              <a:gd name="T66" fmla="*/ 2147483646 w 322"/>
              <a:gd name="T67" fmla="*/ 2147483646 h 252"/>
              <a:gd name="T68" fmla="*/ 2147483646 w 322"/>
              <a:gd name="T69" fmla="*/ 2147483646 h 252"/>
              <a:gd name="T70" fmla="*/ 2147483646 w 322"/>
              <a:gd name="T71" fmla="*/ 2147483646 h 252"/>
              <a:gd name="T72" fmla="*/ 2147483646 w 322"/>
              <a:gd name="T73" fmla="*/ 2147483646 h 252"/>
              <a:gd name="T74" fmla="*/ 2147483646 w 322"/>
              <a:gd name="T75" fmla="*/ 2147483646 h 252"/>
              <a:gd name="T76" fmla="*/ 2147483646 w 322"/>
              <a:gd name="T77" fmla="*/ 0 h 252"/>
              <a:gd name="T78" fmla="*/ 2147483646 w 322"/>
              <a:gd name="T79" fmla="*/ 0 h 252"/>
              <a:gd name="T80" fmla="*/ 2147483646 w 322"/>
              <a:gd name="T81" fmla="*/ 2147483646 h 252"/>
              <a:gd name="T82" fmla="*/ 2147483646 w 322"/>
              <a:gd name="T83" fmla="*/ 2147483646 h 252"/>
              <a:gd name="T84" fmla="*/ 2147483646 w 322"/>
              <a:gd name="T85" fmla="*/ 2147483646 h 252"/>
              <a:gd name="T86" fmla="*/ 2147483646 w 322"/>
              <a:gd name="T87" fmla="*/ 2147483646 h 252"/>
              <a:gd name="T88" fmla="*/ 2147483646 w 322"/>
              <a:gd name="T89" fmla="*/ 2147483646 h 252"/>
              <a:gd name="T90" fmla="*/ 2147483646 w 322"/>
              <a:gd name="T91" fmla="*/ 2147483646 h 252"/>
              <a:gd name="T92" fmla="*/ 2147483646 w 322"/>
              <a:gd name="T93" fmla="*/ 2147483646 h 252"/>
              <a:gd name="T94" fmla="*/ 2147483646 w 322"/>
              <a:gd name="T95" fmla="*/ 2147483646 h 252"/>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322"/>
              <a:gd name="T145" fmla="*/ 0 h 252"/>
              <a:gd name="T146" fmla="*/ 322 w 322"/>
              <a:gd name="T147" fmla="*/ 252 h 252"/>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322" h="252">
                <a:moveTo>
                  <a:pt x="15" y="100"/>
                </a:moveTo>
                <a:lnTo>
                  <a:pt x="0" y="116"/>
                </a:lnTo>
                <a:lnTo>
                  <a:pt x="16" y="123"/>
                </a:lnTo>
                <a:lnTo>
                  <a:pt x="43" y="147"/>
                </a:lnTo>
                <a:lnTo>
                  <a:pt x="57" y="151"/>
                </a:lnTo>
                <a:lnTo>
                  <a:pt x="72" y="153"/>
                </a:lnTo>
                <a:lnTo>
                  <a:pt x="104" y="165"/>
                </a:lnTo>
                <a:lnTo>
                  <a:pt x="116" y="171"/>
                </a:lnTo>
                <a:lnTo>
                  <a:pt x="120" y="201"/>
                </a:lnTo>
                <a:lnTo>
                  <a:pt x="121" y="225"/>
                </a:lnTo>
                <a:lnTo>
                  <a:pt x="129" y="251"/>
                </a:lnTo>
                <a:lnTo>
                  <a:pt x="190" y="214"/>
                </a:lnTo>
                <a:lnTo>
                  <a:pt x="206" y="196"/>
                </a:lnTo>
                <a:lnTo>
                  <a:pt x="220" y="186"/>
                </a:lnTo>
                <a:lnTo>
                  <a:pt x="237" y="184"/>
                </a:lnTo>
                <a:lnTo>
                  <a:pt x="286" y="165"/>
                </a:lnTo>
                <a:lnTo>
                  <a:pt x="289" y="147"/>
                </a:lnTo>
                <a:lnTo>
                  <a:pt x="301" y="123"/>
                </a:lnTo>
                <a:lnTo>
                  <a:pt x="308" y="115"/>
                </a:lnTo>
                <a:lnTo>
                  <a:pt x="316" y="104"/>
                </a:lnTo>
                <a:lnTo>
                  <a:pt x="321" y="95"/>
                </a:lnTo>
                <a:lnTo>
                  <a:pt x="321" y="77"/>
                </a:lnTo>
                <a:lnTo>
                  <a:pt x="320" y="75"/>
                </a:lnTo>
                <a:lnTo>
                  <a:pt x="320" y="59"/>
                </a:lnTo>
                <a:lnTo>
                  <a:pt x="304" y="41"/>
                </a:lnTo>
                <a:lnTo>
                  <a:pt x="295" y="28"/>
                </a:lnTo>
                <a:lnTo>
                  <a:pt x="276" y="50"/>
                </a:lnTo>
                <a:lnTo>
                  <a:pt x="264" y="64"/>
                </a:lnTo>
                <a:lnTo>
                  <a:pt x="246" y="75"/>
                </a:lnTo>
                <a:lnTo>
                  <a:pt x="232" y="55"/>
                </a:lnTo>
                <a:lnTo>
                  <a:pt x="216" y="45"/>
                </a:lnTo>
                <a:lnTo>
                  <a:pt x="204" y="28"/>
                </a:lnTo>
                <a:lnTo>
                  <a:pt x="190" y="23"/>
                </a:lnTo>
                <a:lnTo>
                  <a:pt x="170" y="23"/>
                </a:lnTo>
                <a:lnTo>
                  <a:pt x="155" y="19"/>
                </a:lnTo>
                <a:lnTo>
                  <a:pt x="144" y="16"/>
                </a:lnTo>
                <a:lnTo>
                  <a:pt x="138" y="11"/>
                </a:lnTo>
                <a:lnTo>
                  <a:pt x="134" y="2"/>
                </a:lnTo>
                <a:lnTo>
                  <a:pt x="128" y="0"/>
                </a:lnTo>
                <a:lnTo>
                  <a:pt x="112" y="0"/>
                </a:lnTo>
                <a:lnTo>
                  <a:pt x="95" y="11"/>
                </a:lnTo>
                <a:lnTo>
                  <a:pt x="88" y="19"/>
                </a:lnTo>
                <a:lnTo>
                  <a:pt x="80" y="31"/>
                </a:lnTo>
                <a:lnTo>
                  <a:pt x="76" y="43"/>
                </a:lnTo>
                <a:lnTo>
                  <a:pt x="61" y="53"/>
                </a:lnTo>
                <a:lnTo>
                  <a:pt x="44" y="66"/>
                </a:lnTo>
                <a:lnTo>
                  <a:pt x="30" y="83"/>
                </a:lnTo>
                <a:lnTo>
                  <a:pt x="15" y="100"/>
                </a:lnTo>
              </a:path>
            </a:pathLst>
          </a:custGeom>
          <a:solidFill>
            <a:schemeClr val="bg1"/>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184" name="Freeform 91"/>
          <p:cNvSpPr>
            <a:spLocks/>
          </p:cNvSpPr>
          <p:nvPr/>
        </p:nvSpPr>
        <p:spPr bwMode="auto">
          <a:xfrm>
            <a:off x="7050088" y="4554538"/>
            <a:ext cx="523875" cy="628650"/>
          </a:xfrm>
          <a:custGeom>
            <a:avLst/>
            <a:gdLst>
              <a:gd name="T0" fmla="*/ 2147483646 w 330"/>
              <a:gd name="T1" fmla="*/ 2147483646 h 396"/>
              <a:gd name="T2" fmla="*/ 2147483646 w 330"/>
              <a:gd name="T3" fmla="*/ 2147483646 h 396"/>
              <a:gd name="T4" fmla="*/ 2147483646 w 330"/>
              <a:gd name="T5" fmla="*/ 2147483646 h 396"/>
              <a:gd name="T6" fmla="*/ 2147483646 w 330"/>
              <a:gd name="T7" fmla="*/ 2147483646 h 396"/>
              <a:gd name="T8" fmla="*/ 2147483646 w 330"/>
              <a:gd name="T9" fmla="*/ 2147483646 h 396"/>
              <a:gd name="T10" fmla="*/ 2147483646 w 330"/>
              <a:gd name="T11" fmla="*/ 2147483646 h 396"/>
              <a:gd name="T12" fmla="*/ 2147483646 w 330"/>
              <a:gd name="T13" fmla="*/ 2147483646 h 396"/>
              <a:gd name="T14" fmla="*/ 2147483646 w 330"/>
              <a:gd name="T15" fmla="*/ 0 h 396"/>
              <a:gd name="T16" fmla="*/ 2147483646 w 330"/>
              <a:gd name="T17" fmla="*/ 2147483646 h 396"/>
              <a:gd name="T18" fmla="*/ 2147483646 w 330"/>
              <a:gd name="T19" fmla="*/ 2147483646 h 396"/>
              <a:gd name="T20" fmla="*/ 2147483646 w 330"/>
              <a:gd name="T21" fmla="*/ 2147483646 h 396"/>
              <a:gd name="T22" fmla="*/ 2147483646 w 330"/>
              <a:gd name="T23" fmla="*/ 2147483646 h 396"/>
              <a:gd name="T24" fmla="*/ 2147483646 w 330"/>
              <a:gd name="T25" fmla="*/ 2147483646 h 396"/>
              <a:gd name="T26" fmla="*/ 2147483646 w 330"/>
              <a:gd name="T27" fmla="*/ 2147483646 h 396"/>
              <a:gd name="T28" fmla="*/ 2147483646 w 330"/>
              <a:gd name="T29" fmla="*/ 2147483646 h 396"/>
              <a:gd name="T30" fmla="*/ 2147483646 w 330"/>
              <a:gd name="T31" fmla="*/ 2147483646 h 396"/>
              <a:gd name="T32" fmla="*/ 2147483646 w 330"/>
              <a:gd name="T33" fmla="*/ 2147483646 h 396"/>
              <a:gd name="T34" fmla="*/ 2147483646 w 330"/>
              <a:gd name="T35" fmla="*/ 2147483646 h 396"/>
              <a:gd name="T36" fmla="*/ 2147483646 w 330"/>
              <a:gd name="T37" fmla="*/ 2147483646 h 396"/>
              <a:gd name="T38" fmla="*/ 0 w 330"/>
              <a:gd name="T39" fmla="*/ 2147483646 h 396"/>
              <a:gd name="T40" fmla="*/ 2147483646 w 330"/>
              <a:gd name="T41" fmla="*/ 2147483646 h 396"/>
              <a:gd name="T42" fmla="*/ 2147483646 w 330"/>
              <a:gd name="T43" fmla="*/ 2147483646 h 396"/>
              <a:gd name="T44" fmla="*/ 2147483646 w 330"/>
              <a:gd name="T45" fmla="*/ 2147483646 h 396"/>
              <a:gd name="T46" fmla="*/ 2147483646 w 330"/>
              <a:gd name="T47" fmla="*/ 2147483646 h 396"/>
              <a:gd name="T48" fmla="*/ 2147483646 w 330"/>
              <a:gd name="T49" fmla="*/ 2147483646 h 396"/>
              <a:gd name="T50" fmla="*/ 2147483646 w 330"/>
              <a:gd name="T51" fmla="*/ 2147483646 h 396"/>
              <a:gd name="T52" fmla="*/ 2147483646 w 330"/>
              <a:gd name="T53" fmla="*/ 2147483646 h 396"/>
              <a:gd name="T54" fmla="*/ 2147483646 w 330"/>
              <a:gd name="T55" fmla="*/ 2147483646 h 396"/>
              <a:gd name="T56" fmla="*/ 2147483646 w 330"/>
              <a:gd name="T57" fmla="*/ 2147483646 h 396"/>
              <a:gd name="T58" fmla="*/ 2147483646 w 330"/>
              <a:gd name="T59" fmla="*/ 2147483646 h 396"/>
              <a:gd name="T60" fmla="*/ 2147483646 w 330"/>
              <a:gd name="T61" fmla="*/ 2147483646 h 39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330"/>
              <a:gd name="T94" fmla="*/ 0 h 396"/>
              <a:gd name="T95" fmla="*/ 330 w 330"/>
              <a:gd name="T96" fmla="*/ 396 h 39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330" h="396">
                <a:moveTo>
                  <a:pt x="80" y="97"/>
                </a:moveTo>
                <a:lnTo>
                  <a:pt x="97" y="84"/>
                </a:lnTo>
                <a:lnTo>
                  <a:pt x="115" y="81"/>
                </a:lnTo>
                <a:lnTo>
                  <a:pt x="160" y="63"/>
                </a:lnTo>
                <a:lnTo>
                  <a:pt x="165" y="49"/>
                </a:lnTo>
                <a:lnTo>
                  <a:pt x="172" y="33"/>
                </a:lnTo>
                <a:lnTo>
                  <a:pt x="176" y="18"/>
                </a:lnTo>
                <a:lnTo>
                  <a:pt x="192" y="0"/>
                </a:lnTo>
                <a:lnTo>
                  <a:pt x="215" y="39"/>
                </a:lnTo>
                <a:lnTo>
                  <a:pt x="240" y="60"/>
                </a:lnTo>
                <a:lnTo>
                  <a:pt x="272" y="91"/>
                </a:lnTo>
                <a:lnTo>
                  <a:pt x="298" y="122"/>
                </a:lnTo>
                <a:lnTo>
                  <a:pt x="329" y="151"/>
                </a:lnTo>
                <a:lnTo>
                  <a:pt x="329" y="156"/>
                </a:lnTo>
                <a:lnTo>
                  <a:pt x="295" y="166"/>
                </a:lnTo>
                <a:lnTo>
                  <a:pt x="279" y="175"/>
                </a:lnTo>
                <a:lnTo>
                  <a:pt x="255" y="167"/>
                </a:lnTo>
                <a:lnTo>
                  <a:pt x="24" y="395"/>
                </a:lnTo>
                <a:lnTo>
                  <a:pt x="4" y="383"/>
                </a:lnTo>
                <a:lnTo>
                  <a:pt x="0" y="363"/>
                </a:lnTo>
                <a:lnTo>
                  <a:pt x="24" y="329"/>
                </a:lnTo>
                <a:lnTo>
                  <a:pt x="24" y="315"/>
                </a:lnTo>
                <a:lnTo>
                  <a:pt x="58" y="287"/>
                </a:lnTo>
                <a:lnTo>
                  <a:pt x="55" y="280"/>
                </a:lnTo>
                <a:lnTo>
                  <a:pt x="54" y="266"/>
                </a:lnTo>
                <a:lnTo>
                  <a:pt x="76" y="223"/>
                </a:lnTo>
                <a:lnTo>
                  <a:pt x="79" y="198"/>
                </a:lnTo>
                <a:lnTo>
                  <a:pt x="80" y="175"/>
                </a:lnTo>
                <a:lnTo>
                  <a:pt x="76" y="149"/>
                </a:lnTo>
                <a:lnTo>
                  <a:pt x="67" y="110"/>
                </a:lnTo>
                <a:lnTo>
                  <a:pt x="80" y="97"/>
                </a:lnTo>
              </a:path>
            </a:pathLst>
          </a:custGeom>
          <a:solidFill>
            <a:schemeClr val="bg1"/>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185" name="Freeform 92"/>
          <p:cNvSpPr>
            <a:spLocks/>
          </p:cNvSpPr>
          <p:nvPr/>
        </p:nvSpPr>
        <p:spPr bwMode="auto">
          <a:xfrm>
            <a:off x="7050088" y="4554538"/>
            <a:ext cx="523875" cy="628650"/>
          </a:xfrm>
          <a:custGeom>
            <a:avLst/>
            <a:gdLst>
              <a:gd name="T0" fmla="*/ 2147483646 w 330"/>
              <a:gd name="T1" fmla="*/ 2147483646 h 396"/>
              <a:gd name="T2" fmla="*/ 2147483646 w 330"/>
              <a:gd name="T3" fmla="*/ 2147483646 h 396"/>
              <a:gd name="T4" fmla="*/ 2147483646 w 330"/>
              <a:gd name="T5" fmla="*/ 2147483646 h 396"/>
              <a:gd name="T6" fmla="*/ 2147483646 w 330"/>
              <a:gd name="T7" fmla="*/ 2147483646 h 396"/>
              <a:gd name="T8" fmla="*/ 2147483646 w 330"/>
              <a:gd name="T9" fmla="*/ 2147483646 h 396"/>
              <a:gd name="T10" fmla="*/ 2147483646 w 330"/>
              <a:gd name="T11" fmla="*/ 2147483646 h 396"/>
              <a:gd name="T12" fmla="*/ 2147483646 w 330"/>
              <a:gd name="T13" fmla="*/ 2147483646 h 396"/>
              <a:gd name="T14" fmla="*/ 2147483646 w 330"/>
              <a:gd name="T15" fmla="*/ 0 h 396"/>
              <a:gd name="T16" fmla="*/ 2147483646 w 330"/>
              <a:gd name="T17" fmla="*/ 2147483646 h 396"/>
              <a:gd name="T18" fmla="*/ 2147483646 w 330"/>
              <a:gd name="T19" fmla="*/ 2147483646 h 396"/>
              <a:gd name="T20" fmla="*/ 2147483646 w 330"/>
              <a:gd name="T21" fmla="*/ 2147483646 h 396"/>
              <a:gd name="T22" fmla="*/ 2147483646 w 330"/>
              <a:gd name="T23" fmla="*/ 2147483646 h 396"/>
              <a:gd name="T24" fmla="*/ 2147483646 w 330"/>
              <a:gd name="T25" fmla="*/ 2147483646 h 396"/>
              <a:gd name="T26" fmla="*/ 2147483646 w 330"/>
              <a:gd name="T27" fmla="*/ 2147483646 h 396"/>
              <a:gd name="T28" fmla="*/ 2147483646 w 330"/>
              <a:gd name="T29" fmla="*/ 2147483646 h 396"/>
              <a:gd name="T30" fmla="*/ 2147483646 w 330"/>
              <a:gd name="T31" fmla="*/ 2147483646 h 396"/>
              <a:gd name="T32" fmla="*/ 2147483646 w 330"/>
              <a:gd name="T33" fmla="*/ 2147483646 h 396"/>
              <a:gd name="T34" fmla="*/ 2147483646 w 330"/>
              <a:gd name="T35" fmla="*/ 2147483646 h 396"/>
              <a:gd name="T36" fmla="*/ 2147483646 w 330"/>
              <a:gd name="T37" fmla="*/ 2147483646 h 396"/>
              <a:gd name="T38" fmla="*/ 0 w 330"/>
              <a:gd name="T39" fmla="*/ 2147483646 h 396"/>
              <a:gd name="T40" fmla="*/ 2147483646 w 330"/>
              <a:gd name="T41" fmla="*/ 2147483646 h 396"/>
              <a:gd name="T42" fmla="*/ 2147483646 w 330"/>
              <a:gd name="T43" fmla="*/ 2147483646 h 396"/>
              <a:gd name="T44" fmla="*/ 2147483646 w 330"/>
              <a:gd name="T45" fmla="*/ 2147483646 h 396"/>
              <a:gd name="T46" fmla="*/ 2147483646 w 330"/>
              <a:gd name="T47" fmla="*/ 2147483646 h 396"/>
              <a:gd name="T48" fmla="*/ 2147483646 w 330"/>
              <a:gd name="T49" fmla="*/ 2147483646 h 396"/>
              <a:gd name="T50" fmla="*/ 2147483646 w 330"/>
              <a:gd name="T51" fmla="*/ 2147483646 h 396"/>
              <a:gd name="T52" fmla="*/ 2147483646 w 330"/>
              <a:gd name="T53" fmla="*/ 2147483646 h 396"/>
              <a:gd name="T54" fmla="*/ 2147483646 w 330"/>
              <a:gd name="T55" fmla="*/ 2147483646 h 396"/>
              <a:gd name="T56" fmla="*/ 2147483646 w 330"/>
              <a:gd name="T57" fmla="*/ 2147483646 h 396"/>
              <a:gd name="T58" fmla="*/ 2147483646 w 330"/>
              <a:gd name="T59" fmla="*/ 2147483646 h 396"/>
              <a:gd name="T60" fmla="*/ 2147483646 w 330"/>
              <a:gd name="T61" fmla="*/ 2147483646 h 39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330"/>
              <a:gd name="T94" fmla="*/ 0 h 396"/>
              <a:gd name="T95" fmla="*/ 330 w 330"/>
              <a:gd name="T96" fmla="*/ 396 h 39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330" h="396">
                <a:moveTo>
                  <a:pt x="80" y="97"/>
                </a:moveTo>
                <a:lnTo>
                  <a:pt x="97" y="84"/>
                </a:lnTo>
                <a:lnTo>
                  <a:pt x="115" y="81"/>
                </a:lnTo>
                <a:lnTo>
                  <a:pt x="160" y="63"/>
                </a:lnTo>
                <a:lnTo>
                  <a:pt x="165" y="49"/>
                </a:lnTo>
                <a:lnTo>
                  <a:pt x="172" y="33"/>
                </a:lnTo>
                <a:lnTo>
                  <a:pt x="176" y="18"/>
                </a:lnTo>
                <a:lnTo>
                  <a:pt x="192" y="0"/>
                </a:lnTo>
                <a:lnTo>
                  <a:pt x="215" y="39"/>
                </a:lnTo>
                <a:lnTo>
                  <a:pt x="240" y="60"/>
                </a:lnTo>
                <a:lnTo>
                  <a:pt x="272" y="91"/>
                </a:lnTo>
                <a:lnTo>
                  <a:pt x="298" y="122"/>
                </a:lnTo>
                <a:lnTo>
                  <a:pt x="329" y="151"/>
                </a:lnTo>
                <a:lnTo>
                  <a:pt x="329" y="156"/>
                </a:lnTo>
                <a:lnTo>
                  <a:pt x="295" y="166"/>
                </a:lnTo>
                <a:lnTo>
                  <a:pt x="279" y="175"/>
                </a:lnTo>
                <a:lnTo>
                  <a:pt x="255" y="167"/>
                </a:lnTo>
                <a:lnTo>
                  <a:pt x="24" y="395"/>
                </a:lnTo>
                <a:lnTo>
                  <a:pt x="4" y="383"/>
                </a:lnTo>
                <a:lnTo>
                  <a:pt x="0" y="363"/>
                </a:lnTo>
                <a:lnTo>
                  <a:pt x="24" y="329"/>
                </a:lnTo>
                <a:lnTo>
                  <a:pt x="24" y="315"/>
                </a:lnTo>
                <a:lnTo>
                  <a:pt x="58" y="287"/>
                </a:lnTo>
                <a:lnTo>
                  <a:pt x="55" y="280"/>
                </a:lnTo>
                <a:lnTo>
                  <a:pt x="54" y="266"/>
                </a:lnTo>
                <a:lnTo>
                  <a:pt x="76" y="223"/>
                </a:lnTo>
                <a:lnTo>
                  <a:pt x="79" y="198"/>
                </a:lnTo>
                <a:lnTo>
                  <a:pt x="80" y="175"/>
                </a:lnTo>
                <a:lnTo>
                  <a:pt x="76" y="149"/>
                </a:lnTo>
                <a:lnTo>
                  <a:pt x="67" y="110"/>
                </a:lnTo>
                <a:lnTo>
                  <a:pt x="80" y="97"/>
                </a:lnTo>
              </a:path>
            </a:pathLst>
          </a:custGeom>
          <a:solidFill>
            <a:srgbClr val="99CCFF"/>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186" name="Freeform 93"/>
          <p:cNvSpPr>
            <a:spLocks/>
          </p:cNvSpPr>
          <p:nvPr/>
        </p:nvSpPr>
        <p:spPr bwMode="auto">
          <a:xfrm>
            <a:off x="3938588" y="4953000"/>
            <a:ext cx="434975" cy="377825"/>
          </a:xfrm>
          <a:custGeom>
            <a:avLst/>
            <a:gdLst>
              <a:gd name="T0" fmla="*/ 2147483646 w 274"/>
              <a:gd name="T1" fmla="*/ 2147483646 h 238"/>
              <a:gd name="T2" fmla="*/ 2147483646 w 274"/>
              <a:gd name="T3" fmla="*/ 2147483646 h 238"/>
              <a:gd name="T4" fmla="*/ 2147483646 w 274"/>
              <a:gd name="T5" fmla="*/ 2147483646 h 238"/>
              <a:gd name="T6" fmla="*/ 2147483646 w 274"/>
              <a:gd name="T7" fmla="*/ 2147483646 h 238"/>
              <a:gd name="T8" fmla="*/ 2147483646 w 274"/>
              <a:gd name="T9" fmla="*/ 2147483646 h 238"/>
              <a:gd name="T10" fmla="*/ 2147483646 w 274"/>
              <a:gd name="T11" fmla="*/ 2147483646 h 238"/>
              <a:gd name="T12" fmla="*/ 2147483646 w 274"/>
              <a:gd name="T13" fmla="*/ 2147483646 h 238"/>
              <a:gd name="T14" fmla="*/ 2147483646 w 274"/>
              <a:gd name="T15" fmla="*/ 0 h 238"/>
              <a:gd name="T16" fmla="*/ 2147483646 w 274"/>
              <a:gd name="T17" fmla="*/ 2147483646 h 238"/>
              <a:gd name="T18" fmla="*/ 2147483646 w 274"/>
              <a:gd name="T19" fmla="*/ 2147483646 h 238"/>
              <a:gd name="T20" fmla="*/ 2147483646 w 274"/>
              <a:gd name="T21" fmla="*/ 2147483646 h 238"/>
              <a:gd name="T22" fmla="*/ 2147483646 w 274"/>
              <a:gd name="T23" fmla="*/ 2147483646 h 238"/>
              <a:gd name="T24" fmla="*/ 2147483646 w 274"/>
              <a:gd name="T25" fmla="*/ 2147483646 h 238"/>
              <a:gd name="T26" fmla="*/ 0 w 274"/>
              <a:gd name="T27" fmla="*/ 2147483646 h 238"/>
              <a:gd name="T28" fmla="*/ 0 w 274"/>
              <a:gd name="T29" fmla="*/ 2147483646 h 238"/>
              <a:gd name="T30" fmla="*/ 0 w 274"/>
              <a:gd name="T31" fmla="*/ 2147483646 h 238"/>
              <a:gd name="T32" fmla="*/ 2147483646 w 274"/>
              <a:gd name="T33" fmla="*/ 2147483646 h 238"/>
              <a:gd name="T34" fmla="*/ 2147483646 w 274"/>
              <a:gd name="T35" fmla="*/ 2147483646 h 238"/>
              <a:gd name="T36" fmla="*/ 2147483646 w 274"/>
              <a:gd name="T37" fmla="*/ 2147483646 h 238"/>
              <a:gd name="T38" fmla="*/ 2147483646 w 274"/>
              <a:gd name="T39" fmla="*/ 2147483646 h 238"/>
              <a:gd name="T40" fmla="*/ 2147483646 w 274"/>
              <a:gd name="T41" fmla="*/ 2147483646 h 238"/>
              <a:gd name="T42" fmla="*/ 2147483646 w 274"/>
              <a:gd name="T43" fmla="*/ 2147483646 h 23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74"/>
              <a:gd name="T67" fmla="*/ 0 h 238"/>
              <a:gd name="T68" fmla="*/ 274 w 274"/>
              <a:gd name="T69" fmla="*/ 238 h 23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74" h="238">
                <a:moveTo>
                  <a:pt x="23" y="232"/>
                </a:moveTo>
                <a:lnTo>
                  <a:pt x="229" y="237"/>
                </a:lnTo>
                <a:lnTo>
                  <a:pt x="273" y="8"/>
                </a:lnTo>
                <a:lnTo>
                  <a:pt x="221" y="27"/>
                </a:lnTo>
                <a:lnTo>
                  <a:pt x="197" y="18"/>
                </a:lnTo>
                <a:lnTo>
                  <a:pt x="181" y="27"/>
                </a:lnTo>
                <a:lnTo>
                  <a:pt x="154" y="27"/>
                </a:lnTo>
                <a:lnTo>
                  <a:pt x="54" y="0"/>
                </a:lnTo>
                <a:lnTo>
                  <a:pt x="45" y="14"/>
                </a:lnTo>
                <a:lnTo>
                  <a:pt x="52" y="37"/>
                </a:lnTo>
                <a:lnTo>
                  <a:pt x="30" y="21"/>
                </a:lnTo>
                <a:lnTo>
                  <a:pt x="23" y="31"/>
                </a:lnTo>
                <a:lnTo>
                  <a:pt x="15" y="39"/>
                </a:lnTo>
                <a:lnTo>
                  <a:pt x="0" y="41"/>
                </a:lnTo>
                <a:lnTo>
                  <a:pt x="0" y="57"/>
                </a:lnTo>
                <a:lnTo>
                  <a:pt x="0" y="88"/>
                </a:lnTo>
                <a:lnTo>
                  <a:pt x="3" y="110"/>
                </a:lnTo>
                <a:lnTo>
                  <a:pt x="27" y="151"/>
                </a:lnTo>
                <a:lnTo>
                  <a:pt x="27" y="169"/>
                </a:lnTo>
                <a:lnTo>
                  <a:pt x="23" y="217"/>
                </a:lnTo>
                <a:lnTo>
                  <a:pt x="23" y="228"/>
                </a:lnTo>
                <a:lnTo>
                  <a:pt x="23" y="232"/>
                </a:lnTo>
              </a:path>
            </a:pathLst>
          </a:custGeom>
          <a:solidFill>
            <a:schemeClr val="bg1"/>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187" name="Freeform 94"/>
          <p:cNvSpPr>
            <a:spLocks/>
          </p:cNvSpPr>
          <p:nvPr/>
        </p:nvSpPr>
        <p:spPr bwMode="auto">
          <a:xfrm>
            <a:off x="3938588" y="4953000"/>
            <a:ext cx="434975" cy="377825"/>
          </a:xfrm>
          <a:custGeom>
            <a:avLst/>
            <a:gdLst>
              <a:gd name="T0" fmla="*/ 2147483646 w 274"/>
              <a:gd name="T1" fmla="*/ 2147483646 h 238"/>
              <a:gd name="T2" fmla="*/ 2147483646 w 274"/>
              <a:gd name="T3" fmla="*/ 2147483646 h 238"/>
              <a:gd name="T4" fmla="*/ 2147483646 w 274"/>
              <a:gd name="T5" fmla="*/ 2147483646 h 238"/>
              <a:gd name="T6" fmla="*/ 2147483646 w 274"/>
              <a:gd name="T7" fmla="*/ 2147483646 h 238"/>
              <a:gd name="T8" fmla="*/ 2147483646 w 274"/>
              <a:gd name="T9" fmla="*/ 2147483646 h 238"/>
              <a:gd name="T10" fmla="*/ 2147483646 w 274"/>
              <a:gd name="T11" fmla="*/ 2147483646 h 238"/>
              <a:gd name="T12" fmla="*/ 2147483646 w 274"/>
              <a:gd name="T13" fmla="*/ 2147483646 h 238"/>
              <a:gd name="T14" fmla="*/ 2147483646 w 274"/>
              <a:gd name="T15" fmla="*/ 0 h 238"/>
              <a:gd name="T16" fmla="*/ 2147483646 w 274"/>
              <a:gd name="T17" fmla="*/ 2147483646 h 238"/>
              <a:gd name="T18" fmla="*/ 2147483646 w 274"/>
              <a:gd name="T19" fmla="*/ 2147483646 h 238"/>
              <a:gd name="T20" fmla="*/ 2147483646 w 274"/>
              <a:gd name="T21" fmla="*/ 2147483646 h 238"/>
              <a:gd name="T22" fmla="*/ 2147483646 w 274"/>
              <a:gd name="T23" fmla="*/ 2147483646 h 238"/>
              <a:gd name="T24" fmla="*/ 2147483646 w 274"/>
              <a:gd name="T25" fmla="*/ 2147483646 h 238"/>
              <a:gd name="T26" fmla="*/ 0 w 274"/>
              <a:gd name="T27" fmla="*/ 2147483646 h 238"/>
              <a:gd name="T28" fmla="*/ 0 w 274"/>
              <a:gd name="T29" fmla="*/ 2147483646 h 238"/>
              <a:gd name="T30" fmla="*/ 0 w 274"/>
              <a:gd name="T31" fmla="*/ 2147483646 h 238"/>
              <a:gd name="T32" fmla="*/ 2147483646 w 274"/>
              <a:gd name="T33" fmla="*/ 2147483646 h 238"/>
              <a:gd name="T34" fmla="*/ 2147483646 w 274"/>
              <a:gd name="T35" fmla="*/ 2147483646 h 238"/>
              <a:gd name="T36" fmla="*/ 2147483646 w 274"/>
              <a:gd name="T37" fmla="*/ 2147483646 h 238"/>
              <a:gd name="T38" fmla="*/ 2147483646 w 274"/>
              <a:gd name="T39" fmla="*/ 2147483646 h 238"/>
              <a:gd name="T40" fmla="*/ 2147483646 w 274"/>
              <a:gd name="T41" fmla="*/ 2147483646 h 238"/>
              <a:gd name="T42" fmla="*/ 2147483646 w 274"/>
              <a:gd name="T43" fmla="*/ 2147483646 h 23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74"/>
              <a:gd name="T67" fmla="*/ 0 h 238"/>
              <a:gd name="T68" fmla="*/ 274 w 274"/>
              <a:gd name="T69" fmla="*/ 238 h 23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74" h="238">
                <a:moveTo>
                  <a:pt x="23" y="232"/>
                </a:moveTo>
                <a:lnTo>
                  <a:pt x="229" y="237"/>
                </a:lnTo>
                <a:lnTo>
                  <a:pt x="273" y="8"/>
                </a:lnTo>
                <a:lnTo>
                  <a:pt x="221" y="27"/>
                </a:lnTo>
                <a:lnTo>
                  <a:pt x="197" y="18"/>
                </a:lnTo>
                <a:lnTo>
                  <a:pt x="181" y="27"/>
                </a:lnTo>
                <a:lnTo>
                  <a:pt x="154" y="27"/>
                </a:lnTo>
                <a:lnTo>
                  <a:pt x="54" y="0"/>
                </a:lnTo>
                <a:lnTo>
                  <a:pt x="45" y="14"/>
                </a:lnTo>
                <a:lnTo>
                  <a:pt x="52" y="37"/>
                </a:lnTo>
                <a:lnTo>
                  <a:pt x="30" y="21"/>
                </a:lnTo>
                <a:lnTo>
                  <a:pt x="23" y="31"/>
                </a:lnTo>
                <a:lnTo>
                  <a:pt x="15" y="39"/>
                </a:lnTo>
                <a:lnTo>
                  <a:pt x="0" y="41"/>
                </a:lnTo>
                <a:lnTo>
                  <a:pt x="0" y="57"/>
                </a:lnTo>
                <a:lnTo>
                  <a:pt x="0" y="88"/>
                </a:lnTo>
                <a:lnTo>
                  <a:pt x="3" y="110"/>
                </a:lnTo>
                <a:lnTo>
                  <a:pt x="27" y="151"/>
                </a:lnTo>
                <a:lnTo>
                  <a:pt x="27" y="169"/>
                </a:lnTo>
                <a:lnTo>
                  <a:pt x="23" y="217"/>
                </a:lnTo>
                <a:lnTo>
                  <a:pt x="23" y="228"/>
                </a:lnTo>
                <a:lnTo>
                  <a:pt x="23" y="232"/>
                </a:lnTo>
              </a:path>
            </a:pathLst>
          </a:custGeom>
          <a:solidFill>
            <a:srgbClr val="99CCFF"/>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188" name="Freeform 95"/>
          <p:cNvSpPr>
            <a:spLocks/>
          </p:cNvSpPr>
          <p:nvPr/>
        </p:nvSpPr>
        <p:spPr bwMode="auto">
          <a:xfrm>
            <a:off x="3814763" y="4425950"/>
            <a:ext cx="623887" cy="590550"/>
          </a:xfrm>
          <a:custGeom>
            <a:avLst/>
            <a:gdLst>
              <a:gd name="T0" fmla="*/ 2147483646 w 393"/>
              <a:gd name="T1" fmla="*/ 2147483646 h 372"/>
              <a:gd name="T2" fmla="*/ 2147483646 w 393"/>
              <a:gd name="T3" fmla="*/ 2147483646 h 372"/>
              <a:gd name="T4" fmla="*/ 2147483646 w 393"/>
              <a:gd name="T5" fmla="*/ 2147483646 h 372"/>
              <a:gd name="T6" fmla="*/ 2147483646 w 393"/>
              <a:gd name="T7" fmla="*/ 2147483646 h 372"/>
              <a:gd name="T8" fmla="*/ 2147483646 w 393"/>
              <a:gd name="T9" fmla="*/ 2147483646 h 372"/>
              <a:gd name="T10" fmla="*/ 2147483646 w 393"/>
              <a:gd name="T11" fmla="*/ 2147483646 h 372"/>
              <a:gd name="T12" fmla="*/ 2147483646 w 393"/>
              <a:gd name="T13" fmla="*/ 2147483646 h 372"/>
              <a:gd name="T14" fmla="*/ 2147483646 w 393"/>
              <a:gd name="T15" fmla="*/ 2147483646 h 372"/>
              <a:gd name="T16" fmla="*/ 2147483646 w 393"/>
              <a:gd name="T17" fmla="*/ 2147483646 h 372"/>
              <a:gd name="T18" fmla="*/ 2147483646 w 393"/>
              <a:gd name="T19" fmla="*/ 2147483646 h 372"/>
              <a:gd name="T20" fmla="*/ 2147483646 w 393"/>
              <a:gd name="T21" fmla="*/ 2147483646 h 372"/>
              <a:gd name="T22" fmla="*/ 2147483646 w 393"/>
              <a:gd name="T23" fmla="*/ 2147483646 h 372"/>
              <a:gd name="T24" fmla="*/ 2147483646 w 393"/>
              <a:gd name="T25" fmla="*/ 2147483646 h 372"/>
              <a:gd name="T26" fmla="*/ 2147483646 w 393"/>
              <a:gd name="T27" fmla="*/ 2147483646 h 372"/>
              <a:gd name="T28" fmla="*/ 2147483646 w 393"/>
              <a:gd name="T29" fmla="*/ 2147483646 h 372"/>
              <a:gd name="T30" fmla="*/ 2147483646 w 393"/>
              <a:gd name="T31" fmla="*/ 2147483646 h 372"/>
              <a:gd name="T32" fmla="*/ 2147483646 w 393"/>
              <a:gd name="T33" fmla="*/ 2147483646 h 372"/>
              <a:gd name="T34" fmla="*/ 2147483646 w 393"/>
              <a:gd name="T35" fmla="*/ 2147483646 h 372"/>
              <a:gd name="T36" fmla="*/ 2147483646 w 393"/>
              <a:gd name="T37" fmla="*/ 2147483646 h 372"/>
              <a:gd name="T38" fmla="*/ 2147483646 w 393"/>
              <a:gd name="T39" fmla="*/ 2147483646 h 372"/>
              <a:gd name="T40" fmla="*/ 2147483646 w 393"/>
              <a:gd name="T41" fmla="*/ 2147483646 h 372"/>
              <a:gd name="T42" fmla="*/ 2147483646 w 393"/>
              <a:gd name="T43" fmla="*/ 2147483646 h 372"/>
              <a:gd name="T44" fmla="*/ 2147483646 w 393"/>
              <a:gd name="T45" fmla="*/ 2147483646 h 372"/>
              <a:gd name="T46" fmla="*/ 2147483646 w 393"/>
              <a:gd name="T47" fmla="*/ 2147483646 h 372"/>
              <a:gd name="T48" fmla="*/ 2147483646 w 393"/>
              <a:gd name="T49" fmla="*/ 0 h 372"/>
              <a:gd name="T50" fmla="*/ 2147483646 w 393"/>
              <a:gd name="T51" fmla="*/ 2147483646 h 372"/>
              <a:gd name="T52" fmla="*/ 2147483646 w 393"/>
              <a:gd name="T53" fmla="*/ 2147483646 h 372"/>
              <a:gd name="T54" fmla="*/ 2147483646 w 393"/>
              <a:gd name="T55" fmla="*/ 2147483646 h 372"/>
              <a:gd name="T56" fmla="*/ 2147483646 w 393"/>
              <a:gd name="T57" fmla="*/ 2147483646 h 372"/>
              <a:gd name="T58" fmla="*/ 2147483646 w 393"/>
              <a:gd name="T59" fmla="*/ 2147483646 h 372"/>
              <a:gd name="T60" fmla="*/ 2147483646 w 393"/>
              <a:gd name="T61" fmla="*/ 2147483646 h 372"/>
              <a:gd name="T62" fmla="*/ 2147483646 w 393"/>
              <a:gd name="T63" fmla="*/ 2147483646 h 372"/>
              <a:gd name="T64" fmla="*/ 2147483646 w 393"/>
              <a:gd name="T65" fmla="*/ 2147483646 h 372"/>
              <a:gd name="T66" fmla="*/ 2147483646 w 393"/>
              <a:gd name="T67" fmla="*/ 2147483646 h 372"/>
              <a:gd name="T68" fmla="*/ 2147483646 w 393"/>
              <a:gd name="T69" fmla="*/ 2147483646 h 372"/>
              <a:gd name="T70" fmla="*/ 2147483646 w 393"/>
              <a:gd name="T71" fmla="*/ 2147483646 h 372"/>
              <a:gd name="T72" fmla="*/ 2147483646 w 393"/>
              <a:gd name="T73" fmla="*/ 2147483646 h 372"/>
              <a:gd name="T74" fmla="*/ 2147483646 w 393"/>
              <a:gd name="T75" fmla="*/ 2147483646 h 372"/>
              <a:gd name="T76" fmla="*/ 2147483646 w 393"/>
              <a:gd name="T77" fmla="*/ 2147483646 h 372"/>
              <a:gd name="T78" fmla="*/ 2147483646 w 393"/>
              <a:gd name="T79" fmla="*/ 2147483646 h 372"/>
              <a:gd name="T80" fmla="*/ 2147483646 w 393"/>
              <a:gd name="T81" fmla="*/ 2147483646 h 372"/>
              <a:gd name="T82" fmla="*/ 2147483646 w 393"/>
              <a:gd name="T83" fmla="*/ 2147483646 h 372"/>
              <a:gd name="T84" fmla="*/ 2147483646 w 393"/>
              <a:gd name="T85" fmla="*/ 2147483646 h 372"/>
              <a:gd name="T86" fmla="*/ 0 w 393"/>
              <a:gd name="T87" fmla="*/ 2147483646 h 372"/>
              <a:gd name="T88" fmla="*/ 2147483646 w 393"/>
              <a:gd name="T89" fmla="*/ 2147483646 h 372"/>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393"/>
              <a:gd name="T136" fmla="*/ 0 h 372"/>
              <a:gd name="T137" fmla="*/ 393 w 393"/>
              <a:gd name="T138" fmla="*/ 372 h 372"/>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393" h="372">
                <a:moveTo>
                  <a:pt x="23" y="301"/>
                </a:moveTo>
                <a:lnTo>
                  <a:pt x="81" y="316"/>
                </a:lnTo>
                <a:lnTo>
                  <a:pt x="108" y="353"/>
                </a:lnTo>
                <a:lnTo>
                  <a:pt x="130" y="371"/>
                </a:lnTo>
                <a:lnTo>
                  <a:pt x="122" y="346"/>
                </a:lnTo>
                <a:lnTo>
                  <a:pt x="130" y="330"/>
                </a:lnTo>
                <a:lnTo>
                  <a:pt x="233" y="359"/>
                </a:lnTo>
                <a:lnTo>
                  <a:pt x="259" y="359"/>
                </a:lnTo>
                <a:lnTo>
                  <a:pt x="275" y="351"/>
                </a:lnTo>
                <a:lnTo>
                  <a:pt x="299" y="359"/>
                </a:lnTo>
                <a:lnTo>
                  <a:pt x="351" y="340"/>
                </a:lnTo>
                <a:lnTo>
                  <a:pt x="355" y="312"/>
                </a:lnTo>
                <a:lnTo>
                  <a:pt x="392" y="162"/>
                </a:lnTo>
                <a:lnTo>
                  <a:pt x="371" y="120"/>
                </a:lnTo>
                <a:lnTo>
                  <a:pt x="359" y="107"/>
                </a:lnTo>
                <a:lnTo>
                  <a:pt x="351" y="86"/>
                </a:lnTo>
                <a:lnTo>
                  <a:pt x="341" y="81"/>
                </a:lnTo>
                <a:lnTo>
                  <a:pt x="322" y="67"/>
                </a:lnTo>
                <a:lnTo>
                  <a:pt x="317" y="57"/>
                </a:lnTo>
                <a:lnTo>
                  <a:pt x="303" y="44"/>
                </a:lnTo>
                <a:lnTo>
                  <a:pt x="286" y="31"/>
                </a:lnTo>
                <a:lnTo>
                  <a:pt x="264" y="25"/>
                </a:lnTo>
                <a:lnTo>
                  <a:pt x="259" y="13"/>
                </a:lnTo>
                <a:lnTo>
                  <a:pt x="235" y="8"/>
                </a:lnTo>
                <a:lnTo>
                  <a:pt x="224" y="0"/>
                </a:lnTo>
                <a:lnTo>
                  <a:pt x="206" y="31"/>
                </a:lnTo>
                <a:lnTo>
                  <a:pt x="193" y="51"/>
                </a:lnTo>
                <a:lnTo>
                  <a:pt x="177" y="67"/>
                </a:lnTo>
                <a:lnTo>
                  <a:pt x="162" y="72"/>
                </a:lnTo>
                <a:lnTo>
                  <a:pt x="140" y="60"/>
                </a:lnTo>
                <a:lnTo>
                  <a:pt x="123" y="51"/>
                </a:lnTo>
                <a:lnTo>
                  <a:pt x="115" y="39"/>
                </a:lnTo>
                <a:lnTo>
                  <a:pt x="78" y="60"/>
                </a:lnTo>
                <a:lnTo>
                  <a:pt x="71" y="67"/>
                </a:lnTo>
                <a:lnTo>
                  <a:pt x="42" y="90"/>
                </a:lnTo>
                <a:lnTo>
                  <a:pt x="66" y="110"/>
                </a:lnTo>
                <a:lnTo>
                  <a:pt x="71" y="126"/>
                </a:lnTo>
                <a:lnTo>
                  <a:pt x="69" y="183"/>
                </a:lnTo>
                <a:lnTo>
                  <a:pt x="62" y="200"/>
                </a:lnTo>
                <a:lnTo>
                  <a:pt x="50" y="229"/>
                </a:lnTo>
                <a:lnTo>
                  <a:pt x="48" y="237"/>
                </a:lnTo>
                <a:lnTo>
                  <a:pt x="28" y="240"/>
                </a:lnTo>
                <a:lnTo>
                  <a:pt x="12" y="267"/>
                </a:lnTo>
                <a:lnTo>
                  <a:pt x="0" y="293"/>
                </a:lnTo>
                <a:lnTo>
                  <a:pt x="23" y="301"/>
                </a:lnTo>
              </a:path>
            </a:pathLst>
          </a:custGeom>
          <a:solidFill>
            <a:schemeClr val="bg1"/>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189" name="Freeform 96"/>
          <p:cNvSpPr>
            <a:spLocks/>
          </p:cNvSpPr>
          <p:nvPr/>
        </p:nvSpPr>
        <p:spPr bwMode="auto">
          <a:xfrm>
            <a:off x="3814763" y="4425950"/>
            <a:ext cx="623887" cy="590550"/>
          </a:xfrm>
          <a:custGeom>
            <a:avLst/>
            <a:gdLst>
              <a:gd name="T0" fmla="*/ 2147483646 w 393"/>
              <a:gd name="T1" fmla="*/ 2147483646 h 372"/>
              <a:gd name="T2" fmla="*/ 2147483646 w 393"/>
              <a:gd name="T3" fmla="*/ 2147483646 h 372"/>
              <a:gd name="T4" fmla="*/ 2147483646 w 393"/>
              <a:gd name="T5" fmla="*/ 2147483646 h 372"/>
              <a:gd name="T6" fmla="*/ 2147483646 w 393"/>
              <a:gd name="T7" fmla="*/ 2147483646 h 372"/>
              <a:gd name="T8" fmla="*/ 2147483646 w 393"/>
              <a:gd name="T9" fmla="*/ 2147483646 h 372"/>
              <a:gd name="T10" fmla="*/ 2147483646 w 393"/>
              <a:gd name="T11" fmla="*/ 2147483646 h 372"/>
              <a:gd name="T12" fmla="*/ 2147483646 w 393"/>
              <a:gd name="T13" fmla="*/ 2147483646 h 372"/>
              <a:gd name="T14" fmla="*/ 2147483646 w 393"/>
              <a:gd name="T15" fmla="*/ 2147483646 h 372"/>
              <a:gd name="T16" fmla="*/ 2147483646 w 393"/>
              <a:gd name="T17" fmla="*/ 2147483646 h 372"/>
              <a:gd name="T18" fmla="*/ 2147483646 w 393"/>
              <a:gd name="T19" fmla="*/ 2147483646 h 372"/>
              <a:gd name="T20" fmla="*/ 2147483646 w 393"/>
              <a:gd name="T21" fmla="*/ 2147483646 h 372"/>
              <a:gd name="T22" fmla="*/ 2147483646 w 393"/>
              <a:gd name="T23" fmla="*/ 2147483646 h 372"/>
              <a:gd name="T24" fmla="*/ 2147483646 w 393"/>
              <a:gd name="T25" fmla="*/ 2147483646 h 372"/>
              <a:gd name="T26" fmla="*/ 2147483646 w 393"/>
              <a:gd name="T27" fmla="*/ 2147483646 h 372"/>
              <a:gd name="T28" fmla="*/ 2147483646 w 393"/>
              <a:gd name="T29" fmla="*/ 2147483646 h 372"/>
              <a:gd name="T30" fmla="*/ 2147483646 w 393"/>
              <a:gd name="T31" fmla="*/ 2147483646 h 372"/>
              <a:gd name="T32" fmla="*/ 2147483646 w 393"/>
              <a:gd name="T33" fmla="*/ 2147483646 h 372"/>
              <a:gd name="T34" fmla="*/ 2147483646 w 393"/>
              <a:gd name="T35" fmla="*/ 2147483646 h 372"/>
              <a:gd name="T36" fmla="*/ 2147483646 w 393"/>
              <a:gd name="T37" fmla="*/ 2147483646 h 372"/>
              <a:gd name="T38" fmla="*/ 2147483646 w 393"/>
              <a:gd name="T39" fmla="*/ 2147483646 h 372"/>
              <a:gd name="T40" fmla="*/ 2147483646 w 393"/>
              <a:gd name="T41" fmla="*/ 2147483646 h 372"/>
              <a:gd name="T42" fmla="*/ 2147483646 w 393"/>
              <a:gd name="T43" fmla="*/ 2147483646 h 372"/>
              <a:gd name="T44" fmla="*/ 2147483646 w 393"/>
              <a:gd name="T45" fmla="*/ 2147483646 h 372"/>
              <a:gd name="T46" fmla="*/ 2147483646 w 393"/>
              <a:gd name="T47" fmla="*/ 2147483646 h 372"/>
              <a:gd name="T48" fmla="*/ 2147483646 w 393"/>
              <a:gd name="T49" fmla="*/ 0 h 372"/>
              <a:gd name="T50" fmla="*/ 2147483646 w 393"/>
              <a:gd name="T51" fmla="*/ 2147483646 h 372"/>
              <a:gd name="T52" fmla="*/ 2147483646 w 393"/>
              <a:gd name="T53" fmla="*/ 2147483646 h 372"/>
              <a:gd name="T54" fmla="*/ 2147483646 w 393"/>
              <a:gd name="T55" fmla="*/ 2147483646 h 372"/>
              <a:gd name="T56" fmla="*/ 2147483646 w 393"/>
              <a:gd name="T57" fmla="*/ 2147483646 h 372"/>
              <a:gd name="T58" fmla="*/ 2147483646 w 393"/>
              <a:gd name="T59" fmla="*/ 2147483646 h 372"/>
              <a:gd name="T60" fmla="*/ 2147483646 w 393"/>
              <a:gd name="T61" fmla="*/ 2147483646 h 372"/>
              <a:gd name="T62" fmla="*/ 2147483646 w 393"/>
              <a:gd name="T63" fmla="*/ 2147483646 h 372"/>
              <a:gd name="T64" fmla="*/ 2147483646 w 393"/>
              <a:gd name="T65" fmla="*/ 2147483646 h 372"/>
              <a:gd name="T66" fmla="*/ 2147483646 w 393"/>
              <a:gd name="T67" fmla="*/ 2147483646 h 372"/>
              <a:gd name="T68" fmla="*/ 2147483646 w 393"/>
              <a:gd name="T69" fmla="*/ 2147483646 h 372"/>
              <a:gd name="T70" fmla="*/ 2147483646 w 393"/>
              <a:gd name="T71" fmla="*/ 2147483646 h 372"/>
              <a:gd name="T72" fmla="*/ 2147483646 w 393"/>
              <a:gd name="T73" fmla="*/ 2147483646 h 372"/>
              <a:gd name="T74" fmla="*/ 2147483646 w 393"/>
              <a:gd name="T75" fmla="*/ 2147483646 h 372"/>
              <a:gd name="T76" fmla="*/ 2147483646 w 393"/>
              <a:gd name="T77" fmla="*/ 2147483646 h 372"/>
              <a:gd name="T78" fmla="*/ 2147483646 w 393"/>
              <a:gd name="T79" fmla="*/ 2147483646 h 372"/>
              <a:gd name="T80" fmla="*/ 2147483646 w 393"/>
              <a:gd name="T81" fmla="*/ 2147483646 h 372"/>
              <a:gd name="T82" fmla="*/ 2147483646 w 393"/>
              <a:gd name="T83" fmla="*/ 2147483646 h 372"/>
              <a:gd name="T84" fmla="*/ 2147483646 w 393"/>
              <a:gd name="T85" fmla="*/ 2147483646 h 372"/>
              <a:gd name="T86" fmla="*/ 0 w 393"/>
              <a:gd name="T87" fmla="*/ 2147483646 h 372"/>
              <a:gd name="T88" fmla="*/ 2147483646 w 393"/>
              <a:gd name="T89" fmla="*/ 2147483646 h 372"/>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393"/>
              <a:gd name="T136" fmla="*/ 0 h 372"/>
              <a:gd name="T137" fmla="*/ 393 w 393"/>
              <a:gd name="T138" fmla="*/ 372 h 372"/>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393" h="372">
                <a:moveTo>
                  <a:pt x="23" y="301"/>
                </a:moveTo>
                <a:lnTo>
                  <a:pt x="81" y="316"/>
                </a:lnTo>
                <a:lnTo>
                  <a:pt x="108" y="353"/>
                </a:lnTo>
                <a:lnTo>
                  <a:pt x="130" y="371"/>
                </a:lnTo>
                <a:lnTo>
                  <a:pt x="122" y="346"/>
                </a:lnTo>
                <a:lnTo>
                  <a:pt x="130" y="330"/>
                </a:lnTo>
                <a:lnTo>
                  <a:pt x="233" y="359"/>
                </a:lnTo>
                <a:lnTo>
                  <a:pt x="259" y="359"/>
                </a:lnTo>
                <a:lnTo>
                  <a:pt x="275" y="351"/>
                </a:lnTo>
                <a:lnTo>
                  <a:pt x="299" y="359"/>
                </a:lnTo>
                <a:lnTo>
                  <a:pt x="351" y="340"/>
                </a:lnTo>
                <a:lnTo>
                  <a:pt x="355" y="312"/>
                </a:lnTo>
                <a:lnTo>
                  <a:pt x="392" y="162"/>
                </a:lnTo>
                <a:lnTo>
                  <a:pt x="371" y="120"/>
                </a:lnTo>
                <a:lnTo>
                  <a:pt x="359" y="107"/>
                </a:lnTo>
                <a:lnTo>
                  <a:pt x="351" y="86"/>
                </a:lnTo>
                <a:lnTo>
                  <a:pt x="341" y="81"/>
                </a:lnTo>
                <a:lnTo>
                  <a:pt x="322" y="67"/>
                </a:lnTo>
                <a:lnTo>
                  <a:pt x="317" y="57"/>
                </a:lnTo>
                <a:lnTo>
                  <a:pt x="303" y="44"/>
                </a:lnTo>
                <a:lnTo>
                  <a:pt x="286" y="31"/>
                </a:lnTo>
                <a:lnTo>
                  <a:pt x="264" y="25"/>
                </a:lnTo>
                <a:lnTo>
                  <a:pt x="259" y="13"/>
                </a:lnTo>
                <a:lnTo>
                  <a:pt x="235" y="8"/>
                </a:lnTo>
                <a:lnTo>
                  <a:pt x="224" y="0"/>
                </a:lnTo>
                <a:lnTo>
                  <a:pt x="206" y="31"/>
                </a:lnTo>
                <a:lnTo>
                  <a:pt x="193" y="51"/>
                </a:lnTo>
                <a:lnTo>
                  <a:pt x="177" y="67"/>
                </a:lnTo>
                <a:lnTo>
                  <a:pt x="162" y="72"/>
                </a:lnTo>
                <a:lnTo>
                  <a:pt x="140" y="60"/>
                </a:lnTo>
                <a:lnTo>
                  <a:pt x="123" y="51"/>
                </a:lnTo>
                <a:lnTo>
                  <a:pt x="115" y="39"/>
                </a:lnTo>
                <a:lnTo>
                  <a:pt x="78" y="60"/>
                </a:lnTo>
                <a:lnTo>
                  <a:pt x="71" y="67"/>
                </a:lnTo>
                <a:lnTo>
                  <a:pt x="42" y="90"/>
                </a:lnTo>
                <a:lnTo>
                  <a:pt x="66" y="110"/>
                </a:lnTo>
                <a:lnTo>
                  <a:pt x="71" y="126"/>
                </a:lnTo>
                <a:lnTo>
                  <a:pt x="69" y="183"/>
                </a:lnTo>
                <a:lnTo>
                  <a:pt x="62" y="200"/>
                </a:lnTo>
                <a:lnTo>
                  <a:pt x="50" y="229"/>
                </a:lnTo>
                <a:lnTo>
                  <a:pt x="48" y="237"/>
                </a:lnTo>
                <a:lnTo>
                  <a:pt x="28" y="240"/>
                </a:lnTo>
                <a:lnTo>
                  <a:pt x="12" y="267"/>
                </a:lnTo>
                <a:lnTo>
                  <a:pt x="0" y="293"/>
                </a:lnTo>
                <a:lnTo>
                  <a:pt x="23" y="301"/>
                </a:lnTo>
              </a:path>
            </a:pathLst>
          </a:custGeom>
          <a:solidFill>
            <a:srgbClr val="99CCFF"/>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190" name="Freeform 97"/>
          <p:cNvSpPr>
            <a:spLocks/>
          </p:cNvSpPr>
          <p:nvPr/>
        </p:nvSpPr>
        <p:spPr bwMode="auto">
          <a:xfrm>
            <a:off x="3414713" y="4892675"/>
            <a:ext cx="573087" cy="449263"/>
          </a:xfrm>
          <a:custGeom>
            <a:avLst/>
            <a:gdLst>
              <a:gd name="T0" fmla="*/ 0 w 361"/>
              <a:gd name="T1" fmla="*/ 2147483646 h 283"/>
              <a:gd name="T2" fmla="*/ 2147483646 w 361"/>
              <a:gd name="T3" fmla="*/ 2147483646 h 283"/>
              <a:gd name="T4" fmla="*/ 0 w 361"/>
              <a:gd name="T5" fmla="*/ 2147483646 h 283"/>
              <a:gd name="T6" fmla="*/ 0 w 361"/>
              <a:gd name="T7" fmla="*/ 2147483646 h 283"/>
              <a:gd name="T8" fmla="*/ 2147483646 w 361"/>
              <a:gd name="T9" fmla="*/ 2147483646 h 283"/>
              <a:gd name="T10" fmla="*/ 2147483646 w 361"/>
              <a:gd name="T11" fmla="*/ 2147483646 h 283"/>
              <a:gd name="T12" fmla="*/ 2147483646 w 361"/>
              <a:gd name="T13" fmla="*/ 2147483646 h 283"/>
              <a:gd name="T14" fmla="*/ 2147483646 w 361"/>
              <a:gd name="T15" fmla="*/ 2147483646 h 283"/>
              <a:gd name="T16" fmla="*/ 2147483646 w 361"/>
              <a:gd name="T17" fmla="*/ 2147483646 h 283"/>
              <a:gd name="T18" fmla="*/ 2147483646 w 361"/>
              <a:gd name="T19" fmla="*/ 2147483646 h 283"/>
              <a:gd name="T20" fmla="*/ 2147483646 w 361"/>
              <a:gd name="T21" fmla="*/ 2147483646 h 283"/>
              <a:gd name="T22" fmla="*/ 2147483646 w 361"/>
              <a:gd name="T23" fmla="*/ 2147483646 h 283"/>
              <a:gd name="T24" fmla="*/ 2147483646 w 361"/>
              <a:gd name="T25" fmla="*/ 2147483646 h 283"/>
              <a:gd name="T26" fmla="*/ 2147483646 w 361"/>
              <a:gd name="T27" fmla="*/ 2147483646 h 283"/>
              <a:gd name="T28" fmla="*/ 2147483646 w 361"/>
              <a:gd name="T29" fmla="*/ 2147483646 h 283"/>
              <a:gd name="T30" fmla="*/ 2147483646 w 361"/>
              <a:gd name="T31" fmla="*/ 2147483646 h 283"/>
              <a:gd name="T32" fmla="*/ 2147483646 w 361"/>
              <a:gd name="T33" fmla="*/ 2147483646 h 283"/>
              <a:gd name="T34" fmla="*/ 2147483646 w 361"/>
              <a:gd name="T35" fmla="*/ 2147483646 h 283"/>
              <a:gd name="T36" fmla="*/ 2147483646 w 361"/>
              <a:gd name="T37" fmla="*/ 2147483646 h 283"/>
              <a:gd name="T38" fmla="*/ 2147483646 w 361"/>
              <a:gd name="T39" fmla="*/ 2147483646 h 283"/>
              <a:gd name="T40" fmla="*/ 2147483646 w 361"/>
              <a:gd name="T41" fmla="*/ 2147483646 h 283"/>
              <a:gd name="T42" fmla="*/ 2147483646 w 361"/>
              <a:gd name="T43" fmla="*/ 2147483646 h 283"/>
              <a:gd name="T44" fmla="*/ 2147483646 w 361"/>
              <a:gd name="T45" fmla="*/ 2147483646 h 283"/>
              <a:gd name="T46" fmla="*/ 2147483646 w 361"/>
              <a:gd name="T47" fmla="*/ 2147483646 h 283"/>
              <a:gd name="T48" fmla="*/ 2147483646 w 361"/>
              <a:gd name="T49" fmla="*/ 2147483646 h 283"/>
              <a:gd name="T50" fmla="*/ 2147483646 w 361"/>
              <a:gd name="T51" fmla="*/ 2147483646 h 283"/>
              <a:gd name="T52" fmla="*/ 2147483646 w 361"/>
              <a:gd name="T53" fmla="*/ 2147483646 h 283"/>
              <a:gd name="T54" fmla="*/ 2147483646 w 361"/>
              <a:gd name="T55" fmla="*/ 2147483646 h 283"/>
              <a:gd name="T56" fmla="*/ 2147483646 w 361"/>
              <a:gd name="T57" fmla="*/ 2147483646 h 283"/>
              <a:gd name="T58" fmla="*/ 2147483646 w 361"/>
              <a:gd name="T59" fmla="*/ 0 h 283"/>
              <a:gd name="T60" fmla="*/ 2147483646 w 361"/>
              <a:gd name="T61" fmla="*/ 2147483646 h 283"/>
              <a:gd name="T62" fmla="*/ 2147483646 w 361"/>
              <a:gd name="T63" fmla="*/ 2147483646 h 283"/>
              <a:gd name="T64" fmla="*/ 2147483646 w 361"/>
              <a:gd name="T65" fmla="*/ 2147483646 h 283"/>
              <a:gd name="T66" fmla="*/ 2147483646 w 361"/>
              <a:gd name="T67" fmla="*/ 2147483646 h 283"/>
              <a:gd name="T68" fmla="*/ 2147483646 w 361"/>
              <a:gd name="T69" fmla="*/ 2147483646 h 283"/>
              <a:gd name="T70" fmla="*/ 2147483646 w 361"/>
              <a:gd name="T71" fmla="*/ 2147483646 h 283"/>
              <a:gd name="T72" fmla="*/ 2147483646 w 361"/>
              <a:gd name="T73" fmla="*/ 2147483646 h 283"/>
              <a:gd name="T74" fmla="*/ 2147483646 w 361"/>
              <a:gd name="T75" fmla="*/ 2147483646 h 283"/>
              <a:gd name="T76" fmla="*/ 2147483646 w 361"/>
              <a:gd name="T77" fmla="*/ 2147483646 h 283"/>
              <a:gd name="T78" fmla="*/ 2147483646 w 361"/>
              <a:gd name="T79" fmla="*/ 2147483646 h 283"/>
              <a:gd name="T80" fmla="*/ 2147483646 w 361"/>
              <a:gd name="T81" fmla="*/ 2147483646 h 283"/>
              <a:gd name="T82" fmla="*/ 2147483646 w 361"/>
              <a:gd name="T83" fmla="*/ 2147483646 h 283"/>
              <a:gd name="T84" fmla="*/ 2147483646 w 361"/>
              <a:gd name="T85" fmla="*/ 2147483646 h 283"/>
              <a:gd name="T86" fmla="*/ 2147483646 w 361"/>
              <a:gd name="T87" fmla="*/ 2147483646 h 283"/>
              <a:gd name="T88" fmla="*/ 2147483646 w 361"/>
              <a:gd name="T89" fmla="*/ 2147483646 h 283"/>
              <a:gd name="T90" fmla="*/ 2147483646 w 361"/>
              <a:gd name="T91" fmla="*/ 2147483646 h 283"/>
              <a:gd name="T92" fmla="*/ 2147483646 w 361"/>
              <a:gd name="T93" fmla="*/ 2147483646 h 283"/>
              <a:gd name="T94" fmla="*/ 2147483646 w 361"/>
              <a:gd name="T95" fmla="*/ 2147483646 h 283"/>
              <a:gd name="T96" fmla="*/ 2147483646 w 361"/>
              <a:gd name="T97" fmla="*/ 2147483646 h 283"/>
              <a:gd name="T98" fmla="*/ 2147483646 w 361"/>
              <a:gd name="T99" fmla="*/ 2147483646 h 283"/>
              <a:gd name="T100" fmla="*/ 2147483646 w 361"/>
              <a:gd name="T101" fmla="*/ 2147483646 h 283"/>
              <a:gd name="T102" fmla="*/ 2147483646 w 361"/>
              <a:gd name="T103" fmla="*/ 2147483646 h 283"/>
              <a:gd name="T104" fmla="*/ 2147483646 w 361"/>
              <a:gd name="T105" fmla="*/ 2147483646 h 283"/>
              <a:gd name="T106" fmla="*/ 2147483646 w 361"/>
              <a:gd name="T107" fmla="*/ 2147483646 h 283"/>
              <a:gd name="T108" fmla="*/ 0 w 361"/>
              <a:gd name="T109" fmla="*/ 2147483646 h 283"/>
              <a:gd name="T110" fmla="*/ 0 w 361"/>
              <a:gd name="T111" fmla="*/ 2147483646 h 283"/>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361"/>
              <a:gd name="T169" fmla="*/ 0 h 283"/>
              <a:gd name="T170" fmla="*/ 361 w 361"/>
              <a:gd name="T171" fmla="*/ 283 h 283"/>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361" h="283">
                <a:moveTo>
                  <a:pt x="0" y="249"/>
                </a:moveTo>
                <a:lnTo>
                  <a:pt x="6" y="242"/>
                </a:lnTo>
                <a:lnTo>
                  <a:pt x="0" y="229"/>
                </a:lnTo>
                <a:lnTo>
                  <a:pt x="0" y="209"/>
                </a:lnTo>
                <a:lnTo>
                  <a:pt x="9" y="206"/>
                </a:lnTo>
                <a:lnTo>
                  <a:pt x="17" y="194"/>
                </a:lnTo>
                <a:lnTo>
                  <a:pt x="17" y="186"/>
                </a:lnTo>
                <a:lnTo>
                  <a:pt x="21" y="177"/>
                </a:lnTo>
                <a:lnTo>
                  <a:pt x="39" y="180"/>
                </a:lnTo>
                <a:lnTo>
                  <a:pt x="45" y="189"/>
                </a:lnTo>
                <a:lnTo>
                  <a:pt x="57" y="183"/>
                </a:lnTo>
                <a:lnTo>
                  <a:pt x="64" y="183"/>
                </a:lnTo>
                <a:lnTo>
                  <a:pt x="72" y="180"/>
                </a:lnTo>
                <a:lnTo>
                  <a:pt x="89" y="171"/>
                </a:lnTo>
                <a:lnTo>
                  <a:pt x="103" y="171"/>
                </a:lnTo>
                <a:lnTo>
                  <a:pt x="107" y="156"/>
                </a:lnTo>
                <a:lnTo>
                  <a:pt x="104" y="137"/>
                </a:lnTo>
                <a:lnTo>
                  <a:pt x="98" y="126"/>
                </a:lnTo>
                <a:lnTo>
                  <a:pt x="92" y="114"/>
                </a:lnTo>
                <a:lnTo>
                  <a:pt x="101" y="110"/>
                </a:lnTo>
                <a:lnTo>
                  <a:pt x="119" y="102"/>
                </a:lnTo>
                <a:lnTo>
                  <a:pt x="126" y="99"/>
                </a:lnTo>
                <a:lnTo>
                  <a:pt x="132" y="98"/>
                </a:lnTo>
                <a:lnTo>
                  <a:pt x="141" y="95"/>
                </a:lnTo>
                <a:lnTo>
                  <a:pt x="156" y="92"/>
                </a:lnTo>
                <a:lnTo>
                  <a:pt x="158" y="67"/>
                </a:lnTo>
                <a:lnTo>
                  <a:pt x="170" y="58"/>
                </a:lnTo>
                <a:lnTo>
                  <a:pt x="185" y="58"/>
                </a:lnTo>
                <a:lnTo>
                  <a:pt x="233" y="10"/>
                </a:lnTo>
                <a:lnTo>
                  <a:pt x="253" y="0"/>
                </a:lnTo>
                <a:lnTo>
                  <a:pt x="283" y="7"/>
                </a:lnTo>
                <a:lnTo>
                  <a:pt x="330" y="23"/>
                </a:lnTo>
                <a:lnTo>
                  <a:pt x="348" y="38"/>
                </a:lnTo>
                <a:lnTo>
                  <a:pt x="360" y="59"/>
                </a:lnTo>
                <a:lnTo>
                  <a:pt x="353" y="67"/>
                </a:lnTo>
                <a:lnTo>
                  <a:pt x="347" y="74"/>
                </a:lnTo>
                <a:lnTo>
                  <a:pt x="340" y="77"/>
                </a:lnTo>
                <a:lnTo>
                  <a:pt x="327" y="80"/>
                </a:lnTo>
                <a:lnTo>
                  <a:pt x="332" y="92"/>
                </a:lnTo>
                <a:lnTo>
                  <a:pt x="330" y="132"/>
                </a:lnTo>
                <a:lnTo>
                  <a:pt x="333" y="144"/>
                </a:lnTo>
                <a:lnTo>
                  <a:pt x="356" y="190"/>
                </a:lnTo>
                <a:lnTo>
                  <a:pt x="357" y="212"/>
                </a:lnTo>
                <a:lnTo>
                  <a:pt x="355" y="227"/>
                </a:lnTo>
                <a:lnTo>
                  <a:pt x="352" y="267"/>
                </a:lnTo>
                <a:lnTo>
                  <a:pt x="352" y="277"/>
                </a:lnTo>
                <a:lnTo>
                  <a:pt x="341" y="282"/>
                </a:lnTo>
                <a:lnTo>
                  <a:pt x="280" y="282"/>
                </a:lnTo>
                <a:lnTo>
                  <a:pt x="204" y="274"/>
                </a:lnTo>
                <a:lnTo>
                  <a:pt x="156" y="274"/>
                </a:lnTo>
                <a:lnTo>
                  <a:pt x="126" y="274"/>
                </a:lnTo>
                <a:lnTo>
                  <a:pt x="74" y="274"/>
                </a:lnTo>
                <a:lnTo>
                  <a:pt x="28" y="266"/>
                </a:lnTo>
                <a:lnTo>
                  <a:pt x="24" y="264"/>
                </a:lnTo>
                <a:lnTo>
                  <a:pt x="0" y="264"/>
                </a:lnTo>
                <a:lnTo>
                  <a:pt x="0" y="249"/>
                </a:lnTo>
              </a:path>
            </a:pathLst>
          </a:custGeom>
          <a:solidFill>
            <a:schemeClr val="bg1"/>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191" name="Freeform 98"/>
          <p:cNvSpPr>
            <a:spLocks/>
          </p:cNvSpPr>
          <p:nvPr/>
        </p:nvSpPr>
        <p:spPr bwMode="auto">
          <a:xfrm>
            <a:off x="4208463" y="2628900"/>
            <a:ext cx="512762" cy="555625"/>
          </a:xfrm>
          <a:custGeom>
            <a:avLst/>
            <a:gdLst>
              <a:gd name="T0" fmla="*/ 2147483646 w 323"/>
              <a:gd name="T1" fmla="*/ 2147483646 h 350"/>
              <a:gd name="T2" fmla="*/ 2147483646 w 323"/>
              <a:gd name="T3" fmla="*/ 2147483646 h 350"/>
              <a:gd name="T4" fmla="*/ 2147483646 w 323"/>
              <a:gd name="T5" fmla="*/ 2147483646 h 350"/>
              <a:gd name="T6" fmla="*/ 2147483646 w 323"/>
              <a:gd name="T7" fmla="*/ 2147483646 h 350"/>
              <a:gd name="T8" fmla="*/ 2147483646 w 323"/>
              <a:gd name="T9" fmla="*/ 2147483646 h 350"/>
              <a:gd name="T10" fmla="*/ 2147483646 w 323"/>
              <a:gd name="T11" fmla="*/ 2147483646 h 350"/>
              <a:gd name="T12" fmla="*/ 2147483646 w 323"/>
              <a:gd name="T13" fmla="*/ 2147483646 h 350"/>
              <a:gd name="T14" fmla="*/ 2147483646 w 323"/>
              <a:gd name="T15" fmla="*/ 2147483646 h 350"/>
              <a:gd name="T16" fmla="*/ 2147483646 w 323"/>
              <a:gd name="T17" fmla="*/ 2147483646 h 350"/>
              <a:gd name="T18" fmla="*/ 2147483646 w 323"/>
              <a:gd name="T19" fmla="*/ 2147483646 h 350"/>
              <a:gd name="T20" fmla="*/ 2147483646 w 323"/>
              <a:gd name="T21" fmla="*/ 2147483646 h 350"/>
              <a:gd name="T22" fmla="*/ 2147483646 w 323"/>
              <a:gd name="T23" fmla="*/ 2147483646 h 350"/>
              <a:gd name="T24" fmla="*/ 2147483646 w 323"/>
              <a:gd name="T25" fmla="*/ 2147483646 h 350"/>
              <a:gd name="T26" fmla="*/ 2147483646 w 323"/>
              <a:gd name="T27" fmla="*/ 2147483646 h 350"/>
              <a:gd name="T28" fmla="*/ 2147483646 w 323"/>
              <a:gd name="T29" fmla="*/ 2147483646 h 350"/>
              <a:gd name="T30" fmla="*/ 2147483646 w 323"/>
              <a:gd name="T31" fmla="*/ 2147483646 h 350"/>
              <a:gd name="T32" fmla="*/ 2147483646 w 323"/>
              <a:gd name="T33" fmla="*/ 2147483646 h 350"/>
              <a:gd name="T34" fmla="*/ 2147483646 w 323"/>
              <a:gd name="T35" fmla="*/ 2147483646 h 350"/>
              <a:gd name="T36" fmla="*/ 2147483646 w 323"/>
              <a:gd name="T37" fmla="*/ 2147483646 h 350"/>
              <a:gd name="T38" fmla="*/ 2147483646 w 323"/>
              <a:gd name="T39" fmla="*/ 2147483646 h 350"/>
              <a:gd name="T40" fmla="*/ 2147483646 w 323"/>
              <a:gd name="T41" fmla="*/ 2147483646 h 350"/>
              <a:gd name="T42" fmla="*/ 2147483646 w 323"/>
              <a:gd name="T43" fmla="*/ 2147483646 h 350"/>
              <a:gd name="T44" fmla="*/ 2147483646 w 323"/>
              <a:gd name="T45" fmla="*/ 2147483646 h 350"/>
              <a:gd name="T46" fmla="*/ 2147483646 w 323"/>
              <a:gd name="T47" fmla="*/ 2147483646 h 350"/>
              <a:gd name="T48" fmla="*/ 2147483646 w 323"/>
              <a:gd name="T49" fmla="*/ 2147483646 h 350"/>
              <a:gd name="T50" fmla="*/ 0 w 323"/>
              <a:gd name="T51" fmla="*/ 2147483646 h 350"/>
              <a:gd name="T52" fmla="*/ 2147483646 w 323"/>
              <a:gd name="T53" fmla="*/ 2147483646 h 350"/>
              <a:gd name="T54" fmla="*/ 2147483646 w 323"/>
              <a:gd name="T55" fmla="*/ 2147483646 h 350"/>
              <a:gd name="T56" fmla="*/ 2147483646 w 323"/>
              <a:gd name="T57" fmla="*/ 2147483646 h 350"/>
              <a:gd name="T58" fmla="*/ 2147483646 w 323"/>
              <a:gd name="T59" fmla="*/ 2147483646 h 350"/>
              <a:gd name="T60" fmla="*/ 2147483646 w 323"/>
              <a:gd name="T61" fmla="*/ 2147483646 h 350"/>
              <a:gd name="T62" fmla="*/ 2147483646 w 323"/>
              <a:gd name="T63" fmla="*/ 2147483646 h 350"/>
              <a:gd name="T64" fmla="*/ 2147483646 w 323"/>
              <a:gd name="T65" fmla="*/ 2147483646 h 350"/>
              <a:gd name="T66" fmla="*/ 2147483646 w 323"/>
              <a:gd name="T67" fmla="*/ 2147483646 h 350"/>
              <a:gd name="T68" fmla="*/ 2147483646 w 323"/>
              <a:gd name="T69" fmla="*/ 2147483646 h 350"/>
              <a:gd name="T70" fmla="*/ 2147483646 w 323"/>
              <a:gd name="T71" fmla="*/ 2147483646 h 350"/>
              <a:gd name="T72" fmla="*/ 2147483646 w 323"/>
              <a:gd name="T73" fmla="*/ 2147483646 h 350"/>
              <a:gd name="T74" fmla="*/ 2147483646 w 323"/>
              <a:gd name="T75" fmla="*/ 2147483646 h 350"/>
              <a:gd name="T76" fmla="*/ 2147483646 w 323"/>
              <a:gd name="T77" fmla="*/ 2147483646 h 350"/>
              <a:gd name="T78" fmla="*/ 2147483646 w 323"/>
              <a:gd name="T79" fmla="*/ 0 h 350"/>
              <a:gd name="T80" fmla="*/ 2147483646 w 323"/>
              <a:gd name="T81" fmla="*/ 2147483646 h 35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323"/>
              <a:gd name="T124" fmla="*/ 0 h 350"/>
              <a:gd name="T125" fmla="*/ 323 w 323"/>
              <a:gd name="T126" fmla="*/ 350 h 350"/>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323" h="350">
                <a:moveTo>
                  <a:pt x="107" y="2"/>
                </a:moveTo>
                <a:lnTo>
                  <a:pt x="173" y="36"/>
                </a:lnTo>
                <a:lnTo>
                  <a:pt x="212" y="119"/>
                </a:lnTo>
                <a:lnTo>
                  <a:pt x="313" y="150"/>
                </a:lnTo>
                <a:lnTo>
                  <a:pt x="309" y="163"/>
                </a:lnTo>
                <a:lnTo>
                  <a:pt x="322" y="180"/>
                </a:lnTo>
                <a:lnTo>
                  <a:pt x="299" y="186"/>
                </a:lnTo>
                <a:lnTo>
                  <a:pt x="291" y="199"/>
                </a:lnTo>
                <a:lnTo>
                  <a:pt x="287" y="196"/>
                </a:lnTo>
                <a:lnTo>
                  <a:pt x="287" y="199"/>
                </a:lnTo>
                <a:lnTo>
                  <a:pt x="282" y="208"/>
                </a:lnTo>
                <a:lnTo>
                  <a:pt x="276" y="227"/>
                </a:lnTo>
                <a:lnTo>
                  <a:pt x="261" y="269"/>
                </a:lnTo>
                <a:lnTo>
                  <a:pt x="262" y="289"/>
                </a:lnTo>
                <a:lnTo>
                  <a:pt x="249" y="298"/>
                </a:lnTo>
                <a:lnTo>
                  <a:pt x="229" y="308"/>
                </a:lnTo>
                <a:lnTo>
                  <a:pt x="213" y="302"/>
                </a:lnTo>
                <a:lnTo>
                  <a:pt x="203" y="318"/>
                </a:lnTo>
                <a:lnTo>
                  <a:pt x="195" y="347"/>
                </a:lnTo>
                <a:lnTo>
                  <a:pt x="183" y="349"/>
                </a:lnTo>
                <a:lnTo>
                  <a:pt x="165" y="331"/>
                </a:lnTo>
                <a:lnTo>
                  <a:pt x="67" y="315"/>
                </a:lnTo>
                <a:lnTo>
                  <a:pt x="9" y="273"/>
                </a:lnTo>
                <a:lnTo>
                  <a:pt x="14" y="261"/>
                </a:lnTo>
                <a:lnTo>
                  <a:pt x="8" y="254"/>
                </a:lnTo>
                <a:lnTo>
                  <a:pt x="0" y="241"/>
                </a:lnTo>
                <a:lnTo>
                  <a:pt x="18" y="214"/>
                </a:lnTo>
                <a:lnTo>
                  <a:pt x="31" y="214"/>
                </a:lnTo>
                <a:lnTo>
                  <a:pt x="31" y="201"/>
                </a:lnTo>
                <a:lnTo>
                  <a:pt x="46" y="196"/>
                </a:lnTo>
                <a:lnTo>
                  <a:pt x="55" y="172"/>
                </a:lnTo>
                <a:lnTo>
                  <a:pt x="76" y="139"/>
                </a:lnTo>
                <a:lnTo>
                  <a:pt x="79" y="111"/>
                </a:lnTo>
                <a:lnTo>
                  <a:pt x="70" y="87"/>
                </a:lnTo>
                <a:lnTo>
                  <a:pt x="84" y="71"/>
                </a:lnTo>
                <a:lnTo>
                  <a:pt x="97" y="70"/>
                </a:lnTo>
                <a:lnTo>
                  <a:pt x="96" y="40"/>
                </a:lnTo>
                <a:lnTo>
                  <a:pt x="96" y="21"/>
                </a:lnTo>
                <a:lnTo>
                  <a:pt x="100" y="8"/>
                </a:lnTo>
                <a:lnTo>
                  <a:pt x="107" y="0"/>
                </a:lnTo>
                <a:lnTo>
                  <a:pt x="107" y="2"/>
                </a:lnTo>
              </a:path>
            </a:pathLst>
          </a:custGeom>
          <a:solidFill>
            <a:schemeClr val="bg1"/>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192" name="Freeform 99"/>
          <p:cNvSpPr>
            <a:spLocks/>
          </p:cNvSpPr>
          <p:nvPr/>
        </p:nvSpPr>
        <p:spPr bwMode="auto">
          <a:xfrm>
            <a:off x="4208463" y="2628900"/>
            <a:ext cx="512762" cy="555625"/>
          </a:xfrm>
          <a:custGeom>
            <a:avLst/>
            <a:gdLst>
              <a:gd name="T0" fmla="*/ 2147483646 w 323"/>
              <a:gd name="T1" fmla="*/ 2147483646 h 350"/>
              <a:gd name="T2" fmla="*/ 2147483646 w 323"/>
              <a:gd name="T3" fmla="*/ 2147483646 h 350"/>
              <a:gd name="T4" fmla="*/ 2147483646 w 323"/>
              <a:gd name="T5" fmla="*/ 2147483646 h 350"/>
              <a:gd name="T6" fmla="*/ 2147483646 w 323"/>
              <a:gd name="T7" fmla="*/ 2147483646 h 350"/>
              <a:gd name="T8" fmla="*/ 2147483646 w 323"/>
              <a:gd name="T9" fmla="*/ 2147483646 h 350"/>
              <a:gd name="T10" fmla="*/ 2147483646 w 323"/>
              <a:gd name="T11" fmla="*/ 2147483646 h 350"/>
              <a:gd name="T12" fmla="*/ 2147483646 w 323"/>
              <a:gd name="T13" fmla="*/ 2147483646 h 350"/>
              <a:gd name="T14" fmla="*/ 2147483646 w 323"/>
              <a:gd name="T15" fmla="*/ 2147483646 h 350"/>
              <a:gd name="T16" fmla="*/ 2147483646 w 323"/>
              <a:gd name="T17" fmla="*/ 2147483646 h 350"/>
              <a:gd name="T18" fmla="*/ 2147483646 w 323"/>
              <a:gd name="T19" fmla="*/ 2147483646 h 350"/>
              <a:gd name="T20" fmla="*/ 2147483646 w 323"/>
              <a:gd name="T21" fmla="*/ 2147483646 h 350"/>
              <a:gd name="T22" fmla="*/ 2147483646 w 323"/>
              <a:gd name="T23" fmla="*/ 2147483646 h 350"/>
              <a:gd name="T24" fmla="*/ 2147483646 w 323"/>
              <a:gd name="T25" fmla="*/ 2147483646 h 350"/>
              <a:gd name="T26" fmla="*/ 2147483646 w 323"/>
              <a:gd name="T27" fmla="*/ 2147483646 h 350"/>
              <a:gd name="T28" fmla="*/ 2147483646 w 323"/>
              <a:gd name="T29" fmla="*/ 2147483646 h 350"/>
              <a:gd name="T30" fmla="*/ 2147483646 w 323"/>
              <a:gd name="T31" fmla="*/ 2147483646 h 350"/>
              <a:gd name="T32" fmla="*/ 2147483646 w 323"/>
              <a:gd name="T33" fmla="*/ 2147483646 h 350"/>
              <a:gd name="T34" fmla="*/ 2147483646 w 323"/>
              <a:gd name="T35" fmla="*/ 2147483646 h 350"/>
              <a:gd name="T36" fmla="*/ 2147483646 w 323"/>
              <a:gd name="T37" fmla="*/ 2147483646 h 350"/>
              <a:gd name="T38" fmla="*/ 2147483646 w 323"/>
              <a:gd name="T39" fmla="*/ 2147483646 h 350"/>
              <a:gd name="T40" fmla="*/ 2147483646 w 323"/>
              <a:gd name="T41" fmla="*/ 2147483646 h 350"/>
              <a:gd name="T42" fmla="*/ 2147483646 w 323"/>
              <a:gd name="T43" fmla="*/ 2147483646 h 350"/>
              <a:gd name="T44" fmla="*/ 2147483646 w 323"/>
              <a:gd name="T45" fmla="*/ 2147483646 h 350"/>
              <a:gd name="T46" fmla="*/ 2147483646 w 323"/>
              <a:gd name="T47" fmla="*/ 2147483646 h 350"/>
              <a:gd name="T48" fmla="*/ 2147483646 w 323"/>
              <a:gd name="T49" fmla="*/ 2147483646 h 350"/>
              <a:gd name="T50" fmla="*/ 0 w 323"/>
              <a:gd name="T51" fmla="*/ 2147483646 h 350"/>
              <a:gd name="T52" fmla="*/ 2147483646 w 323"/>
              <a:gd name="T53" fmla="*/ 2147483646 h 350"/>
              <a:gd name="T54" fmla="*/ 2147483646 w 323"/>
              <a:gd name="T55" fmla="*/ 2147483646 h 350"/>
              <a:gd name="T56" fmla="*/ 2147483646 w 323"/>
              <a:gd name="T57" fmla="*/ 2147483646 h 350"/>
              <a:gd name="T58" fmla="*/ 2147483646 w 323"/>
              <a:gd name="T59" fmla="*/ 2147483646 h 350"/>
              <a:gd name="T60" fmla="*/ 2147483646 w 323"/>
              <a:gd name="T61" fmla="*/ 2147483646 h 350"/>
              <a:gd name="T62" fmla="*/ 2147483646 w 323"/>
              <a:gd name="T63" fmla="*/ 2147483646 h 350"/>
              <a:gd name="T64" fmla="*/ 2147483646 w 323"/>
              <a:gd name="T65" fmla="*/ 2147483646 h 350"/>
              <a:gd name="T66" fmla="*/ 2147483646 w 323"/>
              <a:gd name="T67" fmla="*/ 2147483646 h 350"/>
              <a:gd name="T68" fmla="*/ 2147483646 w 323"/>
              <a:gd name="T69" fmla="*/ 2147483646 h 350"/>
              <a:gd name="T70" fmla="*/ 2147483646 w 323"/>
              <a:gd name="T71" fmla="*/ 2147483646 h 350"/>
              <a:gd name="T72" fmla="*/ 2147483646 w 323"/>
              <a:gd name="T73" fmla="*/ 2147483646 h 350"/>
              <a:gd name="T74" fmla="*/ 2147483646 w 323"/>
              <a:gd name="T75" fmla="*/ 2147483646 h 350"/>
              <a:gd name="T76" fmla="*/ 2147483646 w 323"/>
              <a:gd name="T77" fmla="*/ 2147483646 h 350"/>
              <a:gd name="T78" fmla="*/ 2147483646 w 323"/>
              <a:gd name="T79" fmla="*/ 0 h 350"/>
              <a:gd name="T80" fmla="*/ 2147483646 w 323"/>
              <a:gd name="T81" fmla="*/ 2147483646 h 35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323"/>
              <a:gd name="T124" fmla="*/ 0 h 350"/>
              <a:gd name="T125" fmla="*/ 323 w 323"/>
              <a:gd name="T126" fmla="*/ 350 h 350"/>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323" h="350">
                <a:moveTo>
                  <a:pt x="107" y="2"/>
                </a:moveTo>
                <a:lnTo>
                  <a:pt x="173" y="36"/>
                </a:lnTo>
                <a:lnTo>
                  <a:pt x="212" y="119"/>
                </a:lnTo>
                <a:lnTo>
                  <a:pt x="313" y="150"/>
                </a:lnTo>
                <a:lnTo>
                  <a:pt x="309" y="163"/>
                </a:lnTo>
                <a:lnTo>
                  <a:pt x="322" y="180"/>
                </a:lnTo>
                <a:lnTo>
                  <a:pt x="299" y="186"/>
                </a:lnTo>
                <a:lnTo>
                  <a:pt x="291" y="199"/>
                </a:lnTo>
                <a:lnTo>
                  <a:pt x="287" y="196"/>
                </a:lnTo>
                <a:lnTo>
                  <a:pt x="287" y="199"/>
                </a:lnTo>
                <a:lnTo>
                  <a:pt x="282" y="208"/>
                </a:lnTo>
                <a:lnTo>
                  <a:pt x="276" y="227"/>
                </a:lnTo>
                <a:lnTo>
                  <a:pt x="261" y="269"/>
                </a:lnTo>
                <a:lnTo>
                  <a:pt x="262" y="289"/>
                </a:lnTo>
                <a:lnTo>
                  <a:pt x="249" y="298"/>
                </a:lnTo>
                <a:lnTo>
                  <a:pt x="229" y="308"/>
                </a:lnTo>
                <a:lnTo>
                  <a:pt x="213" y="302"/>
                </a:lnTo>
                <a:lnTo>
                  <a:pt x="203" y="318"/>
                </a:lnTo>
                <a:lnTo>
                  <a:pt x="195" y="347"/>
                </a:lnTo>
                <a:lnTo>
                  <a:pt x="183" y="349"/>
                </a:lnTo>
                <a:lnTo>
                  <a:pt x="165" y="331"/>
                </a:lnTo>
                <a:lnTo>
                  <a:pt x="67" y="315"/>
                </a:lnTo>
                <a:lnTo>
                  <a:pt x="9" y="273"/>
                </a:lnTo>
                <a:lnTo>
                  <a:pt x="14" y="261"/>
                </a:lnTo>
                <a:lnTo>
                  <a:pt x="8" y="254"/>
                </a:lnTo>
                <a:lnTo>
                  <a:pt x="0" y="241"/>
                </a:lnTo>
                <a:lnTo>
                  <a:pt x="18" y="214"/>
                </a:lnTo>
                <a:lnTo>
                  <a:pt x="31" y="214"/>
                </a:lnTo>
                <a:lnTo>
                  <a:pt x="31" y="201"/>
                </a:lnTo>
                <a:lnTo>
                  <a:pt x="46" y="196"/>
                </a:lnTo>
                <a:lnTo>
                  <a:pt x="55" y="172"/>
                </a:lnTo>
                <a:lnTo>
                  <a:pt x="76" y="139"/>
                </a:lnTo>
                <a:lnTo>
                  <a:pt x="79" y="111"/>
                </a:lnTo>
                <a:lnTo>
                  <a:pt x="70" y="87"/>
                </a:lnTo>
                <a:lnTo>
                  <a:pt x="84" y="71"/>
                </a:lnTo>
                <a:lnTo>
                  <a:pt x="97" y="70"/>
                </a:lnTo>
                <a:lnTo>
                  <a:pt x="96" y="40"/>
                </a:lnTo>
                <a:lnTo>
                  <a:pt x="96" y="21"/>
                </a:lnTo>
                <a:lnTo>
                  <a:pt x="100" y="8"/>
                </a:lnTo>
                <a:lnTo>
                  <a:pt x="107" y="0"/>
                </a:lnTo>
                <a:lnTo>
                  <a:pt x="107" y="2"/>
                </a:lnTo>
              </a:path>
            </a:pathLst>
          </a:custGeom>
          <a:solidFill>
            <a:schemeClr val="bg1"/>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193" name="Freeform 100"/>
          <p:cNvSpPr>
            <a:spLocks/>
          </p:cNvSpPr>
          <p:nvPr/>
        </p:nvSpPr>
        <p:spPr bwMode="auto">
          <a:xfrm>
            <a:off x="3711575" y="3460750"/>
            <a:ext cx="700088" cy="484188"/>
          </a:xfrm>
          <a:custGeom>
            <a:avLst/>
            <a:gdLst>
              <a:gd name="T0" fmla="*/ 2147483646 w 441"/>
              <a:gd name="T1" fmla="*/ 2147483646 h 305"/>
              <a:gd name="T2" fmla="*/ 2147483646 w 441"/>
              <a:gd name="T3" fmla="*/ 2147483646 h 305"/>
              <a:gd name="T4" fmla="*/ 2147483646 w 441"/>
              <a:gd name="T5" fmla="*/ 2147483646 h 305"/>
              <a:gd name="T6" fmla="*/ 2147483646 w 441"/>
              <a:gd name="T7" fmla="*/ 2147483646 h 305"/>
              <a:gd name="T8" fmla="*/ 2147483646 w 441"/>
              <a:gd name="T9" fmla="*/ 2147483646 h 305"/>
              <a:gd name="T10" fmla="*/ 2147483646 w 441"/>
              <a:gd name="T11" fmla="*/ 2147483646 h 305"/>
              <a:gd name="T12" fmla="*/ 2147483646 w 441"/>
              <a:gd name="T13" fmla="*/ 2147483646 h 305"/>
              <a:gd name="T14" fmla="*/ 2147483646 w 441"/>
              <a:gd name="T15" fmla="*/ 2147483646 h 305"/>
              <a:gd name="T16" fmla="*/ 2147483646 w 441"/>
              <a:gd name="T17" fmla="*/ 2147483646 h 305"/>
              <a:gd name="T18" fmla="*/ 2147483646 w 441"/>
              <a:gd name="T19" fmla="*/ 2147483646 h 305"/>
              <a:gd name="T20" fmla="*/ 2147483646 w 441"/>
              <a:gd name="T21" fmla="*/ 2147483646 h 305"/>
              <a:gd name="T22" fmla="*/ 2147483646 w 441"/>
              <a:gd name="T23" fmla="*/ 2147483646 h 305"/>
              <a:gd name="T24" fmla="*/ 2147483646 w 441"/>
              <a:gd name="T25" fmla="*/ 0 h 305"/>
              <a:gd name="T26" fmla="*/ 2147483646 w 441"/>
              <a:gd name="T27" fmla="*/ 2147483646 h 305"/>
              <a:gd name="T28" fmla="*/ 2147483646 w 441"/>
              <a:gd name="T29" fmla="*/ 2147483646 h 305"/>
              <a:gd name="T30" fmla="*/ 2147483646 w 441"/>
              <a:gd name="T31" fmla="*/ 2147483646 h 305"/>
              <a:gd name="T32" fmla="*/ 2147483646 w 441"/>
              <a:gd name="T33" fmla="*/ 2147483646 h 305"/>
              <a:gd name="T34" fmla="*/ 2147483646 w 441"/>
              <a:gd name="T35" fmla="*/ 2147483646 h 305"/>
              <a:gd name="T36" fmla="*/ 2147483646 w 441"/>
              <a:gd name="T37" fmla="*/ 2147483646 h 305"/>
              <a:gd name="T38" fmla="*/ 2147483646 w 441"/>
              <a:gd name="T39" fmla="*/ 2147483646 h 305"/>
              <a:gd name="T40" fmla="*/ 2147483646 w 441"/>
              <a:gd name="T41" fmla="*/ 2147483646 h 305"/>
              <a:gd name="T42" fmla="*/ 2147483646 w 441"/>
              <a:gd name="T43" fmla="*/ 2147483646 h 305"/>
              <a:gd name="T44" fmla="*/ 2147483646 w 441"/>
              <a:gd name="T45" fmla="*/ 2147483646 h 305"/>
              <a:gd name="T46" fmla="*/ 2147483646 w 441"/>
              <a:gd name="T47" fmla="*/ 2147483646 h 305"/>
              <a:gd name="T48" fmla="*/ 2147483646 w 441"/>
              <a:gd name="T49" fmla="*/ 2147483646 h 305"/>
              <a:gd name="T50" fmla="*/ 2147483646 w 441"/>
              <a:gd name="T51" fmla="*/ 2147483646 h 305"/>
              <a:gd name="T52" fmla="*/ 2147483646 w 441"/>
              <a:gd name="T53" fmla="*/ 2147483646 h 305"/>
              <a:gd name="T54" fmla="*/ 2147483646 w 441"/>
              <a:gd name="T55" fmla="*/ 2147483646 h 305"/>
              <a:gd name="T56" fmla="*/ 2147483646 w 441"/>
              <a:gd name="T57" fmla="*/ 2147483646 h 305"/>
              <a:gd name="T58" fmla="*/ 2147483646 w 441"/>
              <a:gd name="T59" fmla="*/ 2147483646 h 305"/>
              <a:gd name="T60" fmla="*/ 2147483646 w 441"/>
              <a:gd name="T61" fmla="*/ 2147483646 h 305"/>
              <a:gd name="T62" fmla="*/ 2147483646 w 441"/>
              <a:gd name="T63" fmla="*/ 2147483646 h 305"/>
              <a:gd name="T64" fmla="*/ 2147483646 w 441"/>
              <a:gd name="T65" fmla="*/ 2147483646 h 305"/>
              <a:gd name="T66" fmla="*/ 2147483646 w 441"/>
              <a:gd name="T67" fmla="*/ 2147483646 h 305"/>
              <a:gd name="T68" fmla="*/ 2147483646 w 441"/>
              <a:gd name="T69" fmla="*/ 2147483646 h 305"/>
              <a:gd name="T70" fmla="*/ 2147483646 w 441"/>
              <a:gd name="T71" fmla="*/ 2147483646 h 305"/>
              <a:gd name="T72" fmla="*/ 2147483646 w 441"/>
              <a:gd name="T73" fmla="*/ 2147483646 h 305"/>
              <a:gd name="T74" fmla="*/ 2147483646 w 441"/>
              <a:gd name="T75" fmla="*/ 2147483646 h 305"/>
              <a:gd name="T76" fmla="*/ 2147483646 w 441"/>
              <a:gd name="T77" fmla="*/ 2147483646 h 305"/>
              <a:gd name="T78" fmla="*/ 2147483646 w 441"/>
              <a:gd name="T79" fmla="*/ 2147483646 h 305"/>
              <a:gd name="T80" fmla="*/ 2147483646 w 441"/>
              <a:gd name="T81" fmla="*/ 2147483646 h 305"/>
              <a:gd name="T82" fmla="*/ 2147483646 w 441"/>
              <a:gd name="T83" fmla="*/ 2147483646 h 305"/>
              <a:gd name="T84" fmla="*/ 2147483646 w 441"/>
              <a:gd name="T85" fmla="*/ 2147483646 h 305"/>
              <a:gd name="T86" fmla="*/ 2147483646 w 441"/>
              <a:gd name="T87" fmla="*/ 2147483646 h 305"/>
              <a:gd name="T88" fmla="*/ 2147483646 w 441"/>
              <a:gd name="T89" fmla="*/ 2147483646 h 305"/>
              <a:gd name="T90" fmla="*/ 2147483646 w 441"/>
              <a:gd name="T91" fmla="*/ 2147483646 h 305"/>
              <a:gd name="T92" fmla="*/ 2147483646 w 441"/>
              <a:gd name="T93" fmla="*/ 2147483646 h 305"/>
              <a:gd name="T94" fmla="*/ 2147483646 w 441"/>
              <a:gd name="T95" fmla="*/ 2147483646 h 305"/>
              <a:gd name="T96" fmla="*/ 2147483646 w 441"/>
              <a:gd name="T97" fmla="*/ 2147483646 h 305"/>
              <a:gd name="T98" fmla="*/ 2147483646 w 441"/>
              <a:gd name="T99" fmla="*/ 2147483646 h 305"/>
              <a:gd name="T100" fmla="*/ 2147483646 w 441"/>
              <a:gd name="T101" fmla="*/ 2147483646 h 305"/>
              <a:gd name="T102" fmla="*/ 2147483646 w 441"/>
              <a:gd name="T103" fmla="*/ 2147483646 h 305"/>
              <a:gd name="T104" fmla="*/ 2147483646 w 441"/>
              <a:gd name="T105" fmla="*/ 2147483646 h 305"/>
              <a:gd name="T106" fmla="*/ 2147483646 w 441"/>
              <a:gd name="T107" fmla="*/ 2147483646 h 305"/>
              <a:gd name="T108" fmla="*/ 0 w 441"/>
              <a:gd name="T109" fmla="*/ 2147483646 h 305"/>
              <a:gd name="T110" fmla="*/ 2147483646 w 441"/>
              <a:gd name="T111" fmla="*/ 2147483646 h 30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441"/>
              <a:gd name="T169" fmla="*/ 0 h 305"/>
              <a:gd name="T170" fmla="*/ 441 w 441"/>
              <a:gd name="T171" fmla="*/ 305 h 305"/>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441" h="305">
                <a:moveTo>
                  <a:pt x="3" y="231"/>
                </a:moveTo>
                <a:lnTo>
                  <a:pt x="32" y="201"/>
                </a:lnTo>
                <a:lnTo>
                  <a:pt x="28" y="183"/>
                </a:lnTo>
                <a:lnTo>
                  <a:pt x="32" y="166"/>
                </a:lnTo>
                <a:lnTo>
                  <a:pt x="50" y="157"/>
                </a:lnTo>
                <a:lnTo>
                  <a:pt x="50" y="143"/>
                </a:lnTo>
                <a:lnTo>
                  <a:pt x="79" y="114"/>
                </a:lnTo>
                <a:lnTo>
                  <a:pt x="82" y="94"/>
                </a:lnTo>
                <a:lnTo>
                  <a:pt x="92" y="75"/>
                </a:lnTo>
                <a:lnTo>
                  <a:pt x="118" y="62"/>
                </a:lnTo>
                <a:lnTo>
                  <a:pt x="130" y="39"/>
                </a:lnTo>
                <a:lnTo>
                  <a:pt x="157" y="15"/>
                </a:lnTo>
                <a:lnTo>
                  <a:pt x="161" y="0"/>
                </a:lnTo>
                <a:lnTo>
                  <a:pt x="176" y="19"/>
                </a:lnTo>
                <a:lnTo>
                  <a:pt x="195" y="1"/>
                </a:lnTo>
                <a:lnTo>
                  <a:pt x="204" y="3"/>
                </a:lnTo>
                <a:lnTo>
                  <a:pt x="210" y="8"/>
                </a:lnTo>
                <a:lnTo>
                  <a:pt x="215" y="11"/>
                </a:lnTo>
                <a:lnTo>
                  <a:pt x="234" y="6"/>
                </a:lnTo>
                <a:lnTo>
                  <a:pt x="244" y="6"/>
                </a:lnTo>
                <a:lnTo>
                  <a:pt x="268" y="59"/>
                </a:lnTo>
                <a:lnTo>
                  <a:pt x="312" y="74"/>
                </a:lnTo>
                <a:lnTo>
                  <a:pt x="359" y="63"/>
                </a:lnTo>
                <a:lnTo>
                  <a:pt x="401" y="97"/>
                </a:lnTo>
                <a:lnTo>
                  <a:pt x="413" y="78"/>
                </a:lnTo>
                <a:lnTo>
                  <a:pt x="440" y="93"/>
                </a:lnTo>
                <a:lnTo>
                  <a:pt x="399" y="161"/>
                </a:lnTo>
                <a:lnTo>
                  <a:pt x="315" y="130"/>
                </a:lnTo>
                <a:lnTo>
                  <a:pt x="304" y="138"/>
                </a:lnTo>
                <a:lnTo>
                  <a:pt x="297" y="140"/>
                </a:lnTo>
                <a:lnTo>
                  <a:pt x="298" y="148"/>
                </a:lnTo>
                <a:lnTo>
                  <a:pt x="288" y="159"/>
                </a:lnTo>
                <a:lnTo>
                  <a:pt x="288" y="183"/>
                </a:lnTo>
                <a:lnTo>
                  <a:pt x="280" y="183"/>
                </a:lnTo>
                <a:lnTo>
                  <a:pt x="272" y="186"/>
                </a:lnTo>
                <a:lnTo>
                  <a:pt x="269" y="193"/>
                </a:lnTo>
                <a:lnTo>
                  <a:pt x="260" y="199"/>
                </a:lnTo>
                <a:lnTo>
                  <a:pt x="255" y="207"/>
                </a:lnTo>
                <a:lnTo>
                  <a:pt x="253" y="218"/>
                </a:lnTo>
                <a:lnTo>
                  <a:pt x="241" y="217"/>
                </a:lnTo>
                <a:lnTo>
                  <a:pt x="226" y="222"/>
                </a:lnTo>
                <a:lnTo>
                  <a:pt x="219" y="231"/>
                </a:lnTo>
                <a:lnTo>
                  <a:pt x="214" y="241"/>
                </a:lnTo>
                <a:lnTo>
                  <a:pt x="204" y="246"/>
                </a:lnTo>
                <a:lnTo>
                  <a:pt x="200" y="256"/>
                </a:lnTo>
                <a:lnTo>
                  <a:pt x="185" y="261"/>
                </a:lnTo>
                <a:lnTo>
                  <a:pt x="176" y="263"/>
                </a:lnTo>
                <a:lnTo>
                  <a:pt x="157" y="268"/>
                </a:lnTo>
                <a:lnTo>
                  <a:pt x="136" y="280"/>
                </a:lnTo>
                <a:lnTo>
                  <a:pt x="103" y="304"/>
                </a:lnTo>
                <a:lnTo>
                  <a:pt x="60" y="280"/>
                </a:lnTo>
                <a:lnTo>
                  <a:pt x="50" y="282"/>
                </a:lnTo>
                <a:lnTo>
                  <a:pt x="42" y="268"/>
                </a:lnTo>
                <a:lnTo>
                  <a:pt x="20" y="258"/>
                </a:lnTo>
                <a:lnTo>
                  <a:pt x="0" y="234"/>
                </a:lnTo>
                <a:lnTo>
                  <a:pt x="3" y="231"/>
                </a:lnTo>
              </a:path>
            </a:pathLst>
          </a:custGeom>
          <a:solidFill>
            <a:schemeClr val="bg1"/>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194" name="Freeform 101"/>
          <p:cNvSpPr>
            <a:spLocks/>
          </p:cNvSpPr>
          <p:nvPr/>
        </p:nvSpPr>
        <p:spPr bwMode="auto">
          <a:xfrm>
            <a:off x="3711575" y="3460750"/>
            <a:ext cx="700088" cy="484188"/>
          </a:xfrm>
          <a:custGeom>
            <a:avLst/>
            <a:gdLst>
              <a:gd name="T0" fmla="*/ 2147483646 w 441"/>
              <a:gd name="T1" fmla="*/ 2147483646 h 305"/>
              <a:gd name="T2" fmla="*/ 2147483646 w 441"/>
              <a:gd name="T3" fmla="*/ 2147483646 h 305"/>
              <a:gd name="T4" fmla="*/ 2147483646 w 441"/>
              <a:gd name="T5" fmla="*/ 2147483646 h 305"/>
              <a:gd name="T6" fmla="*/ 2147483646 w 441"/>
              <a:gd name="T7" fmla="*/ 2147483646 h 305"/>
              <a:gd name="T8" fmla="*/ 2147483646 w 441"/>
              <a:gd name="T9" fmla="*/ 2147483646 h 305"/>
              <a:gd name="T10" fmla="*/ 2147483646 w 441"/>
              <a:gd name="T11" fmla="*/ 2147483646 h 305"/>
              <a:gd name="T12" fmla="*/ 2147483646 w 441"/>
              <a:gd name="T13" fmla="*/ 2147483646 h 305"/>
              <a:gd name="T14" fmla="*/ 2147483646 w 441"/>
              <a:gd name="T15" fmla="*/ 2147483646 h 305"/>
              <a:gd name="T16" fmla="*/ 2147483646 w 441"/>
              <a:gd name="T17" fmla="*/ 2147483646 h 305"/>
              <a:gd name="T18" fmla="*/ 2147483646 w 441"/>
              <a:gd name="T19" fmla="*/ 2147483646 h 305"/>
              <a:gd name="T20" fmla="*/ 2147483646 w 441"/>
              <a:gd name="T21" fmla="*/ 2147483646 h 305"/>
              <a:gd name="T22" fmla="*/ 2147483646 w 441"/>
              <a:gd name="T23" fmla="*/ 2147483646 h 305"/>
              <a:gd name="T24" fmla="*/ 2147483646 w 441"/>
              <a:gd name="T25" fmla="*/ 0 h 305"/>
              <a:gd name="T26" fmla="*/ 2147483646 w 441"/>
              <a:gd name="T27" fmla="*/ 2147483646 h 305"/>
              <a:gd name="T28" fmla="*/ 2147483646 w 441"/>
              <a:gd name="T29" fmla="*/ 2147483646 h 305"/>
              <a:gd name="T30" fmla="*/ 2147483646 w 441"/>
              <a:gd name="T31" fmla="*/ 2147483646 h 305"/>
              <a:gd name="T32" fmla="*/ 2147483646 w 441"/>
              <a:gd name="T33" fmla="*/ 2147483646 h 305"/>
              <a:gd name="T34" fmla="*/ 2147483646 w 441"/>
              <a:gd name="T35" fmla="*/ 2147483646 h 305"/>
              <a:gd name="T36" fmla="*/ 2147483646 w 441"/>
              <a:gd name="T37" fmla="*/ 2147483646 h 305"/>
              <a:gd name="T38" fmla="*/ 2147483646 w 441"/>
              <a:gd name="T39" fmla="*/ 2147483646 h 305"/>
              <a:gd name="T40" fmla="*/ 2147483646 w 441"/>
              <a:gd name="T41" fmla="*/ 2147483646 h 305"/>
              <a:gd name="T42" fmla="*/ 2147483646 w 441"/>
              <a:gd name="T43" fmla="*/ 2147483646 h 305"/>
              <a:gd name="T44" fmla="*/ 2147483646 w 441"/>
              <a:gd name="T45" fmla="*/ 2147483646 h 305"/>
              <a:gd name="T46" fmla="*/ 2147483646 w 441"/>
              <a:gd name="T47" fmla="*/ 2147483646 h 305"/>
              <a:gd name="T48" fmla="*/ 2147483646 w 441"/>
              <a:gd name="T49" fmla="*/ 2147483646 h 305"/>
              <a:gd name="T50" fmla="*/ 2147483646 w 441"/>
              <a:gd name="T51" fmla="*/ 2147483646 h 305"/>
              <a:gd name="T52" fmla="*/ 2147483646 w 441"/>
              <a:gd name="T53" fmla="*/ 2147483646 h 305"/>
              <a:gd name="T54" fmla="*/ 2147483646 w 441"/>
              <a:gd name="T55" fmla="*/ 2147483646 h 305"/>
              <a:gd name="T56" fmla="*/ 2147483646 w 441"/>
              <a:gd name="T57" fmla="*/ 2147483646 h 305"/>
              <a:gd name="T58" fmla="*/ 2147483646 w 441"/>
              <a:gd name="T59" fmla="*/ 2147483646 h 305"/>
              <a:gd name="T60" fmla="*/ 2147483646 w 441"/>
              <a:gd name="T61" fmla="*/ 2147483646 h 305"/>
              <a:gd name="T62" fmla="*/ 2147483646 w 441"/>
              <a:gd name="T63" fmla="*/ 2147483646 h 305"/>
              <a:gd name="T64" fmla="*/ 2147483646 w 441"/>
              <a:gd name="T65" fmla="*/ 2147483646 h 305"/>
              <a:gd name="T66" fmla="*/ 2147483646 w 441"/>
              <a:gd name="T67" fmla="*/ 2147483646 h 305"/>
              <a:gd name="T68" fmla="*/ 2147483646 w 441"/>
              <a:gd name="T69" fmla="*/ 2147483646 h 305"/>
              <a:gd name="T70" fmla="*/ 2147483646 w 441"/>
              <a:gd name="T71" fmla="*/ 2147483646 h 305"/>
              <a:gd name="T72" fmla="*/ 2147483646 w 441"/>
              <a:gd name="T73" fmla="*/ 2147483646 h 305"/>
              <a:gd name="T74" fmla="*/ 2147483646 w 441"/>
              <a:gd name="T75" fmla="*/ 2147483646 h 305"/>
              <a:gd name="T76" fmla="*/ 2147483646 w 441"/>
              <a:gd name="T77" fmla="*/ 2147483646 h 305"/>
              <a:gd name="T78" fmla="*/ 2147483646 w 441"/>
              <a:gd name="T79" fmla="*/ 2147483646 h 305"/>
              <a:gd name="T80" fmla="*/ 2147483646 w 441"/>
              <a:gd name="T81" fmla="*/ 2147483646 h 305"/>
              <a:gd name="T82" fmla="*/ 2147483646 w 441"/>
              <a:gd name="T83" fmla="*/ 2147483646 h 305"/>
              <a:gd name="T84" fmla="*/ 2147483646 w 441"/>
              <a:gd name="T85" fmla="*/ 2147483646 h 305"/>
              <a:gd name="T86" fmla="*/ 2147483646 w 441"/>
              <a:gd name="T87" fmla="*/ 2147483646 h 305"/>
              <a:gd name="T88" fmla="*/ 2147483646 w 441"/>
              <a:gd name="T89" fmla="*/ 2147483646 h 305"/>
              <a:gd name="T90" fmla="*/ 2147483646 w 441"/>
              <a:gd name="T91" fmla="*/ 2147483646 h 305"/>
              <a:gd name="T92" fmla="*/ 2147483646 w 441"/>
              <a:gd name="T93" fmla="*/ 2147483646 h 305"/>
              <a:gd name="T94" fmla="*/ 2147483646 w 441"/>
              <a:gd name="T95" fmla="*/ 2147483646 h 305"/>
              <a:gd name="T96" fmla="*/ 2147483646 w 441"/>
              <a:gd name="T97" fmla="*/ 2147483646 h 305"/>
              <a:gd name="T98" fmla="*/ 2147483646 w 441"/>
              <a:gd name="T99" fmla="*/ 2147483646 h 305"/>
              <a:gd name="T100" fmla="*/ 2147483646 w 441"/>
              <a:gd name="T101" fmla="*/ 2147483646 h 305"/>
              <a:gd name="T102" fmla="*/ 2147483646 w 441"/>
              <a:gd name="T103" fmla="*/ 2147483646 h 305"/>
              <a:gd name="T104" fmla="*/ 2147483646 w 441"/>
              <a:gd name="T105" fmla="*/ 2147483646 h 305"/>
              <a:gd name="T106" fmla="*/ 2147483646 w 441"/>
              <a:gd name="T107" fmla="*/ 2147483646 h 305"/>
              <a:gd name="T108" fmla="*/ 0 w 441"/>
              <a:gd name="T109" fmla="*/ 2147483646 h 305"/>
              <a:gd name="T110" fmla="*/ 2147483646 w 441"/>
              <a:gd name="T111" fmla="*/ 2147483646 h 30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441"/>
              <a:gd name="T169" fmla="*/ 0 h 305"/>
              <a:gd name="T170" fmla="*/ 441 w 441"/>
              <a:gd name="T171" fmla="*/ 305 h 305"/>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441" h="305">
                <a:moveTo>
                  <a:pt x="3" y="231"/>
                </a:moveTo>
                <a:lnTo>
                  <a:pt x="32" y="201"/>
                </a:lnTo>
                <a:lnTo>
                  <a:pt x="28" y="183"/>
                </a:lnTo>
                <a:lnTo>
                  <a:pt x="32" y="166"/>
                </a:lnTo>
                <a:lnTo>
                  <a:pt x="50" y="157"/>
                </a:lnTo>
                <a:lnTo>
                  <a:pt x="50" y="143"/>
                </a:lnTo>
                <a:lnTo>
                  <a:pt x="79" y="114"/>
                </a:lnTo>
                <a:lnTo>
                  <a:pt x="82" y="94"/>
                </a:lnTo>
                <a:lnTo>
                  <a:pt x="92" y="75"/>
                </a:lnTo>
                <a:lnTo>
                  <a:pt x="118" y="62"/>
                </a:lnTo>
                <a:lnTo>
                  <a:pt x="130" y="39"/>
                </a:lnTo>
                <a:lnTo>
                  <a:pt x="157" y="15"/>
                </a:lnTo>
                <a:lnTo>
                  <a:pt x="161" y="0"/>
                </a:lnTo>
                <a:lnTo>
                  <a:pt x="176" y="19"/>
                </a:lnTo>
                <a:lnTo>
                  <a:pt x="195" y="1"/>
                </a:lnTo>
                <a:lnTo>
                  <a:pt x="204" y="3"/>
                </a:lnTo>
                <a:lnTo>
                  <a:pt x="210" y="8"/>
                </a:lnTo>
                <a:lnTo>
                  <a:pt x="215" y="11"/>
                </a:lnTo>
                <a:lnTo>
                  <a:pt x="234" y="6"/>
                </a:lnTo>
                <a:lnTo>
                  <a:pt x="244" y="6"/>
                </a:lnTo>
                <a:lnTo>
                  <a:pt x="268" y="59"/>
                </a:lnTo>
                <a:lnTo>
                  <a:pt x="312" y="74"/>
                </a:lnTo>
                <a:lnTo>
                  <a:pt x="359" y="63"/>
                </a:lnTo>
                <a:lnTo>
                  <a:pt x="401" y="97"/>
                </a:lnTo>
                <a:lnTo>
                  <a:pt x="413" y="78"/>
                </a:lnTo>
                <a:lnTo>
                  <a:pt x="440" y="93"/>
                </a:lnTo>
                <a:lnTo>
                  <a:pt x="399" y="161"/>
                </a:lnTo>
                <a:lnTo>
                  <a:pt x="315" y="130"/>
                </a:lnTo>
                <a:lnTo>
                  <a:pt x="304" y="138"/>
                </a:lnTo>
                <a:lnTo>
                  <a:pt x="297" y="140"/>
                </a:lnTo>
                <a:lnTo>
                  <a:pt x="298" y="148"/>
                </a:lnTo>
                <a:lnTo>
                  <a:pt x="288" y="159"/>
                </a:lnTo>
                <a:lnTo>
                  <a:pt x="288" y="183"/>
                </a:lnTo>
                <a:lnTo>
                  <a:pt x="280" y="183"/>
                </a:lnTo>
                <a:lnTo>
                  <a:pt x="272" y="186"/>
                </a:lnTo>
                <a:lnTo>
                  <a:pt x="269" y="193"/>
                </a:lnTo>
                <a:lnTo>
                  <a:pt x="260" y="199"/>
                </a:lnTo>
                <a:lnTo>
                  <a:pt x="255" y="207"/>
                </a:lnTo>
                <a:lnTo>
                  <a:pt x="253" y="218"/>
                </a:lnTo>
                <a:lnTo>
                  <a:pt x="241" y="217"/>
                </a:lnTo>
                <a:lnTo>
                  <a:pt x="226" y="222"/>
                </a:lnTo>
                <a:lnTo>
                  <a:pt x="219" y="231"/>
                </a:lnTo>
                <a:lnTo>
                  <a:pt x="214" y="241"/>
                </a:lnTo>
                <a:lnTo>
                  <a:pt x="204" y="246"/>
                </a:lnTo>
                <a:lnTo>
                  <a:pt x="200" y="256"/>
                </a:lnTo>
                <a:lnTo>
                  <a:pt x="185" y="261"/>
                </a:lnTo>
                <a:lnTo>
                  <a:pt x="176" y="263"/>
                </a:lnTo>
                <a:lnTo>
                  <a:pt x="157" y="268"/>
                </a:lnTo>
                <a:lnTo>
                  <a:pt x="136" y="280"/>
                </a:lnTo>
                <a:lnTo>
                  <a:pt x="103" y="304"/>
                </a:lnTo>
                <a:lnTo>
                  <a:pt x="60" y="280"/>
                </a:lnTo>
                <a:lnTo>
                  <a:pt x="50" y="282"/>
                </a:lnTo>
                <a:lnTo>
                  <a:pt x="42" y="268"/>
                </a:lnTo>
                <a:lnTo>
                  <a:pt x="20" y="258"/>
                </a:lnTo>
                <a:lnTo>
                  <a:pt x="0" y="234"/>
                </a:lnTo>
                <a:lnTo>
                  <a:pt x="3" y="231"/>
                </a:lnTo>
              </a:path>
            </a:pathLst>
          </a:custGeom>
          <a:solidFill>
            <a:srgbClr val="6699FF"/>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195" name="Freeform 102"/>
          <p:cNvSpPr>
            <a:spLocks/>
          </p:cNvSpPr>
          <p:nvPr/>
        </p:nvSpPr>
        <p:spPr bwMode="auto">
          <a:xfrm>
            <a:off x="4852988" y="3338513"/>
            <a:ext cx="517525" cy="681037"/>
          </a:xfrm>
          <a:custGeom>
            <a:avLst/>
            <a:gdLst>
              <a:gd name="T0" fmla="*/ 2147483646 w 326"/>
              <a:gd name="T1" fmla="*/ 2147483646 h 429"/>
              <a:gd name="T2" fmla="*/ 0 w 326"/>
              <a:gd name="T3" fmla="*/ 2147483646 h 429"/>
              <a:gd name="T4" fmla="*/ 2147483646 w 326"/>
              <a:gd name="T5" fmla="*/ 2147483646 h 429"/>
              <a:gd name="T6" fmla="*/ 2147483646 w 326"/>
              <a:gd name="T7" fmla="*/ 2147483646 h 429"/>
              <a:gd name="T8" fmla="*/ 2147483646 w 326"/>
              <a:gd name="T9" fmla="*/ 2147483646 h 429"/>
              <a:gd name="T10" fmla="*/ 2147483646 w 326"/>
              <a:gd name="T11" fmla="*/ 2147483646 h 429"/>
              <a:gd name="T12" fmla="*/ 2147483646 w 326"/>
              <a:gd name="T13" fmla="*/ 2147483646 h 429"/>
              <a:gd name="T14" fmla="*/ 2147483646 w 326"/>
              <a:gd name="T15" fmla="*/ 2147483646 h 429"/>
              <a:gd name="T16" fmla="*/ 2147483646 w 326"/>
              <a:gd name="T17" fmla="*/ 2147483646 h 429"/>
              <a:gd name="T18" fmla="*/ 2147483646 w 326"/>
              <a:gd name="T19" fmla="*/ 2147483646 h 429"/>
              <a:gd name="T20" fmla="*/ 2147483646 w 326"/>
              <a:gd name="T21" fmla="*/ 2147483646 h 429"/>
              <a:gd name="T22" fmla="*/ 2147483646 w 326"/>
              <a:gd name="T23" fmla="*/ 2147483646 h 429"/>
              <a:gd name="T24" fmla="*/ 2147483646 w 326"/>
              <a:gd name="T25" fmla="*/ 2147483646 h 429"/>
              <a:gd name="T26" fmla="*/ 2147483646 w 326"/>
              <a:gd name="T27" fmla="*/ 2147483646 h 429"/>
              <a:gd name="T28" fmla="*/ 2147483646 w 326"/>
              <a:gd name="T29" fmla="*/ 2147483646 h 429"/>
              <a:gd name="T30" fmla="*/ 2147483646 w 326"/>
              <a:gd name="T31" fmla="*/ 2147483646 h 429"/>
              <a:gd name="T32" fmla="*/ 2147483646 w 326"/>
              <a:gd name="T33" fmla="*/ 2147483646 h 429"/>
              <a:gd name="T34" fmla="*/ 2147483646 w 326"/>
              <a:gd name="T35" fmla="*/ 2147483646 h 429"/>
              <a:gd name="T36" fmla="*/ 2147483646 w 326"/>
              <a:gd name="T37" fmla="*/ 2147483646 h 429"/>
              <a:gd name="T38" fmla="*/ 2147483646 w 326"/>
              <a:gd name="T39" fmla="*/ 2147483646 h 429"/>
              <a:gd name="T40" fmla="*/ 2147483646 w 326"/>
              <a:gd name="T41" fmla="*/ 2147483646 h 429"/>
              <a:gd name="T42" fmla="*/ 2147483646 w 326"/>
              <a:gd name="T43" fmla="*/ 2147483646 h 429"/>
              <a:gd name="T44" fmla="*/ 2147483646 w 326"/>
              <a:gd name="T45" fmla="*/ 2147483646 h 429"/>
              <a:gd name="T46" fmla="*/ 2147483646 w 326"/>
              <a:gd name="T47" fmla="*/ 2147483646 h 429"/>
              <a:gd name="T48" fmla="*/ 2147483646 w 326"/>
              <a:gd name="T49" fmla="*/ 2147483646 h 429"/>
              <a:gd name="T50" fmla="*/ 2147483646 w 326"/>
              <a:gd name="T51" fmla="*/ 2147483646 h 429"/>
              <a:gd name="T52" fmla="*/ 2147483646 w 326"/>
              <a:gd name="T53" fmla="*/ 2147483646 h 429"/>
              <a:gd name="T54" fmla="*/ 2147483646 w 326"/>
              <a:gd name="T55" fmla="*/ 2147483646 h 429"/>
              <a:gd name="T56" fmla="*/ 2147483646 w 326"/>
              <a:gd name="T57" fmla="*/ 2147483646 h 429"/>
              <a:gd name="T58" fmla="*/ 2147483646 w 326"/>
              <a:gd name="T59" fmla="*/ 2147483646 h 429"/>
              <a:gd name="T60" fmla="*/ 2147483646 w 326"/>
              <a:gd name="T61" fmla="*/ 2147483646 h 429"/>
              <a:gd name="T62" fmla="*/ 2147483646 w 326"/>
              <a:gd name="T63" fmla="*/ 2147483646 h 429"/>
              <a:gd name="T64" fmla="*/ 2147483646 w 326"/>
              <a:gd name="T65" fmla="*/ 2147483646 h 429"/>
              <a:gd name="T66" fmla="*/ 2147483646 w 326"/>
              <a:gd name="T67" fmla="*/ 2147483646 h 429"/>
              <a:gd name="T68" fmla="*/ 2147483646 w 326"/>
              <a:gd name="T69" fmla="*/ 2147483646 h 429"/>
              <a:gd name="T70" fmla="*/ 2147483646 w 326"/>
              <a:gd name="T71" fmla="*/ 2147483646 h 429"/>
              <a:gd name="T72" fmla="*/ 0 w 326"/>
              <a:gd name="T73" fmla="*/ 2147483646 h 42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326"/>
              <a:gd name="T112" fmla="*/ 0 h 429"/>
              <a:gd name="T113" fmla="*/ 326 w 326"/>
              <a:gd name="T114" fmla="*/ 429 h 429"/>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326" h="429">
                <a:moveTo>
                  <a:pt x="0" y="133"/>
                </a:moveTo>
                <a:lnTo>
                  <a:pt x="7" y="150"/>
                </a:lnTo>
                <a:lnTo>
                  <a:pt x="3" y="169"/>
                </a:lnTo>
                <a:lnTo>
                  <a:pt x="0" y="208"/>
                </a:lnTo>
                <a:lnTo>
                  <a:pt x="11" y="212"/>
                </a:lnTo>
                <a:lnTo>
                  <a:pt x="16" y="207"/>
                </a:lnTo>
                <a:lnTo>
                  <a:pt x="20" y="211"/>
                </a:lnTo>
                <a:lnTo>
                  <a:pt x="26" y="212"/>
                </a:lnTo>
                <a:lnTo>
                  <a:pt x="27" y="217"/>
                </a:lnTo>
                <a:lnTo>
                  <a:pt x="31" y="226"/>
                </a:lnTo>
                <a:lnTo>
                  <a:pt x="38" y="219"/>
                </a:lnTo>
                <a:lnTo>
                  <a:pt x="52" y="222"/>
                </a:lnTo>
                <a:lnTo>
                  <a:pt x="56" y="232"/>
                </a:lnTo>
                <a:lnTo>
                  <a:pt x="60" y="253"/>
                </a:lnTo>
                <a:lnTo>
                  <a:pt x="64" y="283"/>
                </a:lnTo>
                <a:lnTo>
                  <a:pt x="71" y="287"/>
                </a:lnTo>
                <a:lnTo>
                  <a:pt x="87" y="298"/>
                </a:lnTo>
                <a:lnTo>
                  <a:pt x="99" y="296"/>
                </a:lnTo>
                <a:lnTo>
                  <a:pt x="111" y="298"/>
                </a:lnTo>
                <a:lnTo>
                  <a:pt x="120" y="314"/>
                </a:lnTo>
                <a:lnTo>
                  <a:pt x="126" y="329"/>
                </a:lnTo>
                <a:lnTo>
                  <a:pt x="128" y="348"/>
                </a:lnTo>
                <a:lnTo>
                  <a:pt x="145" y="378"/>
                </a:lnTo>
                <a:lnTo>
                  <a:pt x="164" y="403"/>
                </a:lnTo>
                <a:lnTo>
                  <a:pt x="173" y="423"/>
                </a:lnTo>
                <a:lnTo>
                  <a:pt x="179" y="423"/>
                </a:lnTo>
                <a:lnTo>
                  <a:pt x="186" y="420"/>
                </a:lnTo>
                <a:lnTo>
                  <a:pt x="198" y="420"/>
                </a:lnTo>
                <a:lnTo>
                  <a:pt x="206" y="428"/>
                </a:lnTo>
                <a:lnTo>
                  <a:pt x="227" y="417"/>
                </a:lnTo>
                <a:lnTo>
                  <a:pt x="227" y="406"/>
                </a:lnTo>
                <a:lnTo>
                  <a:pt x="215" y="400"/>
                </a:lnTo>
                <a:lnTo>
                  <a:pt x="215" y="392"/>
                </a:lnTo>
                <a:lnTo>
                  <a:pt x="204" y="386"/>
                </a:lnTo>
                <a:lnTo>
                  <a:pt x="217" y="376"/>
                </a:lnTo>
                <a:lnTo>
                  <a:pt x="217" y="369"/>
                </a:lnTo>
                <a:lnTo>
                  <a:pt x="210" y="362"/>
                </a:lnTo>
                <a:lnTo>
                  <a:pt x="210" y="348"/>
                </a:lnTo>
                <a:lnTo>
                  <a:pt x="228" y="338"/>
                </a:lnTo>
                <a:lnTo>
                  <a:pt x="252" y="338"/>
                </a:lnTo>
                <a:lnTo>
                  <a:pt x="267" y="356"/>
                </a:lnTo>
                <a:lnTo>
                  <a:pt x="275" y="348"/>
                </a:lnTo>
                <a:lnTo>
                  <a:pt x="280" y="346"/>
                </a:lnTo>
                <a:lnTo>
                  <a:pt x="276" y="321"/>
                </a:lnTo>
                <a:lnTo>
                  <a:pt x="308" y="314"/>
                </a:lnTo>
                <a:lnTo>
                  <a:pt x="325" y="308"/>
                </a:lnTo>
                <a:lnTo>
                  <a:pt x="315" y="284"/>
                </a:lnTo>
                <a:lnTo>
                  <a:pt x="305" y="274"/>
                </a:lnTo>
                <a:lnTo>
                  <a:pt x="301" y="266"/>
                </a:lnTo>
                <a:lnTo>
                  <a:pt x="293" y="255"/>
                </a:lnTo>
                <a:lnTo>
                  <a:pt x="293" y="250"/>
                </a:lnTo>
                <a:lnTo>
                  <a:pt x="301" y="243"/>
                </a:lnTo>
                <a:lnTo>
                  <a:pt x="301" y="226"/>
                </a:lnTo>
                <a:lnTo>
                  <a:pt x="206" y="3"/>
                </a:lnTo>
                <a:lnTo>
                  <a:pt x="191" y="0"/>
                </a:lnTo>
                <a:lnTo>
                  <a:pt x="186" y="15"/>
                </a:lnTo>
                <a:lnTo>
                  <a:pt x="177" y="27"/>
                </a:lnTo>
                <a:lnTo>
                  <a:pt x="169" y="52"/>
                </a:lnTo>
                <a:lnTo>
                  <a:pt x="166" y="69"/>
                </a:lnTo>
                <a:lnTo>
                  <a:pt x="164" y="89"/>
                </a:lnTo>
                <a:lnTo>
                  <a:pt x="144" y="99"/>
                </a:lnTo>
                <a:lnTo>
                  <a:pt x="136" y="102"/>
                </a:lnTo>
                <a:lnTo>
                  <a:pt x="128" y="99"/>
                </a:lnTo>
                <a:lnTo>
                  <a:pt x="120" y="116"/>
                </a:lnTo>
                <a:lnTo>
                  <a:pt x="108" y="120"/>
                </a:lnTo>
                <a:lnTo>
                  <a:pt x="108" y="126"/>
                </a:lnTo>
                <a:lnTo>
                  <a:pt x="92" y="143"/>
                </a:lnTo>
                <a:lnTo>
                  <a:pt x="90" y="131"/>
                </a:lnTo>
                <a:lnTo>
                  <a:pt x="79" y="136"/>
                </a:lnTo>
                <a:lnTo>
                  <a:pt x="69" y="141"/>
                </a:lnTo>
                <a:lnTo>
                  <a:pt x="60" y="127"/>
                </a:lnTo>
                <a:lnTo>
                  <a:pt x="49" y="109"/>
                </a:lnTo>
                <a:lnTo>
                  <a:pt x="32" y="118"/>
                </a:lnTo>
                <a:lnTo>
                  <a:pt x="0" y="133"/>
                </a:lnTo>
              </a:path>
            </a:pathLst>
          </a:custGeom>
          <a:solidFill>
            <a:schemeClr val="bg1"/>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196" name="Freeform 103"/>
          <p:cNvSpPr>
            <a:spLocks/>
          </p:cNvSpPr>
          <p:nvPr/>
        </p:nvSpPr>
        <p:spPr bwMode="auto">
          <a:xfrm>
            <a:off x="4852988" y="3338513"/>
            <a:ext cx="517525" cy="681037"/>
          </a:xfrm>
          <a:custGeom>
            <a:avLst/>
            <a:gdLst>
              <a:gd name="T0" fmla="*/ 2147483646 w 326"/>
              <a:gd name="T1" fmla="*/ 2147483646 h 429"/>
              <a:gd name="T2" fmla="*/ 0 w 326"/>
              <a:gd name="T3" fmla="*/ 2147483646 h 429"/>
              <a:gd name="T4" fmla="*/ 2147483646 w 326"/>
              <a:gd name="T5" fmla="*/ 2147483646 h 429"/>
              <a:gd name="T6" fmla="*/ 2147483646 w 326"/>
              <a:gd name="T7" fmla="*/ 2147483646 h 429"/>
              <a:gd name="T8" fmla="*/ 2147483646 w 326"/>
              <a:gd name="T9" fmla="*/ 2147483646 h 429"/>
              <a:gd name="T10" fmla="*/ 2147483646 w 326"/>
              <a:gd name="T11" fmla="*/ 2147483646 h 429"/>
              <a:gd name="T12" fmla="*/ 2147483646 w 326"/>
              <a:gd name="T13" fmla="*/ 2147483646 h 429"/>
              <a:gd name="T14" fmla="*/ 2147483646 w 326"/>
              <a:gd name="T15" fmla="*/ 2147483646 h 429"/>
              <a:gd name="T16" fmla="*/ 2147483646 w 326"/>
              <a:gd name="T17" fmla="*/ 2147483646 h 429"/>
              <a:gd name="T18" fmla="*/ 2147483646 w 326"/>
              <a:gd name="T19" fmla="*/ 2147483646 h 429"/>
              <a:gd name="T20" fmla="*/ 2147483646 w 326"/>
              <a:gd name="T21" fmla="*/ 2147483646 h 429"/>
              <a:gd name="T22" fmla="*/ 2147483646 w 326"/>
              <a:gd name="T23" fmla="*/ 2147483646 h 429"/>
              <a:gd name="T24" fmla="*/ 2147483646 w 326"/>
              <a:gd name="T25" fmla="*/ 2147483646 h 429"/>
              <a:gd name="T26" fmla="*/ 2147483646 w 326"/>
              <a:gd name="T27" fmla="*/ 2147483646 h 429"/>
              <a:gd name="T28" fmla="*/ 2147483646 w 326"/>
              <a:gd name="T29" fmla="*/ 2147483646 h 429"/>
              <a:gd name="T30" fmla="*/ 2147483646 w 326"/>
              <a:gd name="T31" fmla="*/ 2147483646 h 429"/>
              <a:gd name="T32" fmla="*/ 2147483646 w 326"/>
              <a:gd name="T33" fmla="*/ 2147483646 h 429"/>
              <a:gd name="T34" fmla="*/ 2147483646 w 326"/>
              <a:gd name="T35" fmla="*/ 2147483646 h 429"/>
              <a:gd name="T36" fmla="*/ 2147483646 w 326"/>
              <a:gd name="T37" fmla="*/ 2147483646 h 429"/>
              <a:gd name="T38" fmla="*/ 2147483646 w 326"/>
              <a:gd name="T39" fmla="*/ 2147483646 h 429"/>
              <a:gd name="T40" fmla="*/ 2147483646 w 326"/>
              <a:gd name="T41" fmla="*/ 2147483646 h 429"/>
              <a:gd name="T42" fmla="*/ 2147483646 w 326"/>
              <a:gd name="T43" fmla="*/ 2147483646 h 429"/>
              <a:gd name="T44" fmla="*/ 2147483646 w 326"/>
              <a:gd name="T45" fmla="*/ 2147483646 h 429"/>
              <a:gd name="T46" fmla="*/ 2147483646 w 326"/>
              <a:gd name="T47" fmla="*/ 2147483646 h 429"/>
              <a:gd name="T48" fmla="*/ 2147483646 w 326"/>
              <a:gd name="T49" fmla="*/ 2147483646 h 429"/>
              <a:gd name="T50" fmla="*/ 2147483646 w 326"/>
              <a:gd name="T51" fmla="*/ 2147483646 h 429"/>
              <a:gd name="T52" fmla="*/ 2147483646 w 326"/>
              <a:gd name="T53" fmla="*/ 2147483646 h 429"/>
              <a:gd name="T54" fmla="*/ 2147483646 w 326"/>
              <a:gd name="T55" fmla="*/ 2147483646 h 429"/>
              <a:gd name="T56" fmla="*/ 2147483646 w 326"/>
              <a:gd name="T57" fmla="*/ 2147483646 h 429"/>
              <a:gd name="T58" fmla="*/ 2147483646 w 326"/>
              <a:gd name="T59" fmla="*/ 2147483646 h 429"/>
              <a:gd name="T60" fmla="*/ 2147483646 w 326"/>
              <a:gd name="T61" fmla="*/ 2147483646 h 429"/>
              <a:gd name="T62" fmla="*/ 2147483646 w 326"/>
              <a:gd name="T63" fmla="*/ 2147483646 h 429"/>
              <a:gd name="T64" fmla="*/ 2147483646 w 326"/>
              <a:gd name="T65" fmla="*/ 2147483646 h 429"/>
              <a:gd name="T66" fmla="*/ 2147483646 w 326"/>
              <a:gd name="T67" fmla="*/ 2147483646 h 429"/>
              <a:gd name="T68" fmla="*/ 2147483646 w 326"/>
              <a:gd name="T69" fmla="*/ 2147483646 h 429"/>
              <a:gd name="T70" fmla="*/ 2147483646 w 326"/>
              <a:gd name="T71" fmla="*/ 2147483646 h 429"/>
              <a:gd name="T72" fmla="*/ 0 w 326"/>
              <a:gd name="T73" fmla="*/ 2147483646 h 42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326"/>
              <a:gd name="T112" fmla="*/ 0 h 429"/>
              <a:gd name="T113" fmla="*/ 326 w 326"/>
              <a:gd name="T114" fmla="*/ 429 h 429"/>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326" h="429">
                <a:moveTo>
                  <a:pt x="0" y="133"/>
                </a:moveTo>
                <a:lnTo>
                  <a:pt x="7" y="150"/>
                </a:lnTo>
                <a:lnTo>
                  <a:pt x="3" y="169"/>
                </a:lnTo>
                <a:lnTo>
                  <a:pt x="0" y="208"/>
                </a:lnTo>
                <a:lnTo>
                  <a:pt x="11" y="212"/>
                </a:lnTo>
                <a:lnTo>
                  <a:pt x="16" y="207"/>
                </a:lnTo>
                <a:lnTo>
                  <a:pt x="20" y="211"/>
                </a:lnTo>
                <a:lnTo>
                  <a:pt x="26" y="212"/>
                </a:lnTo>
                <a:lnTo>
                  <a:pt x="27" y="217"/>
                </a:lnTo>
                <a:lnTo>
                  <a:pt x="31" y="226"/>
                </a:lnTo>
                <a:lnTo>
                  <a:pt x="38" y="219"/>
                </a:lnTo>
                <a:lnTo>
                  <a:pt x="52" y="222"/>
                </a:lnTo>
                <a:lnTo>
                  <a:pt x="56" y="232"/>
                </a:lnTo>
                <a:lnTo>
                  <a:pt x="60" y="253"/>
                </a:lnTo>
                <a:lnTo>
                  <a:pt x="64" y="283"/>
                </a:lnTo>
                <a:lnTo>
                  <a:pt x="71" y="287"/>
                </a:lnTo>
                <a:lnTo>
                  <a:pt x="87" y="298"/>
                </a:lnTo>
                <a:lnTo>
                  <a:pt x="99" y="296"/>
                </a:lnTo>
                <a:lnTo>
                  <a:pt x="111" y="298"/>
                </a:lnTo>
                <a:lnTo>
                  <a:pt x="120" y="314"/>
                </a:lnTo>
                <a:lnTo>
                  <a:pt x="126" y="329"/>
                </a:lnTo>
                <a:lnTo>
                  <a:pt x="128" y="348"/>
                </a:lnTo>
                <a:lnTo>
                  <a:pt x="145" y="378"/>
                </a:lnTo>
                <a:lnTo>
                  <a:pt x="164" y="403"/>
                </a:lnTo>
                <a:lnTo>
                  <a:pt x="173" y="423"/>
                </a:lnTo>
                <a:lnTo>
                  <a:pt x="179" y="423"/>
                </a:lnTo>
                <a:lnTo>
                  <a:pt x="186" y="420"/>
                </a:lnTo>
                <a:lnTo>
                  <a:pt x="198" y="420"/>
                </a:lnTo>
                <a:lnTo>
                  <a:pt x="206" y="428"/>
                </a:lnTo>
                <a:lnTo>
                  <a:pt x="227" y="417"/>
                </a:lnTo>
                <a:lnTo>
                  <a:pt x="227" y="406"/>
                </a:lnTo>
                <a:lnTo>
                  <a:pt x="215" y="400"/>
                </a:lnTo>
                <a:lnTo>
                  <a:pt x="215" y="392"/>
                </a:lnTo>
                <a:lnTo>
                  <a:pt x="204" y="386"/>
                </a:lnTo>
                <a:lnTo>
                  <a:pt x="217" y="376"/>
                </a:lnTo>
                <a:lnTo>
                  <a:pt x="217" y="369"/>
                </a:lnTo>
                <a:lnTo>
                  <a:pt x="210" y="362"/>
                </a:lnTo>
                <a:lnTo>
                  <a:pt x="210" y="348"/>
                </a:lnTo>
                <a:lnTo>
                  <a:pt x="228" y="338"/>
                </a:lnTo>
                <a:lnTo>
                  <a:pt x="252" y="338"/>
                </a:lnTo>
                <a:lnTo>
                  <a:pt x="267" y="356"/>
                </a:lnTo>
                <a:lnTo>
                  <a:pt x="275" y="348"/>
                </a:lnTo>
                <a:lnTo>
                  <a:pt x="280" y="346"/>
                </a:lnTo>
                <a:lnTo>
                  <a:pt x="276" y="321"/>
                </a:lnTo>
                <a:lnTo>
                  <a:pt x="308" y="314"/>
                </a:lnTo>
                <a:lnTo>
                  <a:pt x="325" y="308"/>
                </a:lnTo>
                <a:lnTo>
                  <a:pt x="315" y="284"/>
                </a:lnTo>
                <a:lnTo>
                  <a:pt x="305" y="274"/>
                </a:lnTo>
                <a:lnTo>
                  <a:pt x="301" y="266"/>
                </a:lnTo>
                <a:lnTo>
                  <a:pt x="293" y="255"/>
                </a:lnTo>
                <a:lnTo>
                  <a:pt x="293" y="250"/>
                </a:lnTo>
                <a:lnTo>
                  <a:pt x="301" y="243"/>
                </a:lnTo>
                <a:lnTo>
                  <a:pt x="301" y="226"/>
                </a:lnTo>
                <a:lnTo>
                  <a:pt x="206" y="3"/>
                </a:lnTo>
                <a:lnTo>
                  <a:pt x="191" y="0"/>
                </a:lnTo>
                <a:lnTo>
                  <a:pt x="186" y="15"/>
                </a:lnTo>
                <a:lnTo>
                  <a:pt x="177" y="27"/>
                </a:lnTo>
                <a:lnTo>
                  <a:pt x="169" y="52"/>
                </a:lnTo>
                <a:lnTo>
                  <a:pt x="166" y="69"/>
                </a:lnTo>
                <a:lnTo>
                  <a:pt x="164" y="89"/>
                </a:lnTo>
                <a:lnTo>
                  <a:pt x="144" y="99"/>
                </a:lnTo>
                <a:lnTo>
                  <a:pt x="136" y="102"/>
                </a:lnTo>
                <a:lnTo>
                  <a:pt x="128" y="99"/>
                </a:lnTo>
                <a:lnTo>
                  <a:pt x="120" y="116"/>
                </a:lnTo>
                <a:lnTo>
                  <a:pt x="108" y="120"/>
                </a:lnTo>
                <a:lnTo>
                  <a:pt x="108" y="126"/>
                </a:lnTo>
                <a:lnTo>
                  <a:pt x="92" y="143"/>
                </a:lnTo>
                <a:lnTo>
                  <a:pt x="90" y="131"/>
                </a:lnTo>
                <a:lnTo>
                  <a:pt x="79" y="136"/>
                </a:lnTo>
                <a:lnTo>
                  <a:pt x="69" y="141"/>
                </a:lnTo>
                <a:lnTo>
                  <a:pt x="60" y="127"/>
                </a:lnTo>
                <a:lnTo>
                  <a:pt x="49" y="109"/>
                </a:lnTo>
                <a:lnTo>
                  <a:pt x="32" y="118"/>
                </a:lnTo>
                <a:lnTo>
                  <a:pt x="0" y="133"/>
                </a:lnTo>
              </a:path>
            </a:pathLst>
          </a:custGeom>
          <a:solidFill>
            <a:srgbClr val="99CCFF"/>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197" name="Freeform 104"/>
          <p:cNvSpPr>
            <a:spLocks/>
          </p:cNvSpPr>
          <p:nvPr/>
        </p:nvSpPr>
        <p:spPr bwMode="auto">
          <a:xfrm>
            <a:off x="3968750" y="3063875"/>
            <a:ext cx="614363" cy="552450"/>
          </a:xfrm>
          <a:custGeom>
            <a:avLst/>
            <a:gdLst>
              <a:gd name="T0" fmla="*/ 2147483646 w 387"/>
              <a:gd name="T1" fmla="*/ 2147483646 h 348"/>
              <a:gd name="T2" fmla="*/ 2147483646 w 387"/>
              <a:gd name="T3" fmla="*/ 2147483646 h 348"/>
              <a:gd name="T4" fmla="*/ 2147483646 w 387"/>
              <a:gd name="T5" fmla="*/ 2147483646 h 348"/>
              <a:gd name="T6" fmla="*/ 2147483646 w 387"/>
              <a:gd name="T7" fmla="*/ 2147483646 h 348"/>
              <a:gd name="T8" fmla="*/ 2147483646 w 387"/>
              <a:gd name="T9" fmla="*/ 2147483646 h 348"/>
              <a:gd name="T10" fmla="*/ 2147483646 w 387"/>
              <a:gd name="T11" fmla="*/ 2147483646 h 348"/>
              <a:gd name="T12" fmla="*/ 2147483646 w 387"/>
              <a:gd name="T13" fmla="*/ 2147483646 h 348"/>
              <a:gd name="T14" fmla="*/ 2147483646 w 387"/>
              <a:gd name="T15" fmla="*/ 2147483646 h 348"/>
              <a:gd name="T16" fmla="*/ 2147483646 w 387"/>
              <a:gd name="T17" fmla="*/ 2147483646 h 348"/>
              <a:gd name="T18" fmla="*/ 2147483646 w 387"/>
              <a:gd name="T19" fmla="*/ 2147483646 h 348"/>
              <a:gd name="T20" fmla="*/ 2147483646 w 387"/>
              <a:gd name="T21" fmla="*/ 2147483646 h 348"/>
              <a:gd name="T22" fmla="*/ 2147483646 w 387"/>
              <a:gd name="T23" fmla="*/ 2147483646 h 348"/>
              <a:gd name="T24" fmla="*/ 2147483646 w 387"/>
              <a:gd name="T25" fmla="*/ 2147483646 h 348"/>
              <a:gd name="T26" fmla="*/ 2147483646 w 387"/>
              <a:gd name="T27" fmla="*/ 2147483646 h 348"/>
              <a:gd name="T28" fmla="*/ 0 w 387"/>
              <a:gd name="T29" fmla="*/ 2147483646 h 348"/>
              <a:gd name="T30" fmla="*/ 2147483646 w 387"/>
              <a:gd name="T31" fmla="*/ 2147483646 h 348"/>
              <a:gd name="T32" fmla="*/ 2147483646 w 387"/>
              <a:gd name="T33" fmla="*/ 2147483646 h 348"/>
              <a:gd name="T34" fmla="*/ 2147483646 w 387"/>
              <a:gd name="T35" fmla="*/ 2147483646 h 348"/>
              <a:gd name="T36" fmla="*/ 2147483646 w 387"/>
              <a:gd name="T37" fmla="*/ 2147483646 h 348"/>
              <a:gd name="T38" fmla="*/ 2147483646 w 387"/>
              <a:gd name="T39" fmla="*/ 2147483646 h 348"/>
              <a:gd name="T40" fmla="*/ 2147483646 w 387"/>
              <a:gd name="T41" fmla="*/ 2147483646 h 348"/>
              <a:gd name="T42" fmla="*/ 2147483646 w 387"/>
              <a:gd name="T43" fmla="*/ 2147483646 h 348"/>
              <a:gd name="T44" fmla="*/ 2147483646 w 387"/>
              <a:gd name="T45" fmla="*/ 2147483646 h 348"/>
              <a:gd name="T46" fmla="*/ 2147483646 w 387"/>
              <a:gd name="T47" fmla="*/ 2147483646 h 348"/>
              <a:gd name="T48" fmla="*/ 2147483646 w 387"/>
              <a:gd name="T49" fmla="*/ 2147483646 h 348"/>
              <a:gd name="T50" fmla="*/ 2147483646 w 387"/>
              <a:gd name="T51" fmla="*/ 2147483646 h 348"/>
              <a:gd name="T52" fmla="*/ 2147483646 w 387"/>
              <a:gd name="T53" fmla="*/ 2147483646 h 348"/>
              <a:gd name="T54" fmla="*/ 2147483646 w 387"/>
              <a:gd name="T55" fmla="*/ 2147483646 h 348"/>
              <a:gd name="T56" fmla="*/ 2147483646 w 387"/>
              <a:gd name="T57" fmla="*/ 2147483646 h 348"/>
              <a:gd name="T58" fmla="*/ 2147483646 w 387"/>
              <a:gd name="T59" fmla="*/ 2147483646 h 348"/>
              <a:gd name="T60" fmla="*/ 2147483646 w 387"/>
              <a:gd name="T61" fmla="*/ 2147483646 h 348"/>
              <a:gd name="T62" fmla="*/ 2147483646 w 387"/>
              <a:gd name="T63" fmla="*/ 2147483646 h 348"/>
              <a:gd name="T64" fmla="*/ 2147483646 w 387"/>
              <a:gd name="T65" fmla="*/ 2147483646 h 348"/>
              <a:gd name="T66" fmla="*/ 2147483646 w 387"/>
              <a:gd name="T67" fmla="*/ 2147483646 h 348"/>
              <a:gd name="T68" fmla="*/ 2147483646 w 387"/>
              <a:gd name="T69" fmla="*/ 2147483646 h 348"/>
              <a:gd name="T70" fmla="*/ 2147483646 w 387"/>
              <a:gd name="T71" fmla="*/ 2147483646 h 348"/>
              <a:gd name="T72" fmla="*/ 2147483646 w 387"/>
              <a:gd name="T73" fmla="*/ 2147483646 h 348"/>
              <a:gd name="T74" fmla="*/ 2147483646 w 387"/>
              <a:gd name="T75" fmla="*/ 2147483646 h 348"/>
              <a:gd name="T76" fmla="*/ 2147483646 w 387"/>
              <a:gd name="T77" fmla="*/ 0 h 348"/>
              <a:gd name="T78" fmla="*/ 2147483646 w 387"/>
              <a:gd name="T79" fmla="*/ 2147483646 h 34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387"/>
              <a:gd name="T121" fmla="*/ 0 h 348"/>
              <a:gd name="T122" fmla="*/ 387 w 387"/>
              <a:gd name="T123" fmla="*/ 348 h 348"/>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387" h="348">
                <a:moveTo>
                  <a:pt x="162" y="1"/>
                </a:moveTo>
                <a:lnTo>
                  <a:pt x="127" y="19"/>
                </a:lnTo>
                <a:lnTo>
                  <a:pt x="102" y="60"/>
                </a:lnTo>
                <a:lnTo>
                  <a:pt x="80" y="65"/>
                </a:lnTo>
                <a:lnTo>
                  <a:pt x="87" y="89"/>
                </a:lnTo>
                <a:lnTo>
                  <a:pt x="79" y="108"/>
                </a:lnTo>
                <a:lnTo>
                  <a:pt x="64" y="110"/>
                </a:lnTo>
                <a:lnTo>
                  <a:pt x="72" y="124"/>
                </a:lnTo>
                <a:lnTo>
                  <a:pt x="75" y="129"/>
                </a:lnTo>
                <a:lnTo>
                  <a:pt x="80" y="132"/>
                </a:lnTo>
                <a:lnTo>
                  <a:pt x="62" y="152"/>
                </a:lnTo>
                <a:lnTo>
                  <a:pt x="52" y="185"/>
                </a:lnTo>
                <a:lnTo>
                  <a:pt x="43" y="212"/>
                </a:lnTo>
                <a:lnTo>
                  <a:pt x="27" y="232"/>
                </a:lnTo>
                <a:lnTo>
                  <a:pt x="0" y="249"/>
                </a:lnTo>
                <a:lnTo>
                  <a:pt x="16" y="268"/>
                </a:lnTo>
                <a:lnTo>
                  <a:pt x="33" y="251"/>
                </a:lnTo>
                <a:lnTo>
                  <a:pt x="45" y="253"/>
                </a:lnTo>
                <a:lnTo>
                  <a:pt x="53" y="261"/>
                </a:lnTo>
                <a:lnTo>
                  <a:pt x="75" y="256"/>
                </a:lnTo>
                <a:lnTo>
                  <a:pt x="82" y="256"/>
                </a:lnTo>
                <a:lnTo>
                  <a:pt x="106" y="309"/>
                </a:lnTo>
                <a:lnTo>
                  <a:pt x="148" y="321"/>
                </a:lnTo>
                <a:lnTo>
                  <a:pt x="197" y="312"/>
                </a:lnTo>
                <a:lnTo>
                  <a:pt x="240" y="347"/>
                </a:lnTo>
                <a:lnTo>
                  <a:pt x="252" y="325"/>
                </a:lnTo>
                <a:lnTo>
                  <a:pt x="282" y="276"/>
                </a:lnTo>
                <a:lnTo>
                  <a:pt x="313" y="240"/>
                </a:lnTo>
                <a:lnTo>
                  <a:pt x="343" y="194"/>
                </a:lnTo>
                <a:lnTo>
                  <a:pt x="340" y="179"/>
                </a:lnTo>
                <a:lnTo>
                  <a:pt x="350" y="158"/>
                </a:lnTo>
                <a:lnTo>
                  <a:pt x="354" y="157"/>
                </a:lnTo>
                <a:lnTo>
                  <a:pt x="350" y="145"/>
                </a:lnTo>
                <a:lnTo>
                  <a:pt x="386" y="98"/>
                </a:lnTo>
                <a:lnTo>
                  <a:pt x="345" y="74"/>
                </a:lnTo>
                <a:lnTo>
                  <a:pt x="335" y="74"/>
                </a:lnTo>
                <a:lnTo>
                  <a:pt x="316" y="57"/>
                </a:lnTo>
                <a:lnTo>
                  <a:pt x="220" y="41"/>
                </a:lnTo>
                <a:lnTo>
                  <a:pt x="162" y="0"/>
                </a:lnTo>
                <a:lnTo>
                  <a:pt x="162" y="1"/>
                </a:lnTo>
              </a:path>
            </a:pathLst>
          </a:custGeom>
          <a:solidFill>
            <a:schemeClr val="bg1"/>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198" name="Freeform 105" descr="Wide downward diagonal"/>
          <p:cNvSpPr>
            <a:spLocks/>
          </p:cNvSpPr>
          <p:nvPr/>
        </p:nvSpPr>
        <p:spPr bwMode="auto">
          <a:xfrm>
            <a:off x="3968750" y="3063875"/>
            <a:ext cx="614363" cy="552450"/>
          </a:xfrm>
          <a:custGeom>
            <a:avLst/>
            <a:gdLst>
              <a:gd name="T0" fmla="*/ 2147483646 w 387"/>
              <a:gd name="T1" fmla="*/ 2147483646 h 348"/>
              <a:gd name="T2" fmla="*/ 2147483646 w 387"/>
              <a:gd name="T3" fmla="*/ 2147483646 h 348"/>
              <a:gd name="T4" fmla="*/ 2147483646 w 387"/>
              <a:gd name="T5" fmla="*/ 2147483646 h 348"/>
              <a:gd name="T6" fmla="*/ 2147483646 w 387"/>
              <a:gd name="T7" fmla="*/ 2147483646 h 348"/>
              <a:gd name="T8" fmla="*/ 2147483646 w 387"/>
              <a:gd name="T9" fmla="*/ 2147483646 h 348"/>
              <a:gd name="T10" fmla="*/ 2147483646 w 387"/>
              <a:gd name="T11" fmla="*/ 2147483646 h 348"/>
              <a:gd name="T12" fmla="*/ 2147483646 w 387"/>
              <a:gd name="T13" fmla="*/ 2147483646 h 348"/>
              <a:gd name="T14" fmla="*/ 2147483646 w 387"/>
              <a:gd name="T15" fmla="*/ 2147483646 h 348"/>
              <a:gd name="T16" fmla="*/ 2147483646 w 387"/>
              <a:gd name="T17" fmla="*/ 2147483646 h 348"/>
              <a:gd name="T18" fmla="*/ 2147483646 w 387"/>
              <a:gd name="T19" fmla="*/ 2147483646 h 348"/>
              <a:gd name="T20" fmla="*/ 2147483646 w 387"/>
              <a:gd name="T21" fmla="*/ 2147483646 h 348"/>
              <a:gd name="T22" fmla="*/ 2147483646 w 387"/>
              <a:gd name="T23" fmla="*/ 2147483646 h 348"/>
              <a:gd name="T24" fmla="*/ 2147483646 w 387"/>
              <a:gd name="T25" fmla="*/ 2147483646 h 348"/>
              <a:gd name="T26" fmla="*/ 2147483646 w 387"/>
              <a:gd name="T27" fmla="*/ 2147483646 h 348"/>
              <a:gd name="T28" fmla="*/ 0 w 387"/>
              <a:gd name="T29" fmla="*/ 2147483646 h 348"/>
              <a:gd name="T30" fmla="*/ 2147483646 w 387"/>
              <a:gd name="T31" fmla="*/ 2147483646 h 348"/>
              <a:gd name="T32" fmla="*/ 2147483646 w 387"/>
              <a:gd name="T33" fmla="*/ 2147483646 h 348"/>
              <a:gd name="T34" fmla="*/ 2147483646 w 387"/>
              <a:gd name="T35" fmla="*/ 2147483646 h 348"/>
              <a:gd name="T36" fmla="*/ 2147483646 w 387"/>
              <a:gd name="T37" fmla="*/ 2147483646 h 348"/>
              <a:gd name="T38" fmla="*/ 2147483646 w 387"/>
              <a:gd name="T39" fmla="*/ 2147483646 h 348"/>
              <a:gd name="T40" fmla="*/ 2147483646 w 387"/>
              <a:gd name="T41" fmla="*/ 2147483646 h 348"/>
              <a:gd name="T42" fmla="*/ 2147483646 w 387"/>
              <a:gd name="T43" fmla="*/ 2147483646 h 348"/>
              <a:gd name="T44" fmla="*/ 2147483646 w 387"/>
              <a:gd name="T45" fmla="*/ 2147483646 h 348"/>
              <a:gd name="T46" fmla="*/ 2147483646 w 387"/>
              <a:gd name="T47" fmla="*/ 2147483646 h 348"/>
              <a:gd name="T48" fmla="*/ 2147483646 w 387"/>
              <a:gd name="T49" fmla="*/ 2147483646 h 348"/>
              <a:gd name="T50" fmla="*/ 2147483646 w 387"/>
              <a:gd name="T51" fmla="*/ 2147483646 h 348"/>
              <a:gd name="T52" fmla="*/ 2147483646 w 387"/>
              <a:gd name="T53" fmla="*/ 2147483646 h 348"/>
              <a:gd name="T54" fmla="*/ 2147483646 w 387"/>
              <a:gd name="T55" fmla="*/ 2147483646 h 348"/>
              <a:gd name="T56" fmla="*/ 2147483646 w 387"/>
              <a:gd name="T57" fmla="*/ 2147483646 h 348"/>
              <a:gd name="T58" fmla="*/ 2147483646 w 387"/>
              <a:gd name="T59" fmla="*/ 2147483646 h 348"/>
              <a:gd name="T60" fmla="*/ 2147483646 w 387"/>
              <a:gd name="T61" fmla="*/ 2147483646 h 348"/>
              <a:gd name="T62" fmla="*/ 2147483646 w 387"/>
              <a:gd name="T63" fmla="*/ 2147483646 h 348"/>
              <a:gd name="T64" fmla="*/ 2147483646 w 387"/>
              <a:gd name="T65" fmla="*/ 2147483646 h 348"/>
              <a:gd name="T66" fmla="*/ 2147483646 w 387"/>
              <a:gd name="T67" fmla="*/ 2147483646 h 348"/>
              <a:gd name="T68" fmla="*/ 2147483646 w 387"/>
              <a:gd name="T69" fmla="*/ 2147483646 h 348"/>
              <a:gd name="T70" fmla="*/ 2147483646 w 387"/>
              <a:gd name="T71" fmla="*/ 2147483646 h 348"/>
              <a:gd name="T72" fmla="*/ 2147483646 w 387"/>
              <a:gd name="T73" fmla="*/ 2147483646 h 348"/>
              <a:gd name="T74" fmla="*/ 2147483646 w 387"/>
              <a:gd name="T75" fmla="*/ 2147483646 h 348"/>
              <a:gd name="T76" fmla="*/ 2147483646 w 387"/>
              <a:gd name="T77" fmla="*/ 0 h 348"/>
              <a:gd name="T78" fmla="*/ 2147483646 w 387"/>
              <a:gd name="T79" fmla="*/ 2147483646 h 34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387"/>
              <a:gd name="T121" fmla="*/ 0 h 348"/>
              <a:gd name="T122" fmla="*/ 387 w 387"/>
              <a:gd name="T123" fmla="*/ 348 h 348"/>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387" h="348">
                <a:moveTo>
                  <a:pt x="162" y="1"/>
                </a:moveTo>
                <a:lnTo>
                  <a:pt x="127" y="19"/>
                </a:lnTo>
                <a:lnTo>
                  <a:pt x="102" y="60"/>
                </a:lnTo>
                <a:lnTo>
                  <a:pt x="80" y="65"/>
                </a:lnTo>
                <a:lnTo>
                  <a:pt x="87" y="89"/>
                </a:lnTo>
                <a:lnTo>
                  <a:pt x="79" y="108"/>
                </a:lnTo>
                <a:lnTo>
                  <a:pt x="64" y="110"/>
                </a:lnTo>
                <a:lnTo>
                  <a:pt x="72" y="124"/>
                </a:lnTo>
                <a:lnTo>
                  <a:pt x="75" y="129"/>
                </a:lnTo>
                <a:lnTo>
                  <a:pt x="80" y="132"/>
                </a:lnTo>
                <a:lnTo>
                  <a:pt x="62" y="152"/>
                </a:lnTo>
                <a:lnTo>
                  <a:pt x="52" y="185"/>
                </a:lnTo>
                <a:lnTo>
                  <a:pt x="43" y="212"/>
                </a:lnTo>
                <a:lnTo>
                  <a:pt x="27" y="232"/>
                </a:lnTo>
                <a:lnTo>
                  <a:pt x="0" y="249"/>
                </a:lnTo>
                <a:lnTo>
                  <a:pt x="16" y="268"/>
                </a:lnTo>
                <a:lnTo>
                  <a:pt x="33" y="251"/>
                </a:lnTo>
                <a:lnTo>
                  <a:pt x="45" y="253"/>
                </a:lnTo>
                <a:lnTo>
                  <a:pt x="53" y="261"/>
                </a:lnTo>
                <a:lnTo>
                  <a:pt x="75" y="256"/>
                </a:lnTo>
                <a:lnTo>
                  <a:pt x="82" y="256"/>
                </a:lnTo>
                <a:lnTo>
                  <a:pt x="106" y="309"/>
                </a:lnTo>
                <a:lnTo>
                  <a:pt x="148" y="321"/>
                </a:lnTo>
                <a:lnTo>
                  <a:pt x="197" y="312"/>
                </a:lnTo>
                <a:lnTo>
                  <a:pt x="240" y="347"/>
                </a:lnTo>
                <a:lnTo>
                  <a:pt x="252" y="325"/>
                </a:lnTo>
                <a:lnTo>
                  <a:pt x="282" y="276"/>
                </a:lnTo>
                <a:lnTo>
                  <a:pt x="313" y="240"/>
                </a:lnTo>
                <a:lnTo>
                  <a:pt x="343" y="194"/>
                </a:lnTo>
                <a:lnTo>
                  <a:pt x="340" y="179"/>
                </a:lnTo>
                <a:lnTo>
                  <a:pt x="350" y="158"/>
                </a:lnTo>
                <a:lnTo>
                  <a:pt x="354" y="157"/>
                </a:lnTo>
                <a:lnTo>
                  <a:pt x="350" y="145"/>
                </a:lnTo>
                <a:lnTo>
                  <a:pt x="386" y="98"/>
                </a:lnTo>
                <a:lnTo>
                  <a:pt x="345" y="74"/>
                </a:lnTo>
                <a:lnTo>
                  <a:pt x="335" y="74"/>
                </a:lnTo>
                <a:lnTo>
                  <a:pt x="316" y="57"/>
                </a:lnTo>
                <a:lnTo>
                  <a:pt x="220" y="41"/>
                </a:lnTo>
                <a:lnTo>
                  <a:pt x="162" y="0"/>
                </a:lnTo>
                <a:lnTo>
                  <a:pt x="162" y="1"/>
                </a:lnTo>
              </a:path>
            </a:pathLst>
          </a:custGeom>
          <a:blipFill dpi="0" rotWithShape="0">
            <a:blip r:embed="rId3"/>
            <a:srcRect/>
            <a:tile tx="0" ty="0" sx="100000" sy="100000" flip="none" algn="tl"/>
          </a:blip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199" name="Freeform 106"/>
          <p:cNvSpPr>
            <a:spLocks/>
          </p:cNvSpPr>
          <p:nvPr/>
        </p:nvSpPr>
        <p:spPr bwMode="auto">
          <a:xfrm>
            <a:off x="3957638" y="3670300"/>
            <a:ext cx="568325" cy="635000"/>
          </a:xfrm>
          <a:custGeom>
            <a:avLst/>
            <a:gdLst>
              <a:gd name="T0" fmla="*/ 2147483646 w 358"/>
              <a:gd name="T1" fmla="*/ 2147483646 h 400"/>
              <a:gd name="T2" fmla="*/ 2147483646 w 358"/>
              <a:gd name="T3" fmla="*/ 2147483646 h 400"/>
              <a:gd name="T4" fmla="*/ 2147483646 w 358"/>
              <a:gd name="T5" fmla="*/ 2147483646 h 400"/>
              <a:gd name="T6" fmla="*/ 2147483646 w 358"/>
              <a:gd name="T7" fmla="*/ 2147483646 h 400"/>
              <a:gd name="T8" fmla="*/ 2147483646 w 358"/>
              <a:gd name="T9" fmla="*/ 2147483646 h 400"/>
              <a:gd name="T10" fmla="*/ 2147483646 w 358"/>
              <a:gd name="T11" fmla="*/ 2147483646 h 400"/>
              <a:gd name="T12" fmla="*/ 2147483646 w 358"/>
              <a:gd name="T13" fmla="*/ 2147483646 h 400"/>
              <a:gd name="T14" fmla="*/ 2147483646 w 358"/>
              <a:gd name="T15" fmla="*/ 2147483646 h 400"/>
              <a:gd name="T16" fmla="*/ 2147483646 w 358"/>
              <a:gd name="T17" fmla="*/ 2147483646 h 400"/>
              <a:gd name="T18" fmla="*/ 2147483646 w 358"/>
              <a:gd name="T19" fmla="*/ 2147483646 h 400"/>
              <a:gd name="T20" fmla="*/ 2147483646 w 358"/>
              <a:gd name="T21" fmla="*/ 2147483646 h 400"/>
              <a:gd name="T22" fmla="*/ 2147483646 w 358"/>
              <a:gd name="T23" fmla="*/ 2147483646 h 400"/>
              <a:gd name="T24" fmla="*/ 2147483646 w 358"/>
              <a:gd name="T25" fmla="*/ 2147483646 h 400"/>
              <a:gd name="T26" fmla="*/ 2147483646 w 358"/>
              <a:gd name="T27" fmla="*/ 2147483646 h 400"/>
              <a:gd name="T28" fmla="*/ 2147483646 w 358"/>
              <a:gd name="T29" fmla="*/ 2147483646 h 400"/>
              <a:gd name="T30" fmla="*/ 2147483646 w 358"/>
              <a:gd name="T31" fmla="*/ 2147483646 h 400"/>
              <a:gd name="T32" fmla="*/ 2147483646 w 358"/>
              <a:gd name="T33" fmla="*/ 2147483646 h 400"/>
              <a:gd name="T34" fmla="*/ 2147483646 w 358"/>
              <a:gd name="T35" fmla="*/ 2147483646 h 400"/>
              <a:gd name="T36" fmla="*/ 2147483646 w 358"/>
              <a:gd name="T37" fmla="*/ 2147483646 h 400"/>
              <a:gd name="T38" fmla="*/ 2147483646 w 358"/>
              <a:gd name="T39" fmla="*/ 2147483646 h 400"/>
              <a:gd name="T40" fmla="*/ 2147483646 w 358"/>
              <a:gd name="T41" fmla="*/ 2147483646 h 400"/>
              <a:gd name="T42" fmla="*/ 2147483646 w 358"/>
              <a:gd name="T43" fmla="*/ 2147483646 h 400"/>
              <a:gd name="T44" fmla="*/ 2147483646 w 358"/>
              <a:gd name="T45" fmla="*/ 2147483646 h 400"/>
              <a:gd name="T46" fmla="*/ 2147483646 w 358"/>
              <a:gd name="T47" fmla="*/ 2147483646 h 400"/>
              <a:gd name="T48" fmla="*/ 2147483646 w 358"/>
              <a:gd name="T49" fmla="*/ 2147483646 h 400"/>
              <a:gd name="T50" fmla="*/ 2147483646 w 358"/>
              <a:gd name="T51" fmla="*/ 2147483646 h 400"/>
              <a:gd name="T52" fmla="*/ 2147483646 w 358"/>
              <a:gd name="T53" fmla="*/ 2147483646 h 400"/>
              <a:gd name="T54" fmla="*/ 2147483646 w 358"/>
              <a:gd name="T55" fmla="*/ 2147483646 h 400"/>
              <a:gd name="T56" fmla="*/ 2147483646 w 358"/>
              <a:gd name="T57" fmla="*/ 2147483646 h 400"/>
              <a:gd name="T58" fmla="*/ 2147483646 w 358"/>
              <a:gd name="T59" fmla="*/ 2147483646 h 400"/>
              <a:gd name="T60" fmla="*/ 2147483646 w 358"/>
              <a:gd name="T61" fmla="*/ 2147483646 h 400"/>
              <a:gd name="T62" fmla="*/ 2147483646 w 358"/>
              <a:gd name="T63" fmla="*/ 2147483646 h 400"/>
              <a:gd name="T64" fmla="*/ 2147483646 w 358"/>
              <a:gd name="T65" fmla="*/ 2147483646 h 400"/>
              <a:gd name="T66" fmla="*/ 2147483646 w 358"/>
              <a:gd name="T67" fmla="*/ 2147483646 h 400"/>
              <a:gd name="T68" fmla="*/ 2147483646 w 358"/>
              <a:gd name="T69" fmla="*/ 2147483646 h 400"/>
              <a:gd name="T70" fmla="*/ 2147483646 w 358"/>
              <a:gd name="T71" fmla="*/ 2147483646 h 400"/>
              <a:gd name="T72" fmla="*/ 2147483646 w 358"/>
              <a:gd name="T73" fmla="*/ 2147483646 h 400"/>
              <a:gd name="T74" fmla="*/ 2147483646 w 358"/>
              <a:gd name="T75" fmla="*/ 2147483646 h 400"/>
              <a:gd name="T76" fmla="*/ 2147483646 w 358"/>
              <a:gd name="T77" fmla="*/ 2147483646 h 400"/>
              <a:gd name="T78" fmla="*/ 2147483646 w 358"/>
              <a:gd name="T79" fmla="*/ 2147483646 h 400"/>
              <a:gd name="T80" fmla="*/ 2147483646 w 358"/>
              <a:gd name="T81" fmla="*/ 2147483646 h 400"/>
              <a:gd name="T82" fmla="*/ 2147483646 w 358"/>
              <a:gd name="T83" fmla="*/ 2147483646 h 400"/>
              <a:gd name="T84" fmla="*/ 2147483646 w 358"/>
              <a:gd name="T85" fmla="*/ 2147483646 h 400"/>
              <a:gd name="T86" fmla="*/ 0 w 358"/>
              <a:gd name="T87" fmla="*/ 2147483646 h 400"/>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358"/>
              <a:gd name="T133" fmla="*/ 0 h 400"/>
              <a:gd name="T134" fmla="*/ 358 w 358"/>
              <a:gd name="T135" fmla="*/ 400 h 400"/>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358" h="400">
                <a:moveTo>
                  <a:pt x="6" y="321"/>
                </a:moveTo>
                <a:lnTo>
                  <a:pt x="14" y="326"/>
                </a:lnTo>
                <a:lnTo>
                  <a:pt x="21" y="333"/>
                </a:lnTo>
                <a:lnTo>
                  <a:pt x="79" y="343"/>
                </a:lnTo>
                <a:lnTo>
                  <a:pt x="87" y="347"/>
                </a:lnTo>
                <a:lnTo>
                  <a:pt x="91" y="358"/>
                </a:lnTo>
                <a:lnTo>
                  <a:pt x="97" y="363"/>
                </a:lnTo>
                <a:lnTo>
                  <a:pt x="105" y="367"/>
                </a:lnTo>
                <a:lnTo>
                  <a:pt x="116" y="373"/>
                </a:lnTo>
                <a:lnTo>
                  <a:pt x="125" y="379"/>
                </a:lnTo>
                <a:lnTo>
                  <a:pt x="132" y="383"/>
                </a:lnTo>
                <a:lnTo>
                  <a:pt x="137" y="391"/>
                </a:lnTo>
                <a:lnTo>
                  <a:pt x="139" y="392"/>
                </a:lnTo>
                <a:lnTo>
                  <a:pt x="143" y="399"/>
                </a:lnTo>
                <a:lnTo>
                  <a:pt x="151" y="399"/>
                </a:lnTo>
                <a:lnTo>
                  <a:pt x="158" y="399"/>
                </a:lnTo>
                <a:lnTo>
                  <a:pt x="172" y="388"/>
                </a:lnTo>
                <a:lnTo>
                  <a:pt x="176" y="386"/>
                </a:lnTo>
                <a:lnTo>
                  <a:pt x="178" y="379"/>
                </a:lnTo>
                <a:lnTo>
                  <a:pt x="181" y="371"/>
                </a:lnTo>
                <a:lnTo>
                  <a:pt x="182" y="367"/>
                </a:lnTo>
                <a:lnTo>
                  <a:pt x="182" y="362"/>
                </a:lnTo>
                <a:lnTo>
                  <a:pt x="182" y="358"/>
                </a:lnTo>
                <a:lnTo>
                  <a:pt x="181" y="349"/>
                </a:lnTo>
                <a:lnTo>
                  <a:pt x="178" y="345"/>
                </a:lnTo>
                <a:lnTo>
                  <a:pt x="170" y="343"/>
                </a:lnTo>
                <a:lnTo>
                  <a:pt x="162" y="339"/>
                </a:lnTo>
                <a:lnTo>
                  <a:pt x="143" y="339"/>
                </a:lnTo>
                <a:lnTo>
                  <a:pt x="149" y="326"/>
                </a:lnTo>
                <a:lnTo>
                  <a:pt x="155" y="319"/>
                </a:lnTo>
                <a:lnTo>
                  <a:pt x="172" y="316"/>
                </a:lnTo>
                <a:lnTo>
                  <a:pt x="187" y="314"/>
                </a:lnTo>
                <a:lnTo>
                  <a:pt x="198" y="311"/>
                </a:lnTo>
                <a:lnTo>
                  <a:pt x="204" y="305"/>
                </a:lnTo>
                <a:lnTo>
                  <a:pt x="206" y="300"/>
                </a:lnTo>
                <a:lnTo>
                  <a:pt x="212" y="292"/>
                </a:lnTo>
                <a:lnTo>
                  <a:pt x="216" y="290"/>
                </a:lnTo>
                <a:lnTo>
                  <a:pt x="228" y="279"/>
                </a:lnTo>
                <a:lnTo>
                  <a:pt x="240" y="266"/>
                </a:lnTo>
                <a:lnTo>
                  <a:pt x="247" y="259"/>
                </a:lnTo>
                <a:lnTo>
                  <a:pt x="253" y="256"/>
                </a:lnTo>
                <a:lnTo>
                  <a:pt x="261" y="259"/>
                </a:lnTo>
                <a:lnTo>
                  <a:pt x="267" y="263"/>
                </a:lnTo>
                <a:lnTo>
                  <a:pt x="274" y="271"/>
                </a:lnTo>
                <a:lnTo>
                  <a:pt x="276" y="274"/>
                </a:lnTo>
                <a:lnTo>
                  <a:pt x="285" y="280"/>
                </a:lnTo>
                <a:lnTo>
                  <a:pt x="288" y="285"/>
                </a:lnTo>
                <a:lnTo>
                  <a:pt x="289" y="288"/>
                </a:lnTo>
                <a:lnTo>
                  <a:pt x="299" y="288"/>
                </a:lnTo>
                <a:lnTo>
                  <a:pt x="304" y="280"/>
                </a:lnTo>
                <a:lnTo>
                  <a:pt x="308" y="279"/>
                </a:lnTo>
                <a:lnTo>
                  <a:pt x="309" y="267"/>
                </a:lnTo>
                <a:lnTo>
                  <a:pt x="316" y="261"/>
                </a:lnTo>
                <a:lnTo>
                  <a:pt x="320" y="252"/>
                </a:lnTo>
                <a:lnTo>
                  <a:pt x="328" y="248"/>
                </a:lnTo>
                <a:lnTo>
                  <a:pt x="336" y="245"/>
                </a:lnTo>
                <a:lnTo>
                  <a:pt x="344" y="237"/>
                </a:lnTo>
                <a:lnTo>
                  <a:pt x="351" y="229"/>
                </a:lnTo>
                <a:lnTo>
                  <a:pt x="352" y="225"/>
                </a:lnTo>
                <a:lnTo>
                  <a:pt x="357" y="221"/>
                </a:lnTo>
                <a:lnTo>
                  <a:pt x="347" y="216"/>
                </a:lnTo>
                <a:lnTo>
                  <a:pt x="337" y="209"/>
                </a:lnTo>
                <a:lnTo>
                  <a:pt x="308" y="184"/>
                </a:lnTo>
                <a:lnTo>
                  <a:pt x="308" y="172"/>
                </a:lnTo>
                <a:lnTo>
                  <a:pt x="308" y="167"/>
                </a:lnTo>
                <a:lnTo>
                  <a:pt x="308" y="165"/>
                </a:lnTo>
                <a:lnTo>
                  <a:pt x="301" y="159"/>
                </a:lnTo>
                <a:lnTo>
                  <a:pt x="289" y="147"/>
                </a:lnTo>
                <a:lnTo>
                  <a:pt x="282" y="142"/>
                </a:lnTo>
                <a:lnTo>
                  <a:pt x="279" y="139"/>
                </a:lnTo>
                <a:lnTo>
                  <a:pt x="272" y="135"/>
                </a:lnTo>
                <a:lnTo>
                  <a:pt x="268" y="129"/>
                </a:lnTo>
                <a:lnTo>
                  <a:pt x="261" y="123"/>
                </a:lnTo>
                <a:lnTo>
                  <a:pt x="253" y="123"/>
                </a:lnTo>
                <a:lnTo>
                  <a:pt x="247" y="120"/>
                </a:lnTo>
                <a:lnTo>
                  <a:pt x="240" y="118"/>
                </a:lnTo>
                <a:lnTo>
                  <a:pt x="240" y="109"/>
                </a:lnTo>
                <a:lnTo>
                  <a:pt x="240" y="104"/>
                </a:lnTo>
                <a:lnTo>
                  <a:pt x="243" y="95"/>
                </a:lnTo>
                <a:lnTo>
                  <a:pt x="247" y="93"/>
                </a:lnTo>
                <a:lnTo>
                  <a:pt x="250" y="86"/>
                </a:lnTo>
                <a:lnTo>
                  <a:pt x="248" y="85"/>
                </a:lnTo>
                <a:lnTo>
                  <a:pt x="247" y="75"/>
                </a:lnTo>
                <a:lnTo>
                  <a:pt x="243" y="69"/>
                </a:lnTo>
                <a:lnTo>
                  <a:pt x="240" y="65"/>
                </a:lnTo>
                <a:lnTo>
                  <a:pt x="237" y="59"/>
                </a:lnTo>
                <a:lnTo>
                  <a:pt x="234" y="54"/>
                </a:lnTo>
                <a:lnTo>
                  <a:pt x="237" y="47"/>
                </a:lnTo>
                <a:lnTo>
                  <a:pt x="240" y="39"/>
                </a:lnTo>
                <a:lnTo>
                  <a:pt x="243" y="31"/>
                </a:lnTo>
                <a:lnTo>
                  <a:pt x="243" y="29"/>
                </a:lnTo>
                <a:lnTo>
                  <a:pt x="160" y="0"/>
                </a:lnTo>
                <a:lnTo>
                  <a:pt x="146" y="6"/>
                </a:lnTo>
                <a:lnTo>
                  <a:pt x="143" y="9"/>
                </a:lnTo>
                <a:lnTo>
                  <a:pt x="143" y="15"/>
                </a:lnTo>
                <a:lnTo>
                  <a:pt x="133" y="27"/>
                </a:lnTo>
                <a:lnTo>
                  <a:pt x="133" y="31"/>
                </a:lnTo>
                <a:lnTo>
                  <a:pt x="133" y="44"/>
                </a:lnTo>
                <a:lnTo>
                  <a:pt x="133" y="51"/>
                </a:lnTo>
                <a:lnTo>
                  <a:pt x="127" y="51"/>
                </a:lnTo>
                <a:lnTo>
                  <a:pt x="118" y="54"/>
                </a:lnTo>
                <a:lnTo>
                  <a:pt x="116" y="59"/>
                </a:lnTo>
                <a:lnTo>
                  <a:pt x="109" y="65"/>
                </a:lnTo>
                <a:lnTo>
                  <a:pt x="108" y="65"/>
                </a:lnTo>
                <a:lnTo>
                  <a:pt x="102" y="72"/>
                </a:lnTo>
                <a:lnTo>
                  <a:pt x="100" y="82"/>
                </a:lnTo>
                <a:lnTo>
                  <a:pt x="100" y="86"/>
                </a:lnTo>
                <a:lnTo>
                  <a:pt x="87" y="86"/>
                </a:lnTo>
                <a:lnTo>
                  <a:pt x="74" y="90"/>
                </a:lnTo>
                <a:lnTo>
                  <a:pt x="68" y="95"/>
                </a:lnTo>
                <a:lnTo>
                  <a:pt x="64" y="104"/>
                </a:lnTo>
                <a:lnTo>
                  <a:pt x="53" y="114"/>
                </a:lnTo>
                <a:lnTo>
                  <a:pt x="48" y="123"/>
                </a:lnTo>
                <a:lnTo>
                  <a:pt x="45" y="126"/>
                </a:lnTo>
                <a:lnTo>
                  <a:pt x="41" y="131"/>
                </a:lnTo>
                <a:lnTo>
                  <a:pt x="30" y="142"/>
                </a:lnTo>
                <a:lnTo>
                  <a:pt x="36" y="158"/>
                </a:lnTo>
                <a:lnTo>
                  <a:pt x="48" y="172"/>
                </a:lnTo>
                <a:lnTo>
                  <a:pt x="53" y="181"/>
                </a:lnTo>
                <a:lnTo>
                  <a:pt x="55" y="182"/>
                </a:lnTo>
                <a:lnTo>
                  <a:pt x="60" y="194"/>
                </a:lnTo>
                <a:lnTo>
                  <a:pt x="64" y="205"/>
                </a:lnTo>
                <a:lnTo>
                  <a:pt x="66" y="218"/>
                </a:lnTo>
                <a:lnTo>
                  <a:pt x="59" y="227"/>
                </a:lnTo>
                <a:lnTo>
                  <a:pt x="51" y="236"/>
                </a:lnTo>
                <a:lnTo>
                  <a:pt x="44" y="252"/>
                </a:lnTo>
                <a:lnTo>
                  <a:pt x="39" y="266"/>
                </a:lnTo>
                <a:lnTo>
                  <a:pt x="32" y="274"/>
                </a:lnTo>
                <a:lnTo>
                  <a:pt x="22" y="286"/>
                </a:lnTo>
                <a:lnTo>
                  <a:pt x="15" y="298"/>
                </a:lnTo>
                <a:lnTo>
                  <a:pt x="10" y="307"/>
                </a:lnTo>
                <a:lnTo>
                  <a:pt x="0" y="318"/>
                </a:lnTo>
                <a:lnTo>
                  <a:pt x="6" y="321"/>
                </a:lnTo>
              </a:path>
            </a:pathLst>
          </a:custGeom>
          <a:solidFill>
            <a:schemeClr val="bg1"/>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200" name="Freeform 107"/>
          <p:cNvSpPr>
            <a:spLocks/>
          </p:cNvSpPr>
          <p:nvPr/>
        </p:nvSpPr>
        <p:spPr bwMode="auto">
          <a:xfrm>
            <a:off x="3957638" y="3670300"/>
            <a:ext cx="568325" cy="635000"/>
          </a:xfrm>
          <a:custGeom>
            <a:avLst/>
            <a:gdLst>
              <a:gd name="T0" fmla="*/ 2147483646 w 358"/>
              <a:gd name="T1" fmla="*/ 2147483646 h 400"/>
              <a:gd name="T2" fmla="*/ 2147483646 w 358"/>
              <a:gd name="T3" fmla="*/ 2147483646 h 400"/>
              <a:gd name="T4" fmla="*/ 2147483646 w 358"/>
              <a:gd name="T5" fmla="*/ 2147483646 h 400"/>
              <a:gd name="T6" fmla="*/ 2147483646 w 358"/>
              <a:gd name="T7" fmla="*/ 2147483646 h 400"/>
              <a:gd name="T8" fmla="*/ 2147483646 w 358"/>
              <a:gd name="T9" fmla="*/ 2147483646 h 400"/>
              <a:gd name="T10" fmla="*/ 2147483646 w 358"/>
              <a:gd name="T11" fmla="*/ 2147483646 h 400"/>
              <a:gd name="T12" fmla="*/ 2147483646 w 358"/>
              <a:gd name="T13" fmla="*/ 2147483646 h 400"/>
              <a:gd name="T14" fmla="*/ 2147483646 w 358"/>
              <a:gd name="T15" fmla="*/ 2147483646 h 400"/>
              <a:gd name="T16" fmla="*/ 2147483646 w 358"/>
              <a:gd name="T17" fmla="*/ 2147483646 h 400"/>
              <a:gd name="T18" fmla="*/ 2147483646 w 358"/>
              <a:gd name="T19" fmla="*/ 2147483646 h 400"/>
              <a:gd name="T20" fmla="*/ 2147483646 w 358"/>
              <a:gd name="T21" fmla="*/ 2147483646 h 400"/>
              <a:gd name="T22" fmla="*/ 2147483646 w 358"/>
              <a:gd name="T23" fmla="*/ 2147483646 h 400"/>
              <a:gd name="T24" fmla="*/ 2147483646 w 358"/>
              <a:gd name="T25" fmla="*/ 2147483646 h 400"/>
              <a:gd name="T26" fmla="*/ 2147483646 w 358"/>
              <a:gd name="T27" fmla="*/ 2147483646 h 400"/>
              <a:gd name="T28" fmla="*/ 2147483646 w 358"/>
              <a:gd name="T29" fmla="*/ 2147483646 h 400"/>
              <a:gd name="T30" fmla="*/ 2147483646 w 358"/>
              <a:gd name="T31" fmla="*/ 2147483646 h 400"/>
              <a:gd name="T32" fmla="*/ 2147483646 w 358"/>
              <a:gd name="T33" fmla="*/ 2147483646 h 400"/>
              <a:gd name="T34" fmla="*/ 2147483646 w 358"/>
              <a:gd name="T35" fmla="*/ 2147483646 h 400"/>
              <a:gd name="T36" fmla="*/ 2147483646 w 358"/>
              <a:gd name="T37" fmla="*/ 2147483646 h 400"/>
              <a:gd name="T38" fmla="*/ 2147483646 w 358"/>
              <a:gd name="T39" fmla="*/ 2147483646 h 400"/>
              <a:gd name="T40" fmla="*/ 2147483646 w 358"/>
              <a:gd name="T41" fmla="*/ 2147483646 h 400"/>
              <a:gd name="T42" fmla="*/ 2147483646 w 358"/>
              <a:gd name="T43" fmla="*/ 2147483646 h 400"/>
              <a:gd name="T44" fmla="*/ 2147483646 w 358"/>
              <a:gd name="T45" fmla="*/ 2147483646 h 400"/>
              <a:gd name="T46" fmla="*/ 2147483646 w 358"/>
              <a:gd name="T47" fmla="*/ 2147483646 h 400"/>
              <a:gd name="T48" fmla="*/ 2147483646 w 358"/>
              <a:gd name="T49" fmla="*/ 2147483646 h 400"/>
              <a:gd name="T50" fmla="*/ 2147483646 w 358"/>
              <a:gd name="T51" fmla="*/ 2147483646 h 400"/>
              <a:gd name="T52" fmla="*/ 2147483646 w 358"/>
              <a:gd name="T53" fmla="*/ 2147483646 h 400"/>
              <a:gd name="T54" fmla="*/ 2147483646 w 358"/>
              <a:gd name="T55" fmla="*/ 2147483646 h 400"/>
              <a:gd name="T56" fmla="*/ 2147483646 w 358"/>
              <a:gd name="T57" fmla="*/ 2147483646 h 400"/>
              <a:gd name="T58" fmla="*/ 2147483646 w 358"/>
              <a:gd name="T59" fmla="*/ 2147483646 h 400"/>
              <a:gd name="T60" fmla="*/ 2147483646 w 358"/>
              <a:gd name="T61" fmla="*/ 2147483646 h 400"/>
              <a:gd name="T62" fmla="*/ 2147483646 w 358"/>
              <a:gd name="T63" fmla="*/ 2147483646 h 400"/>
              <a:gd name="T64" fmla="*/ 2147483646 w 358"/>
              <a:gd name="T65" fmla="*/ 2147483646 h 400"/>
              <a:gd name="T66" fmla="*/ 2147483646 w 358"/>
              <a:gd name="T67" fmla="*/ 2147483646 h 400"/>
              <a:gd name="T68" fmla="*/ 2147483646 w 358"/>
              <a:gd name="T69" fmla="*/ 2147483646 h 400"/>
              <a:gd name="T70" fmla="*/ 2147483646 w 358"/>
              <a:gd name="T71" fmla="*/ 2147483646 h 400"/>
              <a:gd name="T72" fmla="*/ 2147483646 w 358"/>
              <a:gd name="T73" fmla="*/ 2147483646 h 400"/>
              <a:gd name="T74" fmla="*/ 2147483646 w 358"/>
              <a:gd name="T75" fmla="*/ 2147483646 h 400"/>
              <a:gd name="T76" fmla="*/ 2147483646 w 358"/>
              <a:gd name="T77" fmla="*/ 2147483646 h 400"/>
              <a:gd name="T78" fmla="*/ 2147483646 w 358"/>
              <a:gd name="T79" fmla="*/ 2147483646 h 400"/>
              <a:gd name="T80" fmla="*/ 2147483646 w 358"/>
              <a:gd name="T81" fmla="*/ 2147483646 h 400"/>
              <a:gd name="T82" fmla="*/ 2147483646 w 358"/>
              <a:gd name="T83" fmla="*/ 2147483646 h 400"/>
              <a:gd name="T84" fmla="*/ 2147483646 w 358"/>
              <a:gd name="T85" fmla="*/ 2147483646 h 400"/>
              <a:gd name="T86" fmla="*/ 0 w 358"/>
              <a:gd name="T87" fmla="*/ 2147483646 h 400"/>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358"/>
              <a:gd name="T133" fmla="*/ 0 h 400"/>
              <a:gd name="T134" fmla="*/ 358 w 358"/>
              <a:gd name="T135" fmla="*/ 400 h 400"/>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358" h="400">
                <a:moveTo>
                  <a:pt x="6" y="321"/>
                </a:moveTo>
                <a:lnTo>
                  <a:pt x="14" y="326"/>
                </a:lnTo>
                <a:lnTo>
                  <a:pt x="21" y="333"/>
                </a:lnTo>
                <a:lnTo>
                  <a:pt x="79" y="343"/>
                </a:lnTo>
                <a:lnTo>
                  <a:pt x="87" y="347"/>
                </a:lnTo>
                <a:lnTo>
                  <a:pt x="91" y="358"/>
                </a:lnTo>
                <a:lnTo>
                  <a:pt x="97" y="363"/>
                </a:lnTo>
                <a:lnTo>
                  <a:pt x="105" y="367"/>
                </a:lnTo>
                <a:lnTo>
                  <a:pt x="116" y="373"/>
                </a:lnTo>
                <a:lnTo>
                  <a:pt x="125" y="379"/>
                </a:lnTo>
                <a:lnTo>
                  <a:pt x="132" y="383"/>
                </a:lnTo>
                <a:lnTo>
                  <a:pt x="137" y="391"/>
                </a:lnTo>
                <a:lnTo>
                  <a:pt x="139" y="392"/>
                </a:lnTo>
                <a:lnTo>
                  <a:pt x="143" y="399"/>
                </a:lnTo>
                <a:lnTo>
                  <a:pt x="151" y="399"/>
                </a:lnTo>
                <a:lnTo>
                  <a:pt x="158" y="399"/>
                </a:lnTo>
                <a:lnTo>
                  <a:pt x="172" y="388"/>
                </a:lnTo>
                <a:lnTo>
                  <a:pt x="176" y="386"/>
                </a:lnTo>
                <a:lnTo>
                  <a:pt x="178" y="379"/>
                </a:lnTo>
                <a:lnTo>
                  <a:pt x="181" y="371"/>
                </a:lnTo>
                <a:lnTo>
                  <a:pt x="182" y="367"/>
                </a:lnTo>
                <a:lnTo>
                  <a:pt x="182" y="362"/>
                </a:lnTo>
                <a:lnTo>
                  <a:pt x="182" y="358"/>
                </a:lnTo>
                <a:lnTo>
                  <a:pt x="181" y="349"/>
                </a:lnTo>
                <a:lnTo>
                  <a:pt x="178" y="345"/>
                </a:lnTo>
                <a:lnTo>
                  <a:pt x="170" y="343"/>
                </a:lnTo>
                <a:lnTo>
                  <a:pt x="162" y="339"/>
                </a:lnTo>
                <a:lnTo>
                  <a:pt x="143" y="339"/>
                </a:lnTo>
                <a:lnTo>
                  <a:pt x="149" y="326"/>
                </a:lnTo>
                <a:lnTo>
                  <a:pt x="155" y="319"/>
                </a:lnTo>
                <a:lnTo>
                  <a:pt x="172" y="316"/>
                </a:lnTo>
                <a:lnTo>
                  <a:pt x="187" y="314"/>
                </a:lnTo>
                <a:lnTo>
                  <a:pt x="198" y="311"/>
                </a:lnTo>
                <a:lnTo>
                  <a:pt x="204" y="305"/>
                </a:lnTo>
                <a:lnTo>
                  <a:pt x="206" y="300"/>
                </a:lnTo>
                <a:lnTo>
                  <a:pt x="212" y="292"/>
                </a:lnTo>
                <a:lnTo>
                  <a:pt x="216" y="290"/>
                </a:lnTo>
                <a:lnTo>
                  <a:pt x="228" y="279"/>
                </a:lnTo>
                <a:lnTo>
                  <a:pt x="240" y="266"/>
                </a:lnTo>
                <a:lnTo>
                  <a:pt x="247" y="259"/>
                </a:lnTo>
                <a:lnTo>
                  <a:pt x="253" y="256"/>
                </a:lnTo>
                <a:lnTo>
                  <a:pt x="261" y="259"/>
                </a:lnTo>
                <a:lnTo>
                  <a:pt x="267" y="263"/>
                </a:lnTo>
                <a:lnTo>
                  <a:pt x="274" y="271"/>
                </a:lnTo>
                <a:lnTo>
                  <a:pt x="276" y="274"/>
                </a:lnTo>
                <a:lnTo>
                  <a:pt x="285" y="280"/>
                </a:lnTo>
                <a:lnTo>
                  <a:pt x="288" y="285"/>
                </a:lnTo>
                <a:lnTo>
                  <a:pt x="289" y="288"/>
                </a:lnTo>
                <a:lnTo>
                  <a:pt x="299" y="288"/>
                </a:lnTo>
                <a:lnTo>
                  <a:pt x="304" y="280"/>
                </a:lnTo>
                <a:lnTo>
                  <a:pt x="308" y="279"/>
                </a:lnTo>
                <a:lnTo>
                  <a:pt x="309" y="267"/>
                </a:lnTo>
                <a:lnTo>
                  <a:pt x="316" y="261"/>
                </a:lnTo>
                <a:lnTo>
                  <a:pt x="320" y="252"/>
                </a:lnTo>
                <a:lnTo>
                  <a:pt x="328" y="248"/>
                </a:lnTo>
                <a:lnTo>
                  <a:pt x="336" y="245"/>
                </a:lnTo>
                <a:lnTo>
                  <a:pt x="344" y="237"/>
                </a:lnTo>
                <a:lnTo>
                  <a:pt x="351" y="229"/>
                </a:lnTo>
                <a:lnTo>
                  <a:pt x="352" y="225"/>
                </a:lnTo>
                <a:lnTo>
                  <a:pt x="357" y="221"/>
                </a:lnTo>
                <a:lnTo>
                  <a:pt x="347" y="216"/>
                </a:lnTo>
                <a:lnTo>
                  <a:pt x="337" y="209"/>
                </a:lnTo>
                <a:lnTo>
                  <a:pt x="308" y="184"/>
                </a:lnTo>
                <a:lnTo>
                  <a:pt x="308" y="172"/>
                </a:lnTo>
                <a:lnTo>
                  <a:pt x="308" y="167"/>
                </a:lnTo>
                <a:lnTo>
                  <a:pt x="308" y="165"/>
                </a:lnTo>
                <a:lnTo>
                  <a:pt x="301" y="159"/>
                </a:lnTo>
                <a:lnTo>
                  <a:pt x="289" y="147"/>
                </a:lnTo>
                <a:lnTo>
                  <a:pt x="282" y="142"/>
                </a:lnTo>
                <a:lnTo>
                  <a:pt x="279" y="139"/>
                </a:lnTo>
                <a:lnTo>
                  <a:pt x="272" y="135"/>
                </a:lnTo>
                <a:lnTo>
                  <a:pt x="268" y="129"/>
                </a:lnTo>
                <a:lnTo>
                  <a:pt x="261" y="123"/>
                </a:lnTo>
                <a:lnTo>
                  <a:pt x="253" y="123"/>
                </a:lnTo>
                <a:lnTo>
                  <a:pt x="247" y="120"/>
                </a:lnTo>
                <a:lnTo>
                  <a:pt x="240" y="118"/>
                </a:lnTo>
                <a:lnTo>
                  <a:pt x="240" y="109"/>
                </a:lnTo>
                <a:lnTo>
                  <a:pt x="240" y="104"/>
                </a:lnTo>
                <a:lnTo>
                  <a:pt x="243" y="95"/>
                </a:lnTo>
                <a:lnTo>
                  <a:pt x="247" y="93"/>
                </a:lnTo>
                <a:lnTo>
                  <a:pt x="250" y="86"/>
                </a:lnTo>
                <a:lnTo>
                  <a:pt x="248" y="85"/>
                </a:lnTo>
                <a:lnTo>
                  <a:pt x="247" y="75"/>
                </a:lnTo>
                <a:lnTo>
                  <a:pt x="243" y="69"/>
                </a:lnTo>
                <a:lnTo>
                  <a:pt x="240" y="65"/>
                </a:lnTo>
                <a:lnTo>
                  <a:pt x="237" y="59"/>
                </a:lnTo>
                <a:lnTo>
                  <a:pt x="234" y="54"/>
                </a:lnTo>
                <a:lnTo>
                  <a:pt x="237" y="47"/>
                </a:lnTo>
                <a:lnTo>
                  <a:pt x="240" y="39"/>
                </a:lnTo>
                <a:lnTo>
                  <a:pt x="243" y="31"/>
                </a:lnTo>
                <a:lnTo>
                  <a:pt x="243" y="29"/>
                </a:lnTo>
                <a:lnTo>
                  <a:pt x="160" y="0"/>
                </a:lnTo>
                <a:lnTo>
                  <a:pt x="146" y="6"/>
                </a:lnTo>
                <a:lnTo>
                  <a:pt x="143" y="9"/>
                </a:lnTo>
                <a:lnTo>
                  <a:pt x="143" y="15"/>
                </a:lnTo>
                <a:lnTo>
                  <a:pt x="133" y="27"/>
                </a:lnTo>
                <a:lnTo>
                  <a:pt x="133" y="31"/>
                </a:lnTo>
                <a:lnTo>
                  <a:pt x="133" y="44"/>
                </a:lnTo>
                <a:lnTo>
                  <a:pt x="133" y="51"/>
                </a:lnTo>
                <a:lnTo>
                  <a:pt x="127" y="51"/>
                </a:lnTo>
                <a:lnTo>
                  <a:pt x="118" y="54"/>
                </a:lnTo>
                <a:lnTo>
                  <a:pt x="116" y="59"/>
                </a:lnTo>
                <a:lnTo>
                  <a:pt x="109" y="65"/>
                </a:lnTo>
                <a:lnTo>
                  <a:pt x="108" y="65"/>
                </a:lnTo>
                <a:lnTo>
                  <a:pt x="102" y="72"/>
                </a:lnTo>
                <a:lnTo>
                  <a:pt x="100" y="82"/>
                </a:lnTo>
                <a:lnTo>
                  <a:pt x="100" y="86"/>
                </a:lnTo>
                <a:lnTo>
                  <a:pt x="87" y="86"/>
                </a:lnTo>
                <a:lnTo>
                  <a:pt x="74" y="90"/>
                </a:lnTo>
                <a:lnTo>
                  <a:pt x="68" y="95"/>
                </a:lnTo>
                <a:lnTo>
                  <a:pt x="64" y="104"/>
                </a:lnTo>
                <a:lnTo>
                  <a:pt x="53" y="114"/>
                </a:lnTo>
                <a:lnTo>
                  <a:pt x="48" y="123"/>
                </a:lnTo>
                <a:lnTo>
                  <a:pt x="45" y="126"/>
                </a:lnTo>
                <a:lnTo>
                  <a:pt x="41" y="131"/>
                </a:lnTo>
                <a:lnTo>
                  <a:pt x="30" y="142"/>
                </a:lnTo>
                <a:lnTo>
                  <a:pt x="36" y="158"/>
                </a:lnTo>
                <a:lnTo>
                  <a:pt x="48" y="172"/>
                </a:lnTo>
                <a:lnTo>
                  <a:pt x="53" y="181"/>
                </a:lnTo>
                <a:lnTo>
                  <a:pt x="55" y="182"/>
                </a:lnTo>
                <a:lnTo>
                  <a:pt x="60" y="194"/>
                </a:lnTo>
                <a:lnTo>
                  <a:pt x="64" y="205"/>
                </a:lnTo>
                <a:lnTo>
                  <a:pt x="66" y="218"/>
                </a:lnTo>
                <a:lnTo>
                  <a:pt x="59" y="227"/>
                </a:lnTo>
                <a:lnTo>
                  <a:pt x="51" y="236"/>
                </a:lnTo>
                <a:lnTo>
                  <a:pt x="44" y="252"/>
                </a:lnTo>
                <a:lnTo>
                  <a:pt x="39" y="266"/>
                </a:lnTo>
                <a:lnTo>
                  <a:pt x="32" y="274"/>
                </a:lnTo>
                <a:lnTo>
                  <a:pt x="22" y="286"/>
                </a:lnTo>
                <a:lnTo>
                  <a:pt x="15" y="298"/>
                </a:lnTo>
                <a:lnTo>
                  <a:pt x="10" y="307"/>
                </a:lnTo>
                <a:lnTo>
                  <a:pt x="0" y="318"/>
                </a:lnTo>
                <a:lnTo>
                  <a:pt x="6" y="321"/>
                </a:lnTo>
              </a:path>
            </a:pathLst>
          </a:custGeom>
          <a:solidFill>
            <a:srgbClr val="6699FF"/>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201" name="Freeform 108"/>
          <p:cNvSpPr>
            <a:spLocks/>
          </p:cNvSpPr>
          <p:nvPr/>
        </p:nvSpPr>
        <p:spPr bwMode="auto">
          <a:xfrm>
            <a:off x="5518150" y="3392488"/>
            <a:ext cx="438150" cy="419100"/>
          </a:xfrm>
          <a:custGeom>
            <a:avLst/>
            <a:gdLst>
              <a:gd name="T0" fmla="*/ 2147483646 w 276"/>
              <a:gd name="T1" fmla="*/ 2147483646 h 264"/>
              <a:gd name="T2" fmla="*/ 2147483646 w 276"/>
              <a:gd name="T3" fmla="*/ 0 h 264"/>
              <a:gd name="T4" fmla="*/ 0 w 276"/>
              <a:gd name="T5" fmla="*/ 2147483646 h 264"/>
              <a:gd name="T6" fmla="*/ 2147483646 w 276"/>
              <a:gd name="T7" fmla="*/ 2147483646 h 264"/>
              <a:gd name="T8" fmla="*/ 2147483646 w 276"/>
              <a:gd name="T9" fmla="*/ 2147483646 h 264"/>
              <a:gd name="T10" fmla="*/ 2147483646 w 276"/>
              <a:gd name="T11" fmla="*/ 2147483646 h 264"/>
              <a:gd name="T12" fmla="*/ 2147483646 w 276"/>
              <a:gd name="T13" fmla="*/ 2147483646 h 264"/>
              <a:gd name="T14" fmla="*/ 2147483646 w 276"/>
              <a:gd name="T15" fmla="*/ 2147483646 h 264"/>
              <a:gd name="T16" fmla="*/ 2147483646 w 276"/>
              <a:gd name="T17" fmla="*/ 2147483646 h 264"/>
              <a:gd name="T18" fmla="*/ 2147483646 w 276"/>
              <a:gd name="T19" fmla="*/ 2147483646 h 264"/>
              <a:gd name="T20" fmla="*/ 2147483646 w 276"/>
              <a:gd name="T21" fmla="*/ 2147483646 h 264"/>
              <a:gd name="T22" fmla="*/ 2147483646 w 276"/>
              <a:gd name="T23" fmla="*/ 2147483646 h 264"/>
              <a:gd name="T24" fmla="*/ 2147483646 w 276"/>
              <a:gd name="T25" fmla="*/ 2147483646 h 264"/>
              <a:gd name="T26" fmla="*/ 2147483646 w 276"/>
              <a:gd name="T27" fmla="*/ 2147483646 h 264"/>
              <a:gd name="T28" fmla="*/ 2147483646 w 276"/>
              <a:gd name="T29" fmla="*/ 2147483646 h 264"/>
              <a:gd name="T30" fmla="*/ 2147483646 w 276"/>
              <a:gd name="T31" fmla="*/ 2147483646 h 264"/>
              <a:gd name="T32" fmla="*/ 2147483646 w 276"/>
              <a:gd name="T33" fmla="*/ 2147483646 h 264"/>
              <a:gd name="T34" fmla="*/ 2147483646 w 276"/>
              <a:gd name="T35" fmla="*/ 2147483646 h 264"/>
              <a:gd name="T36" fmla="*/ 2147483646 w 276"/>
              <a:gd name="T37" fmla="*/ 2147483646 h 264"/>
              <a:gd name="T38" fmla="*/ 2147483646 w 276"/>
              <a:gd name="T39" fmla="*/ 2147483646 h 264"/>
              <a:gd name="T40" fmla="*/ 2147483646 w 276"/>
              <a:gd name="T41" fmla="*/ 2147483646 h 264"/>
              <a:gd name="T42" fmla="*/ 2147483646 w 276"/>
              <a:gd name="T43" fmla="*/ 2147483646 h 264"/>
              <a:gd name="T44" fmla="*/ 2147483646 w 276"/>
              <a:gd name="T45" fmla="*/ 2147483646 h 264"/>
              <a:gd name="T46" fmla="*/ 2147483646 w 276"/>
              <a:gd name="T47" fmla="*/ 2147483646 h 264"/>
              <a:gd name="T48" fmla="*/ 2147483646 w 276"/>
              <a:gd name="T49" fmla="*/ 2147483646 h 264"/>
              <a:gd name="T50" fmla="*/ 2147483646 w 276"/>
              <a:gd name="T51" fmla="*/ 2147483646 h 264"/>
              <a:gd name="T52" fmla="*/ 2147483646 w 276"/>
              <a:gd name="T53" fmla="*/ 2147483646 h 264"/>
              <a:gd name="T54" fmla="*/ 2147483646 w 276"/>
              <a:gd name="T55" fmla="*/ 2147483646 h 264"/>
              <a:gd name="T56" fmla="*/ 2147483646 w 276"/>
              <a:gd name="T57" fmla="*/ 2147483646 h 264"/>
              <a:gd name="T58" fmla="*/ 2147483646 w 276"/>
              <a:gd name="T59" fmla="*/ 2147483646 h 264"/>
              <a:gd name="T60" fmla="*/ 2147483646 w 276"/>
              <a:gd name="T61" fmla="*/ 2147483646 h 264"/>
              <a:gd name="T62" fmla="*/ 2147483646 w 276"/>
              <a:gd name="T63" fmla="*/ 2147483646 h 264"/>
              <a:gd name="T64" fmla="*/ 2147483646 w 276"/>
              <a:gd name="T65" fmla="*/ 2147483646 h 264"/>
              <a:gd name="T66" fmla="*/ 2147483646 w 276"/>
              <a:gd name="T67" fmla="*/ 2147483646 h 264"/>
              <a:gd name="T68" fmla="*/ 2147483646 w 276"/>
              <a:gd name="T69" fmla="*/ 2147483646 h 264"/>
              <a:gd name="T70" fmla="*/ 2147483646 w 276"/>
              <a:gd name="T71" fmla="*/ 2147483646 h 264"/>
              <a:gd name="T72" fmla="*/ 2147483646 w 276"/>
              <a:gd name="T73" fmla="*/ 2147483646 h 264"/>
              <a:gd name="T74" fmla="*/ 2147483646 w 276"/>
              <a:gd name="T75" fmla="*/ 2147483646 h 264"/>
              <a:gd name="T76" fmla="*/ 2147483646 w 276"/>
              <a:gd name="T77" fmla="*/ 2147483646 h 264"/>
              <a:gd name="T78" fmla="*/ 2147483646 w 276"/>
              <a:gd name="T79" fmla="*/ 2147483646 h 264"/>
              <a:gd name="T80" fmla="*/ 2147483646 w 276"/>
              <a:gd name="T81" fmla="*/ 2147483646 h 264"/>
              <a:gd name="T82" fmla="*/ 2147483646 w 276"/>
              <a:gd name="T83" fmla="*/ 2147483646 h 264"/>
              <a:gd name="T84" fmla="*/ 2147483646 w 276"/>
              <a:gd name="T85" fmla="*/ 2147483646 h 264"/>
              <a:gd name="T86" fmla="*/ 2147483646 w 276"/>
              <a:gd name="T87" fmla="*/ 2147483646 h 264"/>
              <a:gd name="T88" fmla="*/ 2147483646 w 276"/>
              <a:gd name="T89" fmla="*/ 2147483646 h 264"/>
              <a:gd name="T90" fmla="*/ 2147483646 w 276"/>
              <a:gd name="T91" fmla="*/ 2147483646 h 264"/>
              <a:gd name="T92" fmla="*/ 2147483646 w 276"/>
              <a:gd name="T93" fmla="*/ 2147483646 h 264"/>
              <a:gd name="T94" fmla="*/ 2147483646 w 276"/>
              <a:gd name="T95" fmla="*/ 2147483646 h 264"/>
              <a:gd name="T96" fmla="*/ 2147483646 w 276"/>
              <a:gd name="T97" fmla="*/ 2147483646 h 264"/>
              <a:gd name="T98" fmla="*/ 2147483646 w 276"/>
              <a:gd name="T99" fmla="*/ 2147483646 h 264"/>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276"/>
              <a:gd name="T151" fmla="*/ 0 h 264"/>
              <a:gd name="T152" fmla="*/ 276 w 276"/>
              <a:gd name="T153" fmla="*/ 264 h 264"/>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276" h="264">
                <a:moveTo>
                  <a:pt x="140" y="13"/>
                </a:moveTo>
                <a:lnTo>
                  <a:pt x="123" y="0"/>
                </a:lnTo>
                <a:lnTo>
                  <a:pt x="0" y="171"/>
                </a:lnTo>
                <a:lnTo>
                  <a:pt x="8" y="186"/>
                </a:lnTo>
                <a:lnTo>
                  <a:pt x="15" y="199"/>
                </a:lnTo>
                <a:lnTo>
                  <a:pt x="20" y="202"/>
                </a:lnTo>
                <a:lnTo>
                  <a:pt x="24" y="205"/>
                </a:lnTo>
                <a:lnTo>
                  <a:pt x="36" y="214"/>
                </a:lnTo>
                <a:lnTo>
                  <a:pt x="42" y="222"/>
                </a:lnTo>
                <a:lnTo>
                  <a:pt x="48" y="227"/>
                </a:lnTo>
                <a:lnTo>
                  <a:pt x="61" y="227"/>
                </a:lnTo>
                <a:lnTo>
                  <a:pt x="68" y="227"/>
                </a:lnTo>
                <a:lnTo>
                  <a:pt x="73" y="227"/>
                </a:lnTo>
                <a:lnTo>
                  <a:pt x="76" y="227"/>
                </a:lnTo>
                <a:lnTo>
                  <a:pt x="85" y="235"/>
                </a:lnTo>
                <a:lnTo>
                  <a:pt x="85" y="239"/>
                </a:lnTo>
                <a:lnTo>
                  <a:pt x="92" y="243"/>
                </a:lnTo>
                <a:lnTo>
                  <a:pt x="103" y="243"/>
                </a:lnTo>
                <a:lnTo>
                  <a:pt x="112" y="247"/>
                </a:lnTo>
                <a:lnTo>
                  <a:pt x="113" y="247"/>
                </a:lnTo>
                <a:lnTo>
                  <a:pt x="121" y="250"/>
                </a:lnTo>
                <a:lnTo>
                  <a:pt x="137" y="251"/>
                </a:lnTo>
                <a:lnTo>
                  <a:pt x="161" y="263"/>
                </a:lnTo>
                <a:lnTo>
                  <a:pt x="167" y="260"/>
                </a:lnTo>
                <a:lnTo>
                  <a:pt x="171" y="254"/>
                </a:lnTo>
                <a:lnTo>
                  <a:pt x="176" y="251"/>
                </a:lnTo>
                <a:lnTo>
                  <a:pt x="179" y="246"/>
                </a:lnTo>
                <a:lnTo>
                  <a:pt x="186" y="243"/>
                </a:lnTo>
                <a:lnTo>
                  <a:pt x="194" y="239"/>
                </a:lnTo>
                <a:lnTo>
                  <a:pt x="195" y="229"/>
                </a:lnTo>
                <a:lnTo>
                  <a:pt x="210" y="227"/>
                </a:lnTo>
                <a:lnTo>
                  <a:pt x="212" y="219"/>
                </a:lnTo>
                <a:lnTo>
                  <a:pt x="222" y="203"/>
                </a:lnTo>
                <a:lnTo>
                  <a:pt x="232" y="180"/>
                </a:lnTo>
                <a:lnTo>
                  <a:pt x="244" y="158"/>
                </a:lnTo>
                <a:lnTo>
                  <a:pt x="250" y="145"/>
                </a:lnTo>
                <a:lnTo>
                  <a:pt x="255" y="128"/>
                </a:lnTo>
                <a:lnTo>
                  <a:pt x="275" y="86"/>
                </a:lnTo>
                <a:lnTo>
                  <a:pt x="268" y="82"/>
                </a:lnTo>
                <a:lnTo>
                  <a:pt x="262" y="77"/>
                </a:lnTo>
                <a:lnTo>
                  <a:pt x="226" y="61"/>
                </a:lnTo>
                <a:lnTo>
                  <a:pt x="195" y="46"/>
                </a:lnTo>
                <a:lnTo>
                  <a:pt x="189" y="46"/>
                </a:lnTo>
                <a:lnTo>
                  <a:pt x="180" y="42"/>
                </a:lnTo>
                <a:lnTo>
                  <a:pt x="176" y="37"/>
                </a:lnTo>
                <a:lnTo>
                  <a:pt x="168" y="29"/>
                </a:lnTo>
                <a:lnTo>
                  <a:pt x="161" y="24"/>
                </a:lnTo>
                <a:lnTo>
                  <a:pt x="154" y="20"/>
                </a:lnTo>
                <a:lnTo>
                  <a:pt x="149" y="17"/>
                </a:lnTo>
                <a:lnTo>
                  <a:pt x="140" y="13"/>
                </a:lnTo>
              </a:path>
            </a:pathLst>
          </a:custGeom>
          <a:solidFill>
            <a:schemeClr val="bg1"/>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202" name="Freeform 109"/>
          <p:cNvSpPr>
            <a:spLocks/>
          </p:cNvSpPr>
          <p:nvPr/>
        </p:nvSpPr>
        <p:spPr bwMode="auto">
          <a:xfrm>
            <a:off x="5518150" y="3392488"/>
            <a:ext cx="438150" cy="419100"/>
          </a:xfrm>
          <a:custGeom>
            <a:avLst/>
            <a:gdLst>
              <a:gd name="T0" fmla="*/ 2147483646 w 276"/>
              <a:gd name="T1" fmla="*/ 2147483646 h 264"/>
              <a:gd name="T2" fmla="*/ 2147483646 w 276"/>
              <a:gd name="T3" fmla="*/ 0 h 264"/>
              <a:gd name="T4" fmla="*/ 0 w 276"/>
              <a:gd name="T5" fmla="*/ 2147483646 h 264"/>
              <a:gd name="T6" fmla="*/ 2147483646 w 276"/>
              <a:gd name="T7" fmla="*/ 2147483646 h 264"/>
              <a:gd name="T8" fmla="*/ 2147483646 w 276"/>
              <a:gd name="T9" fmla="*/ 2147483646 h 264"/>
              <a:gd name="T10" fmla="*/ 2147483646 w 276"/>
              <a:gd name="T11" fmla="*/ 2147483646 h 264"/>
              <a:gd name="T12" fmla="*/ 2147483646 w 276"/>
              <a:gd name="T13" fmla="*/ 2147483646 h 264"/>
              <a:gd name="T14" fmla="*/ 2147483646 w 276"/>
              <a:gd name="T15" fmla="*/ 2147483646 h 264"/>
              <a:gd name="T16" fmla="*/ 2147483646 w 276"/>
              <a:gd name="T17" fmla="*/ 2147483646 h 264"/>
              <a:gd name="T18" fmla="*/ 2147483646 w 276"/>
              <a:gd name="T19" fmla="*/ 2147483646 h 264"/>
              <a:gd name="T20" fmla="*/ 2147483646 w 276"/>
              <a:gd name="T21" fmla="*/ 2147483646 h 264"/>
              <a:gd name="T22" fmla="*/ 2147483646 w 276"/>
              <a:gd name="T23" fmla="*/ 2147483646 h 264"/>
              <a:gd name="T24" fmla="*/ 2147483646 w 276"/>
              <a:gd name="T25" fmla="*/ 2147483646 h 264"/>
              <a:gd name="T26" fmla="*/ 2147483646 w 276"/>
              <a:gd name="T27" fmla="*/ 2147483646 h 264"/>
              <a:gd name="T28" fmla="*/ 2147483646 w 276"/>
              <a:gd name="T29" fmla="*/ 2147483646 h 264"/>
              <a:gd name="T30" fmla="*/ 2147483646 w 276"/>
              <a:gd name="T31" fmla="*/ 2147483646 h 264"/>
              <a:gd name="T32" fmla="*/ 2147483646 w 276"/>
              <a:gd name="T33" fmla="*/ 2147483646 h 264"/>
              <a:gd name="T34" fmla="*/ 2147483646 w 276"/>
              <a:gd name="T35" fmla="*/ 2147483646 h 264"/>
              <a:gd name="T36" fmla="*/ 2147483646 w 276"/>
              <a:gd name="T37" fmla="*/ 2147483646 h 264"/>
              <a:gd name="T38" fmla="*/ 2147483646 w 276"/>
              <a:gd name="T39" fmla="*/ 2147483646 h 264"/>
              <a:gd name="T40" fmla="*/ 2147483646 w 276"/>
              <a:gd name="T41" fmla="*/ 2147483646 h 264"/>
              <a:gd name="T42" fmla="*/ 2147483646 w 276"/>
              <a:gd name="T43" fmla="*/ 2147483646 h 264"/>
              <a:gd name="T44" fmla="*/ 2147483646 w 276"/>
              <a:gd name="T45" fmla="*/ 2147483646 h 264"/>
              <a:gd name="T46" fmla="*/ 2147483646 w 276"/>
              <a:gd name="T47" fmla="*/ 2147483646 h 264"/>
              <a:gd name="T48" fmla="*/ 2147483646 w 276"/>
              <a:gd name="T49" fmla="*/ 2147483646 h 264"/>
              <a:gd name="T50" fmla="*/ 2147483646 w 276"/>
              <a:gd name="T51" fmla="*/ 2147483646 h 264"/>
              <a:gd name="T52" fmla="*/ 2147483646 w 276"/>
              <a:gd name="T53" fmla="*/ 2147483646 h 264"/>
              <a:gd name="T54" fmla="*/ 2147483646 w 276"/>
              <a:gd name="T55" fmla="*/ 2147483646 h 264"/>
              <a:gd name="T56" fmla="*/ 2147483646 w 276"/>
              <a:gd name="T57" fmla="*/ 2147483646 h 264"/>
              <a:gd name="T58" fmla="*/ 2147483646 w 276"/>
              <a:gd name="T59" fmla="*/ 2147483646 h 264"/>
              <a:gd name="T60" fmla="*/ 2147483646 w 276"/>
              <a:gd name="T61" fmla="*/ 2147483646 h 264"/>
              <a:gd name="T62" fmla="*/ 2147483646 w 276"/>
              <a:gd name="T63" fmla="*/ 2147483646 h 264"/>
              <a:gd name="T64" fmla="*/ 2147483646 w 276"/>
              <a:gd name="T65" fmla="*/ 2147483646 h 264"/>
              <a:gd name="T66" fmla="*/ 2147483646 w 276"/>
              <a:gd name="T67" fmla="*/ 2147483646 h 264"/>
              <a:gd name="T68" fmla="*/ 2147483646 w 276"/>
              <a:gd name="T69" fmla="*/ 2147483646 h 264"/>
              <a:gd name="T70" fmla="*/ 2147483646 w 276"/>
              <a:gd name="T71" fmla="*/ 2147483646 h 264"/>
              <a:gd name="T72" fmla="*/ 2147483646 w 276"/>
              <a:gd name="T73" fmla="*/ 2147483646 h 264"/>
              <a:gd name="T74" fmla="*/ 2147483646 w 276"/>
              <a:gd name="T75" fmla="*/ 2147483646 h 264"/>
              <a:gd name="T76" fmla="*/ 2147483646 w 276"/>
              <a:gd name="T77" fmla="*/ 2147483646 h 264"/>
              <a:gd name="T78" fmla="*/ 2147483646 w 276"/>
              <a:gd name="T79" fmla="*/ 2147483646 h 264"/>
              <a:gd name="T80" fmla="*/ 2147483646 w 276"/>
              <a:gd name="T81" fmla="*/ 2147483646 h 264"/>
              <a:gd name="T82" fmla="*/ 2147483646 w 276"/>
              <a:gd name="T83" fmla="*/ 2147483646 h 264"/>
              <a:gd name="T84" fmla="*/ 2147483646 w 276"/>
              <a:gd name="T85" fmla="*/ 2147483646 h 264"/>
              <a:gd name="T86" fmla="*/ 2147483646 w 276"/>
              <a:gd name="T87" fmla="*/ 2147483646 h 264"/>
              <a:gd name="T88" fmla="*/ 2147483646 w 276"/>
              <a:gd name="T89" fmla="*/ 2147483646 h 264"/>
              <a:gd name="T90" fmla="*/ 2147483646 w 276"/>
              <a:gd name="T91" fmla="*/ 2147483646 h 264"/>
              <a:gd name="T92" fmla="*/ 2147483646 w 276"/>
              <a:gd name="T93" fmla="*/ 2147483646 h 264"/>
              <a:gd name="T94" fmla="*/ 2147483646 w 276"/>
              <a:gd name="T95" fmla="*/ 2147483646 h 264"/>
              <a:gd name="T96" fmla="*/ 2147483646 w 276"/>
              <a:gd name="T97" fmla="*/ 2147483646 h 264"/>
              <a:gd name="T98" fmla="*/ 2147483646 w 276"/>
              <a:gd name="T99" fmla="*/ 2147483646 h 264"/>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276"/>
              <a:gd name="T151" fmla="*/ 0 h 264"/>
              <a:gd name="T152" fmla="*/ 276 w 276"/>
              <a:gd name="T153" fmla="*/ 264 h 264"/>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276" h="264">
                <a:moveTo>
                  <a:pt x="140" y="13"/>
                </a:moveTo>
                <a:lnTo>
                  <a:pt x="123" y="0"/>
                </a:lnTo>
                <a:lnTo>
                  <a:pt x="0" y="171"/>
                </a:lnTo>
                <a:lnTo>
                  <a:pt x="8" y="186"/>
                </a:lnTo>
                <a:lnTo>
                  <a:pt x="15" y="199"/>
                </a:lnTo>
                <a:lnTo>
                  <a:pt x="20" y="202"/>
                </a:lnTo>
                <a:lnTo>
                  <a:pt x="24" y="205"/>
                </a:lnTo>
                <a:lnTo>
                  <a:pt x="36" y="214"/>
                </a:lnTo>
                <a:lnTo>
                  <a:pt x="42" y="222"/>
                </a:lnTo>
                <a:lnTo>
                  <a:pt x="48" y="227"/>
                </a:lnTo>
                <a:lnTo>
                  <a:pt x="61" y="227"/>
                </a:lnTo>
                <a:lnTo>
                  <a:pt x="68" y="227"/>
                </a:lnTo>
                <a:lnTo>
                  <a:pt x="73" y="227"/>
                </a:lnTo>
                <a:lnTo>
                  <a:pt x="76" y="227"/>
                </a:lnTo>
                <a:lnTo>
                  <a:pt x="85" y="235"/>
                </a:lnTo>
                <a:lnTo>
                  <a:pt x="85" y="239"/>
                </a:lnTo>
                <a:lnTo>
                  <a:pt x="92" y="243"/>
                </a:lnTo>
                <a:lnTo>
                  <a:pt x="103" y="243"/>
                </a:lnTo>
                <a:lnTo>
                  <a:pt x="112" y="247"/>
                </a:lnTo>
                <a:lnTo>
                  <a:pt x="113" y="247"/>
                </a:lnTo>
                <a:lnTo>
                  <a:pt x="121" y="250"/>
                </a:lnTo>
                <a:lnTo>
                  <a:pt x="137" y="251"/>
                </a:lnTo>
                <a:lnTo>
                  <a:pt x="161" y="263"/>
                </a:lnTo>
                <a:lnTo>
                  <a:pt x="167" y="260"/>
                </a:lnTo>
                <a:lnTo>
                  <a:pt x="171" y="254"/>
                </a:lnTo>
                <a:lnTo>
                  <a:pt x="176" y="251"/>
                </a:lnTo>
                <a:lnTo>
                  <a:pt x="179" y="246"/>
                </a:lnTo>
                <a:lnTo>
                  <a:pt x="186" y="243"/>
                </a:lnTo>
                <a:lnTo>
                  <a:pt x="194" y="239"/>
                </a:lnTo>
                <a:lnTo>
                  <a:pt x="195" y="229"/>
                </a:lnTo>
                <a:lnTo>
                  <a:pt x="210" y="227"/>
                </a:lnTo>
                <a:lnTo>
                  <a:pt x="212" y="219"/>
                </a:lnTo>
                <a:lnTo>
                  <a:pt x="222" y="203"/>
                </a:lnTo>
                <a:lnTo>
                  <a:pt x="232" y="180"/>
                </a:lnTo>
                <a:lnTo>
                  <a:pt x="244" y="158"/>
                </a:lnTo>
                <a:lnTo>
                  <a:pt x="250" y="145"/>
                </a:lnTo>
                <a:lnTo>
                  <a:pt x="255" y="128"/>
                </a:lnTo>
                <a:lnTo>
                  <a:pt x="275" y="86"/>
                </a:lnTo>
                <a:lnTo>
                  <a:pt x="268" y="82"/>
                </a:lnTo>
                <a:lnTo>
                  <a:pt x="262" y="77"/>
                </a:lnTo>
                <a:lnTo>
                  <a:pt x="226" y="61"/>
                </a:lnTo>
                <a:lnTo>
                  <a:pt x="195" y="46"/>
                </a:lnTo>
                <a:lnTo>
                  <a:pt x="189" y="46"/>
                </a:lnTo>
                <a:lnTo>
                  <a:pt x="180" y="42"/>
                </a:lnTo>
                <a:lnTo>
                  <a:pt x="176" y="37"/>
                </a:lnTo>
                <a:lnTo>
                  <a:pt x="168" y="29"/>
                </a:lnTo>
                <a:lnTo>
                  <a:pt x="161" y="24"/>
                </a:lnTo>
                <a:lnTo>
                  <a:pt x="154" y="20"/>
                </a:lnTo>
                <a:lnTo>
                  <a:pt x="149" y="17"/>
                </a:lnTo>
                <a:lnTo>
                  <a:pt x="140" y="13"/>
                </a:lnTo>
              </a:path>
            </a:pathLst>
          </a:custGeom>
          <a:solidFill>
            <a:srgbClr val="6699FF"/>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203" name="Freeform 110"/>
          <p:cNvSpPr>
            <a:spLocks/>
          </p:cNvSpPr>
          <p:nvPr/>
        </p:nvSpPr>
        <p:spPr bwMode="auto">
          <a:xfrm>
            <a:off x="5626100" y="2901950"/>
            <a:ext cx="663575" cy="347663"/>
          </a:xfrm>
          <a:custGeom>
            <a:avLst/>
            <a:gdLst>
              <a:gd name="T0" fmla="*/ 2147483646 w 418"/>
              <a:gd name="T1" fmla="*/ 2147483646 h 219"/>
              <a:gd name="T2" fmla="*/ 2147483646 w 418"/>
              <a:gd name="T3" fmla="*/ 2147483646 h 219"/>
              <a:gd name="T4" fmla="*/ 2147483646 w 418"/>
              <a:gd name="T5" fmla="*/ 2147483646 h 219"/>
              <a:gd name="T6" fmla="*/ 2147483646 w 418"/>
              <a:gd name="T7" fmla="*/ 2147483646 h 219"/>
              <a:gd name="T8" fmla="*/ 2147483646 w 418"/>
              <a:gd name="T9" fmla="*/ 2147483646 h 219"/>
              <a:gd name="T10" fmla="*/ 2147483646 w 418"/>
              <a:gd name="T11" fmla="*/ 2147483646 h 219"/>
              <a:gd name="T12" fmla="*/ 2147483646 w 418"/>
              <a:gd name="T13" fmla="*/ 2147483646 h 219"/>
              <a:gd name="T14" fmla="*/ 2147483646 w 418"/>
              <a:gd name="T15" fmla="*/ 2147483646 h 219"/>
              <a:gd name="T16" fmla="*/ 2147483646 w 418"/>
              <a:gd name="T17" fmla="*/ 2147483646 h 219"/>
              <a:gd name="T18" fmla="*/ 2147483646 w 418"/>
              <a:gd name="T19" fmla="*/ 2147483646 h 219"/>
              <a:gd name="T20" fmla="*/ 2147483646 w 418"/>
              <a:gd name="T21" fmla="*/ 2147483646 h 219"/>
              <a:gd name="T22" fmla="*/ 2147483646 w 418"/>
              <a:gd name="T23" fmla="*/ 2147483646 h 219"/>
              <a:gd name="T24" fmla="*/ 2147483646 w 418"/>
              <a:gd name="T25" fmla="*/ 2147483646 h 219"/>
              <a:gd name="T26" fmla="*/ 2147483646 w 418"/>
              <a:gd name="T27" fmla="*/ 2147483646 h 219"/>
              <a:gd name="T28" fmla="*/ 2147483646 w 418"/>
              <a:gd name="T29" fmla="*/ 2147483646 h 219"/>
              <a:gd name="T30" fmla="*/ 2147483646 w 418"/>
              <a:gd name="T31" fmla="*/ 2147483646 h 219"/>
              <a:gd name="T32" fmla="*/ 2147483646 w 418"/>
              <a:gd name="T33" fmla="*/ 2147483646 h 219"/>
              <a:gd name="T34" fmla="*/ 2147483646 w 418"/>
              <a:gd name="T35" fmla="*/ 2147483646 h 219"/>
              <a:gd name="T36" fmla="*/ 2147483646 w 418"/>
              <a:gd name="T37" fmla="*/ 2147483646 h 219"/>
              <a:gd name="T38" fmla="*/ 2147483646 w 418"/>
              <a:gd name="T39" fmla="*/ 2147483646 h 219"/>
              <a:gd name="T40" fmla="*/ 2147483646 w 418"/>
              <a:gd name="T41" fmla="*/ 0 h 219"/>
              <a:gd name="T42" fmla="*/ 2147483646 w 418"/>
              <a:gd name="T43" fmla="*/ 2147483646 h 219"/>
              <a:gd name="T44" fmla="*/ 2147483646 w 418"/>
              <a:gd name="T45" fmla="*/ 2147483646 h 219"/>
              <a:gd name="T46" fmla="*/ 2147483646 w 418"/>
              <a:gd name="T47" fmla="*/ 0 h 219"/>
              <a:gd name="T48" fmla="*/ 2147483646 w 418"/>
              <a:gd name="T49" fmla="*/ 0 h 219"/>
              <a:gd name="T50" fmla="*/ 2147483646 w 418"/>
              <a:gd name="T51" fmla="*/ 2147483646 h 219"/>
              <a:gd name="T52" fmla="*/ 2147483646 w 418"/>
              <a:gd name="T53" fmla="*/ 2147483646 h 219"/>
              <a:gd name="T54" fmla="*/ 2147483646 w 418"/>
              <a:gd name="T55" fmla="*/ 0 h 219"/>
              <a:gd name="T56" fmla="*/ 2147483646 w 418"/>
              <a:gd name="T57" fmla="*/ 0 h 219"/>
              <a:gd name="T58" fmla="*/ 2147483646 w 418"/>
              <a:gd name="T59" fmla="*/ 2147483646 h 219"/>
              <a:gd name="T60" fmla="*/ 2147483646 w 418"/>
              <a:gd name="T61" fmla="*/ 2147483646 h 219"/>
              <a:gd name="T62" fmla="*/ 2147483646 w 418"/>
              <a:gd name="T63" fmla="*/ 2147483646 h 219"/>
              <a:gd name="T64" fmla="*/ 2147483646 w 418"/>
              <a:gd name="T65" fmla="*/ 2147483646 h 219"/>
              <a:gd name="T66" fmla="*/ 2147483646 w 418"/>
              <a:gd name="T67" fmla="*/ 2147483646 h 219"/>
              <a:gd name="T68" fmla="*/ 2147483646 w 418"/>
              <a:gd name="T69" fmla="*/ 2147483646 h 219"/>
              <a:gd name="T70" fmla="*/ 2147483646 w 418"/>
              <a:gd name="T71" fmla="*/ 2147483646 h 219"/>
              <a:gd name="T72" fmla="*/ 2147483646 w 418"/>
              <a:gd name="T73" fmla="*/ 2147483646 h 219"/>
              <a:gd name="T74" fmla="*/ 2147483646 w 418"/>
              <a:gd name="T75" fmla="*/ 2147483646 h 219"/>
              <a:gd name="T76" fmla="*/ 2147483646 w 418"/>
              <a:gd name="T77" fmla="*/ 2147483646 h 219"/>
              <a:gd name="T78" fmla="*/ 2147483646 w 418"/>
              <a:gd name="T79" fmla="*/ 2147483646 h 219"/>
              <a:gd name="T80" fmla="*/ 2147483646 w 418"/>
              <a:gd name="T81" fmla="*/ 2147483646 h 219"/>
              <a:gd name="T82" fmla="*/ 2147483646 w 418"/>
              <a:gd name="T83" fmla="*/ 2147483646 h 219"/>
              <a:gd name="T84" fmla="*/ 2147483646 w 418"/>
              <a:gd name="T85" fmla="*/ 2147483646 h 219"/>
              <a:gd name="T86" fmla="*/ 2147483646 w 418"/>
              <a:gd name="T87" fmla="*/ 2147483646 h 219"/>
              <a:gd name="T88" fmla="*/ 2147483646 w 418"/>
              <a:gd name="T89" fmla="*/ 2147483646 h 219"/>
              <a:gd name="T90" fmla="*/ 2147483646 w 418"/>
              <a:gd name="T91" fmla="*/ 2147483646 h 219"/>
              <a:gd name="T92" fmla="*/ 2147483646 w 418"/>
              <a:gd name="T93" fmla="*/ 2147483646 h 219"/>
              <a:gd name="T94" fmla="*/ 2147483646 w 418"/>
              <a:gd name="T95" fmla="*/ 2147483646 h 219"/>
              <a:gd name="T96" fmla="*/ 2147483646 w 418"/>
              <a:gd name="T97" fmla="*/ 2147483646 h 219"/>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418"/>
              <a:gd name="T148" fmla="*/ 0 h 219"/>
              <a:gd name="T149" fmla="*/ 418 w 418"/>
              <a:gd name="T150" fmla="*/ 219 h 219"/>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418" h="219">
                <a:moveTo>
                  <a:pt x="8" y="158"/>
                </a:moveTo>
                <a:lnTo>
                  <a:pt x="24" y="139"/>
                </a:lnTo>
                <a:lnTo>
                  <a:pt x="39" y="121"/>
                </a:lnTo>
                <a:lnTo>
                  <a:pt x="51" y="107"/>
                </a:lnTo>
                <a:lnTo>
                  <a:pt x="54" y="97"/>
                </a:lnTo>
                <a:lnTo>
                  <a:pt x="65" y="98"/>
                </a:lnTo>
                <a:lnTo>
                  <a:pt x="68" y="103"/>
                </a:lnTo>
                <a:lnTo>
                  <a:pt x="68" y="109"/>
                </a:lnTo>
                <a:lnTo>
                  <a:pt x="68" y="116"/>
                </a:lnTo>
                <a:lnTo>
                  <a:pt x="70" y="118"/>
                </a:lnTo>
                <a:lnTo>
                  <a:pt x="75" y="120"/>
                </a:lnTo>
                <a:lnTo>
                  <a:pt x="78" y="121"/>
                </a:lnTo>
                <a:lnTo>
                  <a:pt x="86" y="124"/>
                </a:lnTo>
                <a:lnTo>
                  <a:pt x="90" y="124"/>
                </a:lnTo>
                <a:lnTo>
                  <a:pt x="92" y="127"/>
                </a:lnTo>
                <a:lnTo>
                  <a:pt x="99" y="127"/>
                </a:lnTo>
                <a:lnTo>
                  <a:pt x="99" y="124"/>
                </a:lnTo>
                <a:lnTo>
                  <a:pt x="100" y="121"/>
                </a:lnTo>
                <a:lnTo>
                  <a:pt x="100" y="118"/>
                </a:lnTo>
                <a:lnTo>
                  <a:pt x="100" y="116"/>
                </a:lnTo>
                <a:lnTo>
                  <a:pt x="126" y="98"/>
                </a:lnTo>
                <a:lnTo>
                  <a:pt x="130" y="94"/>
                </a:lnTo>
                <a:lnTo>
                  <a:pt x="140" y="94"/>
                </a:lnTo>
                <a:lnTo>
                  <a:pt x="142" y="94"/>
                </a:lnTo>
                <a:lnTo>
                  <a:pt x="156" y="82"/>
                </a:lnTo>
                <a:lnTo>
                  <a:pt x="163" y="79"/>
                </a:lnTo>
                <a:lnTo>
                  <a:pt x="169" y="76"/>
                </a:lnTo>
                <a:lnTo>
                  <a:pt x="179" y="73"/>
                </a:lnTo>
                <a:lnTo>
                  <a:pt x="187" y="70"/>
                </a:lnTo>
                <a:lnTo>
                  <a:pt x="194" y="66"/>
                </a:lnTo>
                <a:lnTo>
                  <a:pt x="196" y="58"/>
                </a:lnTo>
                <a:lnTo>
                  <a:pt x="203" y="54"/>
                </a:lnTo>
                <a:lnTo>
                  <a:pt x="218" y="46"/>
                </a:lnTo>
                <a:lnTo>
                  <a:pt x="221" y="46"/>
                </a:lnTo>
                <a:lnTo>
                  <a:pt x="229" y="38"/>
                </a:lnTo>
                <a:lnTo>
                  <a:pt x="234" y="33"/>
                </a:lnTo>
                <a:lnTo>
                  <a:pt x="256" y="27"/>
                </a:lnTo>
                <a:lnTo>
                  <a:pt x="264" y="22"/>
                </a:lnTo>
                <a:lnTo>
                  <a:pt x="275" y="19"/>
                </a:lnTo>
                <a:lnTo>
                  <a:pt x="284" y="13"/>
                </a:lnTo>
                <a:lnTo>
                  <a:pt x="291" y="7"/>
                </a:lnTo>
                <a:lnTo>
                  <a:pt x="296" y="0"/>
                </a:lnTo>
                <a:lnTo>
                  <a:pt x="300" y="0"/>
                </a:lnTo>
                <a:lnTo>
                  <a:pt x="306" y="7"/>
                </a:lnTo>
                <a:lnTo>
                  <a:pt x="309" y="10"/>
                </a:lnTo>
                <a:lnTo>
                  <a:pt x="316" y="10"/>
                </a:lnTo>
                <a:lnTo>
                  <a:pt x="325" y="0"/>
                </a:lnTo>
                <a:lnTo>
                  <a:pt x="334" y="0"/>
                </a:lnTo>
                <a:lnTo>
                  <a:pt x="336" y="0"/>
                </a:lnTo>
                <a:lnTo>
                  <a:pt x="337" y="0"/>
                </a:lnTo>
                <a:lnTo>
                  <a:pt x="341" y="3"/>
                </a:lnTo>
                <a:lnTo>
                  <a:pt x="352" y="7"/>
                </a:lnTo>
                <a:lnTo>
                  <a:pt x="356" y="10"/>
                </a:lnTo>
                <a:lnTo>
                  <a:pt x="364" y="12"/>
                </a:lnTo>
                <a:lnTo>
                  <a:pt x="374" y="10"/>
                </a:lnTo>
                <a:lnTo>
                  <a:pt x="378" y="0"/>
                </a:lnTo>
                <a:lnTo>
                  <a:pt x="387" y="0"/>
                </a:lnTo>
                <a:lnTo>
                  <a:pt x="395" y="0"/>
                </a:lnTo>
                <a:lnTo>
                  <a:pt x="410" y="10"/>
                </a:lnTo>
                <a:lnTo>
                  <a:pt x="417" y="17"/>
                </a:lnTo>
                <a:lnTo>
                  <a:pt x="417" y="22"/>
                </a:lnTo>
                <a:lnTo>
                  <a:pt x="405" y="40"/>
                </a:lnTo>
                <a:lnTo>
                  <a:pt x="401" y="46"/>
                </a:lnTo>
                <a:lnTo>
                  <a:pt x="400" y="55"/>
                </a:lnTo>
                <a:lnTo>
                  <a:pt x="264" y="218"/>
                </a:lnTo>
                <a:lnTo>
                  <a:pt x="256" y="218"/>
                </a:lnTo>
                <a:lnTo>
                  <a:pt x="249" y="218"/>
                </a:lnTo>
                <a:lnTo>
                  <a:pt x="240" y="218"/>
                </a:lnTo>
                <a:lnTo>
                  <a:pt x="234" y="214"/>
                </a:lnTo>
                <a:lnTo>
                  <a:pt x="234" y="206"/>
                </a:lnTo>
                <a:lnTo>
                  <a:pt x="229" y="205"/>
                </a:lnTo>
                <a:lnTo>
                  <a:pt x="221" y="205"/>
                </a:lnTo>
                <a:lnTo>
                  <a:pt x="218" y="206"/>
                </a:lnTo>
                <a:lnTo>
                  <a:pt x="214" y="210"/>
                </a:lnTo>
                <a:lnTo>
                  <a:pt x="208" y="210"/>
                </a:lnTo>
                <a:lnTo>
                  <a:pt x="199" y="210"/>
                </a:lnTo>
                <a:lnTo>
                  <a:pt x="188" y="202"/>
                </a:lnTo>
                <a:lnTo>
                  <a:pt x="181" y="194"/>
                </a:lnTo>
                <a:lnTo>
                  <a:pt x="179" y="190"/>
                </a:lnTo>
                <a:lnTo>
                  <a:pt x="169" y="190"/>
                </a:lnTo>
                <a:lnTo>
                  <a:pt x="165" y="190"/>
                </a:lnTo>
                <a:lnTo>
                  <a:pt x="157" y="192"/>
                </a:lnTo>
                <a:lnTo>
                  <a:pt x="153" y="194"/>
                </a:lnTo>
                <a:lnTo>
                  <a:pt x="146" y="200"/>
                </a:lnTo>
                <a:lnTo>
                  <a:pt x="142" y="200"/>
                </a:lnTo>
                <a:lnTo>
                  <a:pt x="133" y="206"/>
                </a:lnTo>
                <a:lnTo>
                  <a:pt x="119" y="210"/>
                </a:lnTo>
                <a:lnTo>
                  <a:pt x="111" y="214"/>
                </a:lnTo>
                <a:lnTo>
                  <a:pt x="101" y="214"/>
                </a:lnTo>
                <a:lnTo>
                  <a:pt x="92" y="211"/>
                </a:lnTo>
                <a:lnTo>
                  <a:pt x="74" y="202"/>
                </a:lnTo>
                <a:lnTo>
                  <a:pt x="57" y="193"/>
                </a:lnTo>
                <a:lnTo>
                  <a:pt x="40" y="186"/>
                </a:lnTo>
                <a:lnTo>
                  <a:pt x="30" y="182"/>
                </a:lnTo>
                <a:lnTo>
                  <a:pt x="20" y="178"/>
                </a:lnTo>
                <a:lnTo>
                  <a:pt x="8" y="173"/>
                </a:lnTo>
                <a:lnTo>
                  <a:pt x="0" y="169"/>
                </a:lnTo>
                <a:lnTo>
                  <a:pt x="8" y="158"/>
                </a:lnTo>
              </a:path>
            </a:pathLst>
          </a:custGeom>
          <a:solidFill>
            <a:schemeClr val="bg1"/>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204" name="Freeform 111"/>
          <p:cNvSpPr>
            <a:spLocks/>
          </p:cNvSpPr>
          <p:nvPr/>
        </p:nvSpPr>
        <p:spPr bwMode="auto">
          <a:xfrm>
            <a:off x="5626100" y="2901950"/>
            <a:ext cx="663575" cy="347663"/>
          </a:xfrm>
          <a:custGeom>
            <a:avLst/>
            <a:gdLst>
              <a:gd name="T0" fmla="*/ 2147483646 w 418"/>
              <a:gd name="T1" fmla="*/ 2147483646 h 219"/>
              <a:gd name="T2" fmla="*/ 2147483646 w 418"/>
              <a:gd name="T3" fmla="*/ 2147483646 h 219"/>
              <a:gd name="T4" fmla="*/ 2147483646 w 418"/>
              <a:gd name="T5" fmla="*/ 2147483646 h 219"/>
              <a:gd name="T6" fmla="*/ 2147483646 w 418"/>
              <a:gd name="T7" fmla="*/ 2147483646 h 219"/>
              <a:gd name="T8" fmla="*/ 2147483646 w 418"/>
              <a:gd name="T9" fmla="*/ 2147483646 h 219"/>
              <a:gd name="T10" fmla="*/ 2147483646 w 418"/>
              <a:gd name="T11" fmla="*/ 2147483646 h 219"/>
              <a:gd name="T12" fmla="*/ 2147483646 w 418"/>
              <a:gd name="T13" fmla="*/ 2147483646 h 219"/>
              <a:gd name="T14" fmla="*/ 2147483646 w 418"/>
              <a:gd name="T15" fmla="*/ 2147483646 h 219"/>
              <a:gd name="T16" fmla="*/ 2147483646 w 418"/>
              <a:gd name="T17" fmla="*/ 2147483646 h 219"/>
              <a:gd name="T18" fmla="*/ 2147483646 w 418"/>
              <a:gd name="T19" fmla="*/ 2147483646 h 219"/>
              <a:gd name="T20" fmla="*/ 2147483646 w 418"/>
              <a:gd name="T21" fmla="*/ 2147483646 h 219"/>
              <a:gd name="T22" fmla="*/ 2147483646 w 418"/>
              <a:gd name="T23" fmla="*/ 2147483646 h 219"/>
              <a:gd name="T24" fmla="*/ 2147483646 w 418"/>
              <a:gd name="T25" fmla="*/ 2147483646 h 219"/>
              <a:gd name="T26" fmla="*/ 2147483646 w 418"/>
              <a:gd name="T27" fmla="*/ 2147483646 h 219"/>
              <a:gd name="T28" fmla="*/ 2147483646 w 418"/>
              <a:gd name="T29" fmla="*/ 2147483646 h 219"/>
              <a:gd name="T30" fmla="*/ 2147483646 w 418"/>
              <a:gd name="T31" fmla="*/ 2147483646 h 219"/>
              <a:gd name="T32" fmla="*/ 2147483646 w 418"/>
              <a:gd name="T33" fmla="*/ 2147483646 h 219"/>
              <a:gd name="T34" fmla="*/ 2147483646 w 418"/>
              <a:gd name="T35" fmla="*/ 2147483646 h 219"/>
              <a:gd name="T36" fmla="*/ 2147483646 w 418"/>
              <a:gd name="T37" fmla="*/ 2147483646 h 219"/>
              <a:gd name="T38" fmla="*/ 2147483646 w 418"/>
              <a:gd name="T39" fmla="*/ 2147483646 h 219"/>
              <a:gd name="T40" fmla="*/ 2147483646 w 418"/>
              <a:gd name="T41" fmla="*/ 0 h 219"/>
              <a:gd name="T42" fmla="*/ 2147483646 w 418"/>
              <a:gd name="T43" fmla="*/ 2147483646 h 219"/>
              <a:gd name="T44" fmla="*/ 2147483646 w 418"/>
              <a:gd name="T45" fmla="*/ 2147483646 h 219"/>
              <a:gd name="T46" fmla="*/ 2147483646 w 418"/>
              <a:gd name="T47" fmla="*/ 0 h 219"/>
              <a:gd name="T48" fmla="*/ 2147483646 w 418"/>
              <a:gd name="T49" fmla="*/ 0 h 219"/>
              <a:gd name="T50" fmla="*/ 2147483646 w 418"/>
              <a:gd name="T51" fmla="*/ 2147483646 h 219"/>
              <a:gd name="T52" fmla="*/ 2147483646 w 418"/>
              <a:gd name="T53" fmla="*/ 2147483646 h 219"/>
              <a:gd name="T54" fmla="*/ 2147483646 w 418"/>
              <a:gd name="T55" fmla="*/ 0 h 219"/>
              <a:gd name="T56" fmla="*/ 2147483646 w 418"/>
              <a:gd name="T57" fmla="*/ 0 h 219"/>
              <a:gd name="T58" fmla="*/ 2147483646 w 418"/>
              <a:gd name="T59" fmla="*/ 2147483646 h 219"/>
              <a:gd name="T60" fmla="*/ 2147483646 w 418"/>
              <a:gd name="T61" fmla="*/ 2147483646 h 219"/>
              <a:gd name="T62" fmla="*/ 2147483646 w 418"/>
              <a:gd name="T63" fmla="*/ 2147483646 h 219"/>
              <a:gd name="T64" fmla="*/ 2147483646 w 418"/>
              <a:gd name="T65" fmla="*/ 2147483646 h 219"/>
              <a:gd name="T66" fmla="*/ 2147483646 w 418"/>
              <a:gd name="T67" fmla="*/ 2147483646 h 219"/>
              <a:gd name="T68" fmla="*/ 2147483646 w 418"/>
              <a:gd name="T69" fmla="*/ 2147483646 h 219"/>
              <a:gd name="T70" fmla="*/ 2147483646 w 418"/>
              <a:gd name="T71" fmla="*/ 2147483646 h 219"/>
              <a:gd name="T72" fmla="*/ 2147483646 w 418"/>
              <a:gd name="T73" fmla="*/ 2147483646 h 219"/>
              <a:gd name="T74" fmla="*/ 2147483646 w 418"/>
              <a:gd name="T75" fmla="*/ 2147483646 h 219"/>
              <a:gd name="T76" fmla="*/ 2147483646 w 418"/>
              <a:gd name="T77" fmla="*/ 2147483646 h 219"/>
              <a:gd name="T78" fmla="*/ 2147483646 w 418"/>
              <a:gd name="T79" fmla="*/ 2147483646 h 219"/>
              <a:gd name="T80" fmla="*/ 2147483646 w 418"/>
              <a:gd name="T81" fmla="*/ 2147483646 h 219"/>
              <a:gd name="T82" fmla="*/ 2147483646 w 418"/>
              <a:gd name="T83" fmla="*/ 2147483646 h 219"/>
              <a:gd name="T84" fmla="*/ 2147483646 w 418"/>
              <a:gd name="T85" fmla="*/ 2147483646 h 219"/>
              <a:gd name="T86" fmla="*/ 2147483646 w 418"/>
              <a:gd name="T87" fmla="*/ 2147483646 h 219"/>
              <a:gd name="T88" fmla="*/ 2147483646 w 418"/>
              <a:gd name="T89" fmla="*/ 2147483646 h 219"/>
              <a:gd name="T90" fmla="*/ 2147483646 w 418"/>
              <a:gd name="T91" fmla="*/ 2147483646 h 219"/>
              <a:gd name="T92" fmla="*/ 2147483646 w 418"/>
              <a:gd name="T93" fmla="*/ 2147483646 h 219"/>
              <a:gd name="T94" fmla="*/ 2147483646 w 418"/>
              <a:gd name="T95" fmla="*/ 2147483646 h 219"/>
              <a:gd name="T96" fmla="*/ 2147483646 w 418"/>
              <a:gd name="T97" fmla="*/ 2147483646 h 219"/>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418"/>
              <a:gd name="T148" fmla="*/ 0 h 219"/>
              <a:gd name="T149" fmla="*/ 418 w 418"/>
              <a:gd name="T150" fmla="*/ 219 h 219"/>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418" h="219">
                <a:moveTo>
                  <a:pt x="8" y="158"/>
                </a:moveTo>
                <a:lnTo>
                  <a:pt x="24" y="139"/>
                </a:lnTo>
                <a:lnTo>
                  <a:pt x="39" y="121"/>
                </a:lnTo>
                <a:lnTo>
                  <a:pt x="51" y="107"/>
                </a:lnTo>
                <a:lnTo>
                  <a:pt x="54" y="97"/>
                </a:lnTo>
                <a:lnTo>
                  <a:pt x="65" y="98"/>
                </a:lnTo>
                <a:lnTo>
                  <a:pt x="68" y="103"/>
                </a:lnTo>
                <a:lnTo>
                  <a:pt x="68" y="109"/>
                </a:lnTo>
                <a:lnTo>
                  <a:pt x="68" y="116"/>
                </a:lnTo>
                <a:lnTo>
                  <a:pt x="70" y="118"/>
                </a:lnTo>
                <a:lnTo>
                  <a:pt x="75" y="120"/>
                </a:lnTo>
                <a:lnTo>
                  <a:pt x="78" y="121"/>
                </a:lnTo>
                <a:lnTo>
                  <a:pt x="86" y="124"/>
                </a:lnTo>
                <a:lnTo>
                  <a:pt x="90" y="124"/>
                </a:lnTo>
                <a:lnTo>
                  <a:pt x="92" y="127"/>
                </a:lnTo>
                <a:lnTo>
                  <a:pt x="99" y="127"/>
                </a:lnTo>
                <a:lnTo>
                  <a:pt x="99" y="124"/>
                </a:lnTo>
                <a:lnTo>
                  <a:pt x="100" y="121"/>
                </a:lnTo>
                <a:lnTo>
                  <a:pt x="100" y="118"/>
                </a:lnTo>
                <a:lnTo>
                  <a:pt x="100" y="116"/>
                </a:lnTo>
                <a:lnTo>
                  <a:pt x="126" y="98"/>
                </a:lnTo>
                <a:lnTo>
                  <a:pt x="130" y="94"/>
                </a:lnTo>
                <a:lnTo>
                  <a:pt x="140" y="94"/>
                </a:lnTo>
                <a:lnTo>
                  <a:pt x="142" y="94"/>
                </a:lnTo>
                <a:lnTo>
                  <a:pt x="156" y="82"/>
                </a:lnTo>
                <a:lnTo>
                  <a:pt x="163" y="79"/>
                </a:lnTo>
                <a:lnTo>
                  <a:pt x="169" y="76"/>
                </a:lnTo>
                <a:lnTo>
                  <a:pt x="179" y="73"/>
                </a:lnTo>
                <a:lnTo>
                  <a:pt x="187" y="70"/>
                </a:lnTo>
                <a:lnTo>
                  <a:pt x="194" y="66"/>
                </a:lnTo>
                <a:lnTo>
                  <a:pt x="196" y="58"/>
                </a:lnTo>
                <a:lnTo>
                  <a:pt x="203" y="54"/>
                </a:lnTo>
                <a:lnTo>
                  <a:pt x="218" y="46"/>
                </a:lnTo>
                <a:lnTo>
                  <a:pt x="221" y="46"/>
                </a:lnTo>
                <a:lnTo>
                  <a:pt x="229" y="38"/>
                </a:lnTo>
                <a:lnTo>
                  <a:pt x="234" y="33"/>
                </a:lnTo>
                <a:lnTo>
                  <a:pt x="256" y="27"/>
                </a:lnTo>
                <a:lnTo>
                  <a:pt x="264" y="22"/>
                </a:lnTo>
                <a:lnTo>
                  <a:pt x="275" y="19"/>
                </a:lnTo>
                <a:lnTo>
                  <a:pt x="284" y="13"/>
                </a:lnTo>
                <a:lnTo>
                  <a:pt x="291" y="7"/>
                </a:lnTo>
                <a:lnTo>
                  <a:pt x="296" y="0"/>
                </a:lnTo>
                <a:lnTo>
                  <a:pt x="300" y="0"/>
                </a:lnTo>
                <a:lnTo>
                  <a:pt x="306" y="7"/>
                </a:lnTo>
                <a:lnTo>
                  <a:pt x="309" y="10"/>
                </a:lnTo>
                <a:lnTo>
                  <a:pt x="316" y="10"/>
                </a:lnTo>
                <a:lnTo>
                  <a:pt x="325" y="0"/>
                </a:lnTo>
                <a:lnTo>
                  <a:pt x="334" y="0"/>
                </a:lnTo>
                <a:lnTo>
                  <a:pt x="336" y="0"/>
                </a:lnTo>
                <a:lnTo>
                  <a:pt x="337" y="0"/>
                </a:lnTo>
                <a:lnTo>
                  <a:pt x="341" y="3"/>
                </a:lnTo>
                <a:lnTo>
                  <a:pt x="352" y="7"/>
                </a:lnTo>
                <a:lnTo>
                  <a:pt x="356" y="10"/>
                </a:lnTo>
                <a:lnTo>
                  <a:pt x="364" y="12"/>
                </a:lnTo>
                <a:lnTo>
                  <a:pt x="374" y="10"/>
                </a:lnTo>
                <a:lnTo>
                  <a:pt x="378" y="0"/>
                </a:lnTo>
                <a:lnTo>
                  <a:pt x="387" y="0"/>
                </a:lnTo>
                <a:lnTo>
                  <a:pt x="395" y="0"/>
                </a:lnTo>
                <a:lnTo>
                  <a:pt x="410" y="10"/>
                </a:lnTo>
                <a:lnTo>
                  <a:pt x="417" y="17"/>
                </a:lnTo>
                <a:lnTo>
                  <a:pt x="417" y="22"/>
                </a:lnTo>
                <a:lnTo>
                  <a:pt x="405" y="40"/>
                </a:lnTo>
                <a:lnTo>
                  <a:pt x="401" y="46"/>
                </a:lnTo>
                <a:lnTo>
                  <a:pt x="400" y="55"/>
                </a:lnTo>
                <a:lnTo>
                  <a:pt x="264" y="218"/>
                </a:lnTo>
                <a:lnTo>
                  <a:pt x="256" y="218"/>
                </a:lnTo>
                <a:lnTo>
                  <a:pt x="249" y="218"/>
                </a:lnTo>
                <a:lnTo>
                  <a:pt x="240" y="218"/>
                </a:lnTo>
                <a:lnTo>
                  <a:pt x="234" y="214"/>
                </a:lnTo>
                <a:lnTo>
                  <a:pt x="234" y="206"/>
                </a:lnTo>
                <a:lnTo>
                  <a:pt x="229" y="205"/>
                </a:lnTo>
                <a:lnTo>
                  <a:pt x="221" y="205"/>
                </a:lnTo>
                <a:lnTo>
                  <a:pt x="218" y="206"/>
                </a:lnTo>
                <a:lnTo>
                  <a:pt x="214" y="210"/>
                </a:lnTo>
                <a:lnTo>
                  <a:pt x="208" y="210"/>
                </a:lnTo>
                <a:lnTo>
                  <a:pt x="199" y="210"/>
                </a:lnTo>
                <a:lnTo>
                  <a:pt x="188" y="202"/>
                </a:lnTo>
                <a:lnTo>
                  <a:pt x="181" y="194"/>
                </a:lnTo>
                <a:lnTo>
                  <a:pt x="179" y="190"/>
                </a:lnTo>
                <a:lnTo>
                  <a:pt x="169" y="190"/>
                </a:lnTo>
                <a:lnTo>
                  <a:pt x="165" y="190"/>
                </a:lnTo>
                <a:lnTo>
                  <a:pt x="157" y="192"/>
                </a:lnTo>
                <a:lnTo>
                  <a:pt x="153" y="194"/>
                </a:lnTo>
                <a:lnTo>
                  <a:pt x="146" y="200"/>
                </a:lnTo>
                <a:lnTo>
                  <a:pt x="142" y="200"/>
                </a:lnTo>
                <a:lnTo>
                  <a:pt x="133" y="206"/>
                </a:lnTo>
                <a:lnTo>
                  <a:pt x="119" y="210"/>
                </a:lnTo>
                <a:lnTo>
                  <a:pt x="111" y="214"/>
                </a:lnTo>
                <a:lnTo>
                  <a:pt x="101" y="214"/>
                </a:lnTo>
                <a:lnTo>
                  <a:pt x="92" y="211"/>
                </a:lnTo>
                <a:lnTo>
                  <a:pt x="74" y="202"/>
                </a:lnTo>
                <a:lnTo>
                  <a:pt x="57" y="193"/>
                </a:lnTo>
                <a:lnTo>
                  <a:pt x="40" y="186"/>
                </a:lnTo>
                <a:lnTo>
                  <a:pt x="30" y="182"/>
                </a:lnTo>
                <a:lnTo>
                  <a:pt x="20" y="178"/>
                </a:lnTo>
                <a:lnTo>
                  <a:pt x="8" y="173"/>
                </a:lnTo>
                <a:lnTo>
                  <a:pt x="0" y="169"/>
                </a:lnTo>
                <a:lnTo>
                  <a:pt x="8" y="158"/>
                </a:lnTo>
              </a:path>
            </a:pathLst>
          </a:custGeom>
          <a:solidFill>
            <a:srgbClr val="99CCFF"/>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205" name="Freeform 112"/>
          <p:cNvSpPr>
            <a:spLocks/>
          </p:cNvSpPr>
          <p:nvPr/>
        </p:nvSpPr>
        <p:spPr bwMode="auto">
          <a:xfrm>
            <a:off x="5626100" y="2055813"/>
            <a:ext cx="392113" cy="360362"/>
          </a:xfrm>
          <a:custGeom>
            <a:avLst/>
            <a:gdLst>
              <a:gd name="T0" fmla="*/ 2147483646 w 247"/>
              <a:gd name="T1" fmla="*/ 2147483646 h 227"/>
              <a:gd name="T2" fmla="*/ 0 w 247"/>
              <a:gd name="T3" fmla="*/ 2147483646 h 227"/>
              <a:gd name="T4" fmla="*/ 2147483646 w 247"/>
              <a:gd name="T5" fmla="*/ 2147483646 h 227"/>
              <a:gd name="T6" fmla="*/ 2147483646 w 247"/>
              <a:gd name="T7" fmla="*/ 2147483646 h 227"/>
              <a:gd name="T8" fmla="*/ 2147483646 w 247"/>
              <a:gd name="T9" fmla="*/ 2147483646 h 227"/>
              <a:gd name="T10" fmla="*/ 2147483646 w 247"/>
              <a:gd name="T11" fmla="*/ 2147483646 h 227"/>
              <a:gd name="T12" fmla="*/ 2147483646 w 247"/>
              <a:gd name="T13" fmla="*/ 2147483646 h 227"/>
              <a:gd name="T14" fmla="*/ 2147483646 w 247"/>
              <a:gd name="T15" fmla="*/ 2147483646 h 227"/>
              <a:gd name="T16" fmla="*/ 2147483646 w 247"/>
              <a:gd name="T17" fmla="*/ 2147483646 h 227"/>
              <a:gd name="T18" fmla="*/ 2147483646 w 247"/>
              <a:gd name="T19" fmla="*/ 2147483646 h 227"/>
              <a:gd name="T20" fmla="*/ 2147483646 w 247"/>
              <a:gd name="T21" fmla="*/ 2147483646 h 227"/>
              <a:gd name="T22" fmla="*/ 2147483646 w 247"/>
              <a:gd name="T23" fmla="*/ 2147483646 h 227"/>
              <a:gd name="T24" fmla="*/ 2147483646 w 247"/>
              <a:gd name="T25" fmla="*/ 2147483646 h 227"/>
              <a:gd name="T26" fmla="*/ 2147483646 w 247"/>
              <a:gd name="T27" fmla="*/ 2147483646 h 227"/>
              <a:gd name="T28" fmla="*/ 2147483646 w 247"/>
              <a:gd name="T29" fmla="*/ 2147483646 h 227"/>
              <a:gd name="T30" fmla="*/ 2147483646 w 247"/>
              <a:gd name="T31" fmla="*/ 2147483646 h 227"/>
              <a:gd name="T32" fmla="*/ 2147483646 w 247"/>
              <a:gd name="T33" fmla="*/ 2147483646 h 227"/>
              <a:gd name="T34" fmla="*/ 2147483646 w 247"/>
              <a:gd name="T35" fmla="*/ 2147483646 h 227"/>
              <a:gd name="T36" fmla="*/ 2147483646 w 247"/>
              <a:gd name="T37" fmla="*/ 2147483646 h 227"/>
              <a:gd name="T38" fmla="*/ 2147483646 w 247"/>
              <a:gd name="T39" fmla="*/ 2147483646 h 227"/>
              <a:gd name="T40" fmla="*/ 2147483646 w 247"/>
              <a:gd name="T41" fmla="*/ 2147483646 h 227"/>
              <a:gd name="T42" fmla="*/ 2147483646 w 247"/>
              <a:gd name="T43" fmla="*/ 2147483646 h 227"/>
              <a:gd name="T44" fmla="*/ 2147483646 w 247"/>
              <a:gd name="T45" fmla="*/ 2147483646 h 227"/>
              <a:gd name="T46" fmla="*/ 2147483646 w 247"/>
              <a:gd name="T47" fmla="*/ 2147483646 h 227"/>
              <a:gd name="T48" fmla="*/ 2147483646 w 247"/>
              <a:gd name="T49" fmla="*/ 2147483646 h 227"/>
              <a:gd name="T50" fmla="*/ 2147483646 w 247"/>
              <a:gd name="T51" fmla="*/ 2147483646 h 227"/>
              <a:gd name="T52" fmla="*/ 2147483646 w 247"/>
              <a:gd name="T53" fmla="*/ 2147483646 h 227"/>
              <a:gd name="T54" fmla="*/ 2147483646 w 247"/>
              <a:gd name="T55" fmla="*/ 2147483646 h 227"/>
              <a:gd name="T56" fmla="*/ 2147483646 w 247"/>
              <a:gd name="T57" fmla="*/ 2147483646 h 227"/>
              <a:gd name="T58" fmla="*/ 2147483646 w 247"/>
              <a:gd name="T59" fmla="*/ 2147483646 h 227"/>
              <a:gd name="T60" fmla="*/ 2147483646 w 247"/>
              <a:gd name="T61" fmla="*/ 2147483646 h 227"/>
              <a:gd name="T62" fmla="*/ 2147483646 w 247"/>
              <a:gd name="T63" fmla="*/ 2147483646 h 227"/>
              <a:gd name="T64" fmla="*/ 2147483646 w 247"/>
              <a:gd name="T65" fmla="*/ 2147483646 h 22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47"/>
              <a:gd name="T100" fmla="*/ 0 h 227"/>
              <a:gd name="T101" fmla="*/ 247 w 247"/>
              <a:gd name="T102" fmla="*/ 227 h 227"/>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47" h="227">
                <a:moveTo>
                  <a:pt x="16" y="151"/>
                </a:moveTo>
                <a:lnTo>
                  <a:pt x="8" y="159"/>
                </a:lnTo>
                <a:lnTo>
                  <a:pt x="2" y="160"/>
                </a:lnTo>
                <a:lnTo>
                  <a:pt x="0" y="169"/>
                </a:lnTo>
                <a:lnTo>
                  <a:pt x="8" y="179"/>
                </a:lnTo>
                <a:lnTo>
                  <a:pt x="17" y="184"/>
                </a:lnTo>
                <a:lnTo>
                  <a:pt x="28" y="190"/>
                </a:lnTo>
                <a:lnTo>
                  <a:pt x="36" y="193"/>
                </a:lnTo>
                <a:lnTo>
                  <a:pt x="45" y="196"/>
                </a:lnTo>
                <a:lnTo>
                  <a:pt x="62" y="205"/>
                </a:lnTo>
                <a:lnTo>
                  <a:pt x="63" y="210"/>
                </a:lnTo>
                <a:lnTo>
                  <a:pt x="63" y="219"/>
                </a:lnTo>
                <a:lnTo>
                  <a:pt x="72" y="226"/>
                </a:lnTo>
                <a:lnTo>
                  <a:pt x="78" y="226"/>
                </a:lnTo>
                <a:lnTo>
                  <a:pt x="90" y="226"/>
                </a:lnTo>
                <a:lnTo>
                  <a:pt x="97" y="216"/>
                </a:lnTo>
                <a:lnTo>
                  <a:pt x="108" y="210"/>
                </a:lnTo>
                <a:lnTo>
                  <a:pt x="112" y="210"/>
                </a:lnTo>
                <a:lnTo>
                  <a:pt x="119" y="206"/>
                </a:lnTo>
                <a:lnTo>
                  <a:pt x="121" y="202"/>
                </a:lnTo>
                <a:lnTo>
                  <a:pt x="121" y="193"/>
                </a:lnTo>
                <a:lnTo>
                  <a:pt x="133" y="175"/>
                </a:lnTo>
                <a:lnTo>
                  <a:pt x="138" y="159"/>
                </a:lnTo>
                <a:lnTo>
                  <a:pt x="146" y="150"/>
                </a:lnTo>
                <a:lnTo>
                  <a:pt x="157" y="141"/>
                </a:lnTo>
                <a:lnTo>
                  <a:pt x="165" y="132"/>
                </a:lnTo>
                <a:lnTo>
                  <a:pt x="176" y="128"/>
                </a:lnTo>
                <a:lnTo>
                  <a:pt x="188" y="123"/>
                </a:lnTo>
                <a:lnTo>
                  <a:pt x="203" y="118"/>
                </a:lnTo>
                <a:lnTo>
                  <a:pt x="203" y="93"/>
                </a:lnTo>
                <a:lnTo>
                  <a:pt x="209" y="86"/>
                </a:lnTo>
                <a:lnTo>
                  <a:pt x="224" y="77"/>
                </a:lnTo>
                <a:lnTo>
                  <a:pt x="239" y="47"/>
                </a:lnTo>
                <a:lnTo>
                  <a:pt x="239" y="46"/>
                </a:lnTo>
                <a:lnTo>
                  <a:pt x="246" y="38"/>
                </a:lnTo>
                <a:lnTo>
                  <a:pt x="233" y="29"/>
                </a:lnTo>
                <a:lnTo>
                  <a:pt x="224" y="23"/>
                </a:lnTo>
                <a:lnTo>
                  <a:pt x="209" y="2"/>
                </a:lnTo>
                <a:lnTo>
                  <a:pt x="194" y="7"/>
                </a:lnTo>
                <a:lnTo>
                  <a:pt x="185" y="11"/>
                </a:lnTo>
                <a:lnTo>
                  <a:pt x="176" y="15"/>
                </a:lnTo>
                <a:lnTo>
                  <a:pt x="168" y="13"/>
                </a:lnTo>
                <a:lnTo>
                  <a:pt x="154" y="0"/>
                </a:lnTo>
                <a:lnTo>
                  <a:pt x="146" y="7"/>
                </a:lnTo>
                <a:lnTo>
                  <a:pt x="138" y="13"/>
                </a:lnTo>
                <a:lnTo>
                  <a:pt x="129" y="17"/>
                </a:lnTo>
                <a:lnTo>
                  <a:pt x="96" y="17"/>
                </a:lnTo>
                <a:lnTo>
                  <a:pt x="86" y="20"/>
                </a:lnTo>
                <a:lnTo>
                  <a:pt x="78" y="23"/>
                </a:lnTo>
                <a:lnTo>
                  <a:pt x="72" y="23"/>
                </a:lnTo>
                <a:lnTo>
                  <a:pt x="66" y="23"/>
                </a:lnTo>
                <a:lnTo>
                  <a:pt x="65" y="23"/>
                </a:lnTo>
                <a:lnTo>
                  <a:pt x="50" y="23"/>
                </a:lnTo>
                <a:lnTo>
                  <a:pt x="44" y="23"/>
                </a:lnTo>
                <a:lnTo>
                  <a:pt x="25" y="42"/>
                </a:lnTo>
                <a:lnTo>
                  <a:pt x="39" y="50"/>
                </a:lnTo>
                <a:lnTo>
                  <a:pt x="47" y="74"/>
                </a:lnTo>
                <a:lnTo>
                  <a:pt x="45" y="90"/>
                </a:lnTo>
                <a:lnTo>
                  <a:pt x="42" y="101"/>
                </a:lnTo>
                <a:lnTo>
                  <a:pt x="40" y="108"/>
                </a:lnTo>
                <a:lnTo>
                  <a:pt x="38" y="114"/>
                </a:lnTo>
                <a:lnTo>
                  <a:pt x="36" y="122"/>
                </a:lnTo>
                <a:lnTo>
                  <a:pt x="32" y="131"/>
                </a:lnTo>
                <a:lnTo>
                  <a:pt x="28" y="137"/>
                </a:lnTo>
                <a:lnTo>
                  <a:pt x="24" y="142"/>
                </a:lnTo>
                <a:lnTo>
                  <a:pt x="16" y="151"/>
                </a:lnTo>
              </a:path>
            </a:pathLst>
          </a:custGeom>
          <a:solidFill>
            <a:schemeClr val="bg1"/>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206" name="Freeform 113"/>
          <p:cNvSpPr>
            <a:spLocks/>
          </p:cNvSpPr>
          <p:nvPr/>
        </p:nvSpPr>
        <p:spPr bwMode="auto">
          <a:xfrm>
            <a:off x="5626100" y="2055813"/>
            <a:ext cx="392113" cy="360362"/>
          </a:xfrm>
          <a:custGeom>
            <a:avLst/>
            <a:gdLst>
              <a:gd name="T0" fmla="*/ 2147483646 w 247"/>
              <a:gd name="T1" fmla="*/ 2147483646 h 227"/>
              <a:gd name="T2" fmla="*/ 0 w 247"/>
              <a:gd name="T3" fmla="*/ 2147483646 h 227"/>
              <a:gd name="T4" fmla="*/ 2147483646 w 247"/>
              <a:gd name="T5" fmla="*/ 2147483646 h 227"/>
              <a:gd name="T6" fmla="*/ 2147483646 w 247"/>
              <a:gd name="T7" fmla="*/ 2147483646 h 227"/>
              <a:gd name="T8" fmla="*/ 2147483646 w 247"/>
              <a:gd name="T9" fmla="*/ 2147483646 h 227"/>
              <a:gd name="T10" fmla="*/ 2147483646 w 247"/>
              <a:gd name="T11" fmla="*/ 2147483646 h 227"/>
              <a:gd name="T12" fmla="*/ 2147483646 w 247"/>
              <a:gd name="T13" fmla="*/ 2147483646 h 227"/>
              <a:gd name="T14" fmla="*/ 2147483646 w 247"/>
              <a:gd name="T15" fmla="*/ 2147483646 h 227"/>
              <a:gd name="T16" fmla="*/ 2147483646 w 247"/>
              <a:gd name="T17" fmla="*/ 2147483646 h 227"/>
              <a:gd name="T18" fmla="*/ 2147483646 w 247"/>
              <a:gd name="T19" fmla="*/ 2147483646 h 227"/>
              <a:gd name="T20" fmla="*/ 2147483646 w 247"/>
              <a:gd name="T21" fmla="*/ 2147483646 h 227"/>
              <a:gd name="T22" fmla="*/ 2147483646 w 247"/>
              <a:gd name="T23" fmla="*/ 2147483646 h 227"/>
              <a:gd name="T24" fmla="*/ 2147483646 w 247"/>
              <a:gd name="T25" fmla="*/ 2147483646 h 227"/>
              <a:gd name="T26" fmla="*/ 2147483646 w 247"/>
              <a:gd name="T27" fmla="*/ 2147483646 h 227"/>
              <a:gd name="T28" fmla="*/ 2147483646 w 247"/>
              <a:gd name="T29" fmla="*/ 2147483646 h 227"/>
              <a:gd name="T30" fmla="*/ 2147483646 w 247"/>
              <a:gd name="T31" fmla="*/ 2147483646 h 227"/>
              <a:gd name="T32" fmla="*/ 2147483646 w 247"/>
              <a:gd name="T33" fmla="*/ 2147483646 h 227"/>
              <a:gd name="T34" fmla="*/ 2147483646 w 247"/>
              <a:gd name="T35" fmla="*/ 2147483646 h 227"/>
              <a:gd name="T36" fmla="*/ 2147483646 w 247"/>
              <a:gd name="T37" fmla="*/ 2147483646 h 227"/>
              <a:gd name="T38" fmla="*/ 2147483646 w 247"/>
              <a:gd name="T39" fmla="*/ 2147483646 h 227"/>
              <a:gd name="T40" fmla="*/ 2147483646 w 247"/>
              <a:gd name="T41" fmla="*/ 2147483646 h 227"/>
              <a:gd name="T42" fmla="*/ 2147483646 w 247"/>
              <a:gd name="T43" fmla="*/ 2147483646 h 227"/>
              <a:gd name="T44" fmla="*/ 2147483646 w 247"/>
              <a:gd name="T45" fmla="*/ 2147483646 h 227"/>
              <a:gd name="T46" fmla="*/ 2147483646 w 247"/>
              <a:gd name="T47" fmla="*/ 2147483646 h 227"/>
              <a:gd name="T48" fmla="*/ 2147483646 w 247"/>
              <a:gd name="T49" fmla="*/ 2147483646 h 227"/>
              <a:gd name="T50" fmla="*/ 2147483646 w 247"/>
              <a:gd name="T51" fmla="*/ 2147483646 h 227"/>
              <a:gd name="T52" fmla="*/ 2147483646 w 247"/>
              <a:gd name="T53" fmla="*/ 2147483646 h 227"/>
              <a:gd name="T54" fmla="*/ 2147483646 w 247"/>
              <a:gd name="T55" fmla="*/ 2147483646 h 227"/>
              <a:gd name="T56" fmla="*/ 2147483646 w 247"/>
              <a:gd name="T57" fmla="*/ 2147483646 h 227"/>
              <a:gd name="T58" fmla="*/ 2147483646 w 247"/>
              <a:gd name="T59" fmla="*/ 2147483646 h 227"/>
              <a:gd name="T60" fmla="*/ 2147483646 w 247"/>
              <a:gd name="T61" fmla="*/ 2147483646 h 227"/>
              <a:gd name="T62" fmla="*/ 2147483646 w 247"/>
              <a:gd name="T63" fmla="*/ 2147483646 h 227"/>
              <a:gd name="T64" fmla="*/ 2147483646 w 247"/>
              <a:gd name="T65" fmla="*/ 2147483646 h 22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47"/>
              <a:gd name="T100" fmla="*/ 0 h 227"/>
              <a:gd name="T101" fmla="*/ 247 w 247"/>
              <a:gd name="T102" fmla="*/ 227 h 227"/>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47" h="227">
                <a:moveTo>
                  <a:pt x="16" y="151"/>
                </a:moveTo>
                <a:lnTo>
                  <a:pt x="8" y="159"/>
                </a:lnTo>
                <a:lnTo>
                  <a:pt x="2" y="160"/>
                </a:lnTo>
                <a:lnTo>
                  <a:pt x="0" y="169"/>
                </a:lnTo>
                <a:lnTo>
                  <a:pt x="8" y="179"/>
                </a:lnTo>
                <a:lnTo>
                  <a:pt x="17" y="184"/>
                </a:lnTo>
                <a:lnTo>
                  <a:pt x="28" y="190"/>
                </a:lnTo>
                <a:lnTo>
                  <a:pt x="36" y="193"/>
                </a:lnTo>
                <a:lnTo>
                  <a:pt x="45" y="196"/>
                </a:lnTo>
                <a:lnTo>
                  <a:pt x="62" y="205"/>
                </a:lnTo>
                <a:lnTo>
                  <a:pt x="63" y="210"/>
                </a:lnTo>
                <a:lnTo>
                  <a:pt x="63" y="219"/>
                </a:lnTo>
                <a:lnTo>
                  <a:pt x="72" y="226"/>
                </a:lnTo>
                <a:lnTo>
                  <a:pt x="78" y="226"/>
                </a:lnTo>
                <a:lnTo>
                  <a:pt x="90" y="226"/>
                </a:lnTo>
                <a:lnTo>
                  <a:pt x="97" y="216"/>
                </a:lnTo>
                <a:lnTo>
                  <a:pt x="108" y="210"/>
                </a:lnTo>
                <a:lnTo>
                  <a:pt x="112" y="210"/>
                </a:lnTo>
                <a:lnTo>
                  <a:pt x="119" y="206"/>
                </a:lnTo>
                <a:lnTo>
                  <a:pt x="121" y="202"/>
                </a:lnTo>
                <a:lnTo>
                  <a:pt x="121" y="193"/>
                </a:lnTo>
                <a:lnTo>
                  <a:pt x="133" y="175"/>
                </a:lnTo>
                <a:lnTo>
                  <a:pt x="138" y="159"/>
                </a:lnTo>
                <a:lnTo>
                  <a:pt x="146" y="150"/>
                </a:lnTo>
                <a:lnTo>
                  <a:pt x="157" y="141"/>
                </a:lnTo>
                <a:lnTo>
                  <a:pt x="165" y="132"/>
                </a:lnTo>
                <a:lnTo>
                  <a:pt x="176" y="128"/>
                </a:lnTo>
                <a:lnTo>
                  <a:pt x="188" y="123"/>
                </a:lnTo>
                <a:lnTo>
                  <a:pt x="203" y="118"/>
                </a:lnTo>
                <a:lnTo>
                  <a:pt x="203" y="93"/>
                </a:lnTo>
                <a:lnTo>
                  <a:pt x="209" y="86"/>
                </a:lnTo>
                <a:lnTo>
                  <a:pt x="224" y="77"/>
                </a:lnTo>
                <a:lnTo>
                  <a:pt x="239" y="47"/>
                </a:lnTo>
                <a:lnTo>
                  <a:pt x="239" y="46"/>
                </a:lnTo>
                <a:lnTo>
                  <a:pt x="246" y="38"/>
                </a:lnTo>
                <a:lnTo>
                  <a:pt x="233" y="29"/>
                </a:lnTo>
                <a:lnTo>
                  <a:pt x="224" y="23"/>
                </a:lnTo>
                <a:lnTo>
                  <a:pt x="209" y="2"/>
                </a:lnTo>
                <a:lnTo>
                  <a:pt x="194" y="7"/>
                </a:lnTo>
                <a:lnTo>
                  <a:pt x="185" y="11"/>
                </a:lnTo>
                <a:lnTo>
                  <a:pt x="176" y="15"/>
                </a:lnTo>
                <a:lnTo>
                  <a:pt x="168" y="13"/>
                </a:lnTo>
                <a:lnTo>
                  <a:pt x="154" y="0"/>
                </a:lnTo>
                <a:lnTo>
                  <a:pt x="146" y="7"/>
                </a:lnTo>
                <a:lnTo>
                  <a:pt x="138" y="13"/>
                </a:lnTo>
                <a:lnTo>
                  <a:pt x="129" y="17"/>
                </a:lnTo>
                <a:lnTo>
                  <a:pt x="96" y="17"/>
                </a:lnTo>
                <a:lnTo>
                  <a:pt x="86" y="20"/>
                </a:lnTo>
                <a:lnTo>
                  <a:pt x="78" y="23"/>
                </a:lnTo>
                <a:lnTo>
                  <a:pt x="72" y="23"/>
                </a:lnTo>
                <a:lnTo>
                  <a:pt x="66" y="23"/>
                </a:lnTo>
                <a:lnTo>
                  <a:pt x="65" y="23"/>
                </a:lnTo>
                <a:lnTo>
                  <a:pt x="50" y="23"/>
                </a:lnTo>
                <a:lnTo>
                  <a:pt x="44" y="23"/>
                </a:lnTo>
                <a:lnTo>
                  <a:pt x="25" y="42"/>
                </a:lnTo>
                <a:lnTo>
                  <a:pt x="39" y="50"/>
                </a:lnTo>
                <a:lnTo>
                  <a:pt x="47" y="74"/>
                </a:lnTo>
                <a:lnTo>
                  <a:pt x="45" y="90"/>
                </a:lnTo>
                <a:lnTo>
                  <a:pt x="42" y="101"/>
                </a:lnTo>
                <a:lnTo>
                  <a:pt x="40" y="108"/>
                </a:lnTo>
                <a:lnTo>
                  <a:pt x="38" y="114"/>
                </a:lnTo>
                <a:lnTo>
                  <a:pt x="36" y="122"/>
                </a:lnTo>
                <a:lnTo>
                  <a:pt x="32" y="131"/>
                </a:lnTo>
                <a:lnTo>
                  <a:pt x="28" y="137"/>
                </a:lnTo>
                <a:lnTo>
                  <a:pt x="24" y="142"/>
                </a:lnTo>
                <a:lnTo>
                  <a:pt x="16" y="151"/>
                </a:lnTo>
              </a:path>
            </a:pathLst>
          </a:custGeom>
          <a:solidFill>
            <a:srgbClr val="6699FF"/>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207" name="Freeform 114"/>
          <p:cNvSpPr>
            <a:spLocks/>
          </p:cNvSpPr>
          <p:nvPr/>
        </p:nvSpPr>
        <p:spPr bwMode="auto">
          <a:xfrm>
            <a:off x="409575" y="4862513"/>
            <a:ext cx="893763" cy="385762"/>
          </a:xfrm>
          <a:custGeom>
            <a:avLst/>
            <a:gdLst>
              <a:gd name="T0" fmla="*/ 2147483646 w 563"/>
              <a:gd name="T1" fmla="*/ 2147483646 h 243"/>
              <a:gd name="T2" fmla="*/ 2147483646 w 563"/>
              <a:gd name="T3" fmla="*/ 2147483646 h 243"/>
              <a:gd name="T4" fmla="*/ 2147483646 w 563"/>
              <a:gd name="T5" fmla="*/ 2147483646 h 243"/>
              <a:gd name="T6" fmla="*/ 2147483646 w 563"/>
              <a:gd name="T7" fmla="*/ 2147483646 h 243"/>
              <a:gd name="T8" fmla="*/ 2147483646 w 563"/>
              <a:gd name="T9" fmla="*/ 2147483646 h 243"/>
              <a:gd name="T10" fmla="*/ 2147483646 w 563"/>
              <a:gd name="T11" fmla="*/ 2147483646 h 243"/>
              <a:gd name="T12" fmla="*/ 2147483646 w 563"/>
              <a:gd name="T13" fmla="*/ 2147483646 h 243"/>
              <a:gd name="T14" fmla="*/ 2147483646 w 563"/>
              <a:gd name="T15" fmla="*/ 2147483646 h 243"/>
              <a:gd name="T16" fmla="*/ 2147483646 w 563"/>
              <a:gd name="T17" fmla="*/ 2147483646 h 243"/>
              <a:gd name="T18" fmla="*/ 2147483646 w 563"/>
              <a:gd name="T19" fmla="*/ 2147483646 h 243"/>
              <a:gd name="T20" fmla="*/ 2147483646 w 563"/>
              <a:gd name="T21" fmla="*/ 2147483646 h 243"/>
              <a:gd name="T22" fmla="*/ 2147483646 w 563"/>
              <a:gd name="T23" fmla="*/ 2147483646 h 243"/>
              <a:gd name="T24" fmla="*/ 2147483646 w 563"/>
              <a:gd name="T25" fmla="*/ 2147483646 h 243"/>
              <a:gd name="T26" fmla="*/ 2147483646 w 563"/>
              <a:gd name="T27" fmla="*/ 2147483646 h 243"/>
              <a:gd name="T28" fmla="*/ 2147483646 w 563"/>
              <a:gd name="T29" fmla="*/ 2147483646 h 243"/>
              <a:gd name="T30" fmla="*/ 2147483646 w 563"/>
              <a:gd name="T31" fmla="*/ 2147483646 h 243"/>
              <a:gd name="T32" fmla="*/ 2147483646 w 563"/>
              <a:gd name="T33" fmla="*/ 2147483646 h 243"/>
              <a:gd name="T34" fmla="*/ 2147483646 w 563"/>
              <a:gd name="T35" fmla="*/ 2147483646 h 243"/>
              <a:gd name="T36" fmla="*/ 2147483646 w 563"/>
              <a:gd name="T37" fmla="*/ 2147483646 h 243"/>
              <a:gd name="T38" fmla="*/ 2147483646 w 563"/>
              <a:gd name="T39" fmla="*/ 2147483646 h 243"/>
              <a:gd name="T40" fmla="*/ 2147483646 w 563"/>
              <a:gd name="T41" fmla="*/ 2147483646 h 243"/>
              <a:gd name="T42" fmla="*/ 2147483646 w 563"/>
              <a:gd name="T43" fmla="*/ 2147483646 h 243"/>
              <a:gd name="T44" fmla="*/ 2147483646 w 563"/>
              <a:gd name="T45" fmla="*/ 2147483646 h 243"/>
              <a:gd name="T46" fmla="*/ 2147483646 w 563"/>
              <a:gd name="T47" fmla="*/ 2147483646 h 243"/>
              <a:gd name="T48" fmla="*/ 2147483646 w 563"/>
              <a:gd name="T49" fmla="*/ 2147483646 h 243"/>
              <a:gd name="T50" fmla="*/ 2147483646 w 563"/>
              <a:gd name="T51" fmla="*/ 2147483646 h 243"/>
              <a:gd name="T52" fmla="*/ 2147483646 w 563"/>
              <a:gd name="T53" fmla="*/ 2147483646 h 243"/>
              <a:gd name="T54" fmla="*/ 2147483646 w 563"/>
              <a:gd name="T55" fmla="*/ 2147483646 h 243"/>
              <a:gd name="T56" fmla="*/ 2147483646 w 563"/>
              <a:gd name="T57" fmla="*/ 2147483646 h 243"/>
              <a:gd name="T58" fmla="*/ 2147483646 w 563"/>
              <a:gd name="T59" fmla="*/ 2147483646 h 243"/>
              <a:gd name="T60" fmla="*/ 2147483646 w 563"/>
              <a:gd name="T61" fmla="*/ 2147483646 h 243"/>
              <a:gd name="T62" fmla="*/ 2147483646 w 563"/>
              <a:gd name="T63" fmla="*/ 2147483646 h 243"/>
              <a:gd name="T64" fmla="*/ 2147483646 w 563"/>
              <a:gd name="T65" fmla="*/ 2147483646 h 243"/>
              <a:gd name="T66" fmla="*/ 2147483646 w 563"/>
              <a:gd name="T67" fmla="*/ 2147483646 h 243"/>
              <a:gd name="T68" fmla="*/ 2147483646 w 563"/>
              <a:gd name="T69" fmla="*/ 2147483646 h 243"/>
              <a:gd name="T70" fmla="*/ 2147483646 w 563"/>
              <a:gd name="T71" fmla="*/ 2147483646 h 243"/>
              <a:gd name="T72" fmla="*/ 2147483646 w 563"/>
              <a:gd name="T73" fmla="*/ 2147483646 h 243"/>
              <a:gd name="T74" fmla="*/ 2147483646 w 563"/>
              <a:gd name="T75" fmla="*/ 2147483646 h 243"/>
              <a:gd name="T76" fmla="*/ 2147483646 w 563"/>
              <a:gd name="T77" fmla="*/ 2147483646 h 243"/>
              <a:gd name="T78" fmla="*/ 2147483646 w 563"/>
              <a:gd name="T79" fmla="*/ 2147483646 h 243"/>
              <a:gd name="T80" fmla="*/ 2147483646 w 563"/>
              <a:gd name="T81" fmla="*/ 2147483646 h 243"/>
              <a:gd name="T82" fmla="*/ 2147483646 w 563"/>
              <a:gd name="T83" fmla="*/ 2147483646 h 243"/>
              <a:gd name="T84" fmla="*/ 2147483646 w 563"/>
              <a:gd name="T85" fmla="*/ 2147483646 h 243"/>
              <a:gd name="T86" fmla="*/ 2147483646 w 563"/>
              <a:gd name="T87" fmla="*/ 2147483646 h 243"/>
              <a:gd name="T88" fmla="*/ 2147483646 w 563"/>
              <a:gd name="T89" fmla="*/ 2147483646 h 243"/>
              <a:gd name="T90" fmla="*/ 2147483646 w 563"/>
              <a:gd name="T91" fmla="*/ 2147483646 h 243"/>
              <a:gd name="T92" fmla="*/ 2147483646 w 563"/>
              <a:gd name="T93" fmla="*/ 2147483646 h 243"/>
              <a:gd name="T94" fmla="*/ 2147483646 w 563"/>
              <a:gd name="T95" fmla="*/ 2147483646 h 243"/>
              <a:gd name="T96" fmla="*/ 2147483646 w 563"/>
              <a:gd name="T97" fmla="*/ 2147483646 h 243"/>
              <a:gd name="T98" fmla="*/ 2147483646 w 563"/>
              <a:gd name="T99" fmla="*/ 2147483646 h 243"/>
              <a:gd name="T100" fmla="*/ 2147483646 w 563"/>
              <a:gd name="T101" fmla="*/ 2147483646 h 243"/>
              <a:gd name="T102" fmla="*/ 2147483646 w 563"/>
              <a:gd name="T103" fmla="*/ 2147483646 h 243"/>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563"/>
              <a:gd name="T157" fmla="*/ 0 h 243"/>
              <a:gd name="T158" fmla="*/ 563 w 563"/>
              <a:gd name="T159" fmla="*/ 243 h 243"/>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563" h="243">
                <a:moveTo>
                  <a:pt x="3" y="226"/>
                </a:moveTo>
                <a:lnTo>
                  <a:pt x="9" y="218"/>
                </a:lnTo>
                <a:lnTo>
                  <a:pt x="12" y="213"/>
                </a:lnTo>
                <a:lnTo>
                  <a:pt x="20" y="208"/>
                </a:lnTo>
                <a:lnTo>
                  <a:pt x="29" y="205"/>
                </a:lnTo>
                <a:lnTo>
                  <a:pt x="38" y="200"/>
                </a:lnTo>
                <a:lnTo>
                  <a:pt x="49" y="198"/>
                </a:lnTo>
                <a:lnTo>
                  <a:pt x="52" y="198"/>
                </a:lnTo>
                <a:lnTo>
                  <a:pt x="58" y="198"/>
                </a:lnTo>
                <a:lnTo>
                  <a:pt x="67" y="194"/>
                </a:lnTo>
                <a:lnTo>
                  <a:pt x="75" y="190"/>
                </a:lnTo>
                <a:lnTo>
                  <a:pt x="84" y="182"/>
                </a:lnTo>
                <a:lnTo>
                  <a:pt x="88" y="182"/>
                </a:lnTo>
                <a:lnTo>
                  <a:pt x="99" y="174"/>
                </a:lnTo>
                <a:lnTo>
                  <a:pt x="116" y="170"/>
                </a:lnTo>
                <a:lnTo>
                  <a:pt x="119" y="174"/>
                </a:lnTo>
                <a:lnTo>
                  <a:pt x="124" y="179"/>
                </a:lnTo>
                <a:lnTo>
                  <a:pt x="134" y="182"/>
                </a:lnTo>
                <a:lnTo>
                  <a:pt x="147" y="182"/>
                </a:lnTo>
                <a:lnTo>
                  <a:pt x="158" y="179"/>
                </a:lnTo>
                <a:lnTo>
                  <a:pt x="164" y="178"/>
                </a:lnTo>
                <a:lnTo>
                  <a:pt x="180" y="166"/>
                </a:lnTo>
                <a:lnTo>
                  <a:pt x="192" y="161"/>
                </a:lnTo>
                <a:lnTo>
                  <a:pt x="204" y="153"/>
                </a:lnTo>
                <a:lnTo>
                  <a:pt x="223" y="142"/>
                </a:lnTo>
                <a:lnTo>
                  <a:pt x="245" y="133"/>
                </a:lnTo>
                <a:lnTo>
                  <a:pt x="269" y="126"/>
                </a:lnTo>
                <a:lnTo>
                  <a:pt x="285" y="122"/>
                </a:lnTo>
                <a:lnTo>
                  <a:pt x="296" y="117"/>
                </a:lnTo>
                <a:lnTo>
                  <a:pt x="311" y="115"/>
                </a:lnTo>
                <a:lnTo>
                  <a:pt x="332" y="111"/>
                </a:lnTo>
                <a:lnTo>
                  <a:pt x="341" y="111"/>
                </a:lnTo>
                <a:lnTo>
                  <a:pt x="341" y="107"/>
                </a:lnTo>
                <a:lnTo>
                  <a:pt x="341" y="101"/>
                </a:lnTo>
                <a:lnTo>
                  <a:pt x="341" y="92"/>
                </a:lnTo>
                <a:lnTo>
                  <a:pt x="337" y="81"/>
                </a:lnTo>
                <a:lnTo>
                  <a:pt x="340" y="75"/>
                </a:lnTo>
                <a:lnTo>
                  <a:pt x="348" y="69"/>
                </a:lnTo>
                <a:lnTo>
                  <a:pt x="355" y="63"/>
                </a:lnTo>
                <a:lnTo>
                  <a:pt x="356" y="59"/>
                </a:lnTo>
                <a:lnTo>
                  <a:pt x="356" y="50"/>
                </a:lnTo>
                <a:lnTo>
                  <a:pt x="356" y="44"/>
                </a:lnTo>
                <a:lnTo>
                  <a:pt x="365" y="37"/>
                </a:lnTo>
                <a:lnTo>
                  <a:pt x="368" y="35"/>
                </a:lnTo>
                <a:lnTo>
                  <a:pt x="377" y="26"/>
                </a:lnTo>
                <a:lnTo>
                  <a:pt x="383" y="23"/>
                </a:lnTo>
                <a:lnTo>
                  <a:pt x="398" y="23"/>
                </a:lnTo>
                <a:lnTo>
                  <a:pt x="405" y="26"/>
                </a:lnTo>
                <a:lnTo>
                  <a:pt x="412" y="28"/>
                </a:lnTo>
                <a:lnTo>
                  <a:pt x="425" y="26"/>
                </a:lnTo>
                <a:lnTo>
                  <a:pt x="436" y="18"/>
                </a:lnTo>
                <a:lnTo>
                  <a:pt x="451" y="14"/>
                </a:lnTo>
                <a:lnTo>
                  <a:pt x="473" y="7"/>
                </a:lnTo>
                <a:lnTo>
                  <a:pt x="485" y="3"/>
                </a:lnTo>
                <a:lnTo>
                  <a:pt x="495" y="0"/>
                </a:lnTo>
                <a:lnTo>
                  <a:pt x="501" y="3"/>
                </a:lnTo>
                <a:lnTo>
                  <a:pt x="508" y="18"/>
                </a:lnTo>
                <a:lnTo>
                  <a:pt x="517" y="31"/>
                </a:lnTo>
                <a:lnTo>
                  <a:pt x="525" y="43"/>
                </a:lnTo>
                <a:lnTo>
                  <a:pt x="534" y="48"/>
                </a:lnTo>
                <a:lnTo>
                  <a:pt x="537" y="56"/>
                </a:lnTo>
                <a:lnTo>
                  <a:pt x="549" y="69"/>
                </a:lnTo>
                <a:lnTo>
                  <a:pt x="562" y="78"/>
                </a:lnTo>
                <a:lnTo>
                  <a:pt x="553" y="86"/>
                </a:lnTo>
                <a:lnTo>
                  <a:pt x="536" y="101"/>
                </a:lnTo>
                <a:lnTo>
                  <a:pt x="530" y="108"/>
                </a:lnTo>
                <a:lnTo>
                  <a:pt x="527" y="117"/>
                </a:lnTo>
                <a:lnTo>
                  <a:pt x="519" y="126"/>
                </a:lnTo>
                <a:lnTo>
                  <a:pt x="519" y="138"/>
                </a:lnTo>
                <a:lnTo>
                  <a:pt x="521" y="145"/>
                </a:lnTo>
                <a:lnTo>
                  <a:pt x="521" y="147"/>
                </a:lnTo>
                <a:lnTo>
                  <a:pt x="510" y="153"/>
                </a:lnTo>
                <a:lnTo>
                  <a:pt x="501" y="159"/>
                </a:lnTo>
                <a:lnTo>
                  <a:pt x="492" y="163"/>
                </a:lnTo>
                <a:lnTo>
                  <a:pt x="474" y="169"/>
                </a:lnTo>
                <a:lnTo>
                  <a:pt x="469" y="172"/>
                </a:lnTo>
                <a:lnTo>
                  <a:pt x="459" y="179"/>
                </a:lnTo>
                <a:lnTo>
                  <a:pt x="451" y="190"/>
                </a:lnTo>
                <a:lnTo>
                  <a:pt x="445" y="200"/>
                </a:lnTo>
                <a:lnTo>
                  <a:pt x="441" y="209"/>
                </a:lnTo>
                <a:lnTo>
                  <a:pt x="433" y="223"/>
                </a:lnTo>
                <a:lnTo>
                  <a:pt x="428" y="238"/>
                </a:lnTo>
                <a:lnTo>
                  <a:pt x="425" y="242"/>
                </a:lnTo>
                <a:lnTo>
                  <a:pt x="405" y="242"/>
                </a:lnTo>
                <a:lnTo>
                  <a:pt x="387" y="240"/>
                </a:lnTo>
                <a:lnTo>
                  <a:pt x="348" y="242"/>
                </a:lnTo>
                <a:lnTo>
                  <a:pt x="333" y="242"/>
                </a:lnTo>
                <a:lnTo>
                  <a:pt x="303" y="242"/>
                </a:lnTo>
                <a:lnTo>
                  <a:pt x="289" y="240"/>
                </a:lnTo>
                <a:lnTo>
                  <a:pt x="261" y="236"/>
                </a:lnTo>
                <a:lnTo>
                  <a:pt x="244" y="234"/>
                </a:lnTo>
                <a:lnTo>
                  <a:pt x="219" y="234"/>
                </a:lnTo>
                <a:lnTo>
                  <a:pt x="193" y="236"/>
                </a:lnTo>
                <a:lnTo>
                  <a:pt x="171" y="236"/>
                </a:lnTo>
                <a:lnTo>
                  <a:pt x="147" y="238"/>
                </a:lnTo>
                <a:lnTo>
                  <a:pt x="105" y="238"/>
                </a:lnTo>
                <a:lnTo>
                  <a:pt x="90" y="234"/>
                </a:lnTo>
                <a:lnTo>
                  <a:pt x="80" y="236"/>
                </a:lnTo>
                <a:lnTo>
                  <a:pt x="71" y="238"/>
                </a:lnTo>
                <a:lnTo>
                  <a:pt x="42" y="230"/>
                </a:lnTo>
                <a:lnTo>
                  <a:pt x="32" y="230"/>
                </a:lnTo>
                <a:lnTo>
                  <a:pt x="6" y="230"/>
                </a:lnTo>
                <a:lnTo>
                  <a:pt x="0" y="230"/>
                </a:lnTo>
                <a:lnTo>
                  <a:pt x="3" y="226"/>
                </a:lnTo>
              </a:path>
            </a:pathLst>
          </a:custGeom>
          <a:solidFill>
            <a:schemeClr val="bg1"/>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208" name="Freeform 115"/>
          <p:cNvSpPr>
            <a:spLocks/>
          </p:cNvSpPr>
          <p:nvPr/>
        </p:nvSpPr>
        <p:spPr bwMode="auto">
          <a:xfrm>
            <a:off x="409575" y="4862513"/>
            <a:ext cx="893763" cy="385762"/>
          </a:xfrm>
          <a:custGeom>
            <a:avLst/>
            <a:gdLst>
              <a:gd name="T0" fmla="*/ 2147483646 w 563"/>
              <a:gd name="T1" fmla="*/ 2147483646 h 243"/>
              <a:gd name="T2" fmla="*/ 2147483646 w 563"/>
              <a:gd name="T3" fmla="*/ 2147483646 h 243"/>
              <a:gd name="T4" fmla="*/ 2147483646 w 563"/>
              <a:gd name="T5" fmla="*/ 2147483646 h 243"/>
              <a:gd name="T6" fmla="*/ 2147483646 w 563"/>
              <a:gd name="T7" fmla="*/ 2147483646 h 243"/>
              <a:gd name="T8" fmla="*/ 2147483646 w 563"/>
              <a:gd name="T9" fmla="*/ 2147483646 h 243"/>
              <a:gd name="T10" fmla="*/ 2147483646 w 563"/>
              <a:gd name="T11" fmla="*/ 2147483646 h 243"/>
              <a:gd name="T12" fmla="*/ 2147483646 w 563"/>
              <a:gd name="T13" fmla="*/ 2147483646 h 243"/>
              <a:gd name="T14" fmla="*/ 2147483646 w 563"/>
              <a:gd name="T15" fmla="*/ 2147483646 h 243"/>
              <a:gd name="T16" fmla="*/ 2147483646 w 563"/>
              <a:gd name="T17" fmla="*/ 2147483646 h 243"/>
              <a:gd name="T18" fmla="*/ 2147483646 w 563"/>
              <a:gd name="T19" fmla="*/ 2147483646 h 243"/>
              <a:gd name="T20" fmla="*/ 2147483646 w 563"/>
              <a:gd name="T21" fmla="*/ 2147483646 h 243"/>
              <a:gd name="T22" fmla="*/ 2147483646 w 563"/>
              <a:gd name="T23" fmla="*/ 2147483646 h 243"/>
              <a:gd name="T24" fmla="*/ 2147483646 w 563"/>
              <a:gd name="T25" fmla="*/ 2147483646 h 243"/>
              <a:gd name="T26" fmla="*/ 2147483646 w 563"/>
              <a:gd name="T27" fmla="*/ 2147483646 h 243"/>
              <a:gd name="T28" fmla="*/ 2147483646 w 563"/>
              <a:gd name="T29" fmla="*/ 2147483646 h 243"/>
              <a:gd name="T30" fmla="*/ 2147483646 w 563"/>
              <a:gd name="T31" fmla="*/ 2147483646 h 243"/>
              <a:gd name="T32" fmla="*/ 2147483646 w 563"/>
              <a:gd name="T33" fmla="*/ 2147483646 h 243"/>
              <a:gd name="T34" fmla="*/ 2147483646 w 563"/>
              <a:gd name="T35" fmla="*/ 2147483646 h 243"/>
              <a:gd name="T36" fmla="*/ 2147483646 w 563"/>
              <a:gd name="T37" fmla="*/ 2147483646 h 243"/>
              <a:gd name="T38" fmla="*/ 2147483646 w 563"/>
              <a:gd name="T39" fmla="*/ 2147483646 h 243"/>
              <a:gd name="T40" fmla="*/ 2147483646 w 563"/>
              <a:gd name="T41" fmla="*/ 2147483646 h 243"/>
              <a:gd name="T42" fmla="*/ 2147483646 w 563"/>
              <a:gd name="T43" fmla="*/ 2147483646 h 243"/>
              <a:gd name="T44" fmla="*/ 2147483646 w 563"/>
              <a:gd name="T45" fmla="*/ 2147483646 h 243"/>
              <a:gd name="T46" fmla="*/ 2147483646 w 563"/>
              <a:gd name="T47" fmla="*/ 2147483646 h 243"/>
              <a:gd name="T48" fmla="*/ 2147483646 w 563"/>
              <a:gd name="T49" fmla="*/ 2147483646 h 243"/>
              <a:gd name="T50" fmla="*/ 2147483646 w 563"/>
              <a:gd name="T51" fmla="*/ 2147483646 h 243"/>
              <a:gd name="T52" fmla="*/ 2147483646 w 563"/>
              <a:gd name="T53" fmla="*/ 2147483646 h 243"/>
              <a:gd name="T54" fmla="*/ 2147483646 w 563"/>
              <a:gd name="T55" fmla="*/ 2147483646 h 243"/>
              <a:gd name="T56" fmla="*/ 2147483646 w 563"/>
              <a:gd name="T57" fmla="*/ 2147483646 h 243"/>
              <a:gd name="T58" fmla="*/ 2147483646 w 563"/>
              <a:gd name="T59" fmla="*/ 2147483646 h 243"/>
              <a:gd name="T60" fmla="*/ 2147483646 w 563"/>
              <a:gd name="T61" fmla="*/ 2147483646 h 243"/>
              <a:gd name="T62" fmla="*/ 2147483646 w 563"/>
              <a:gd name="T63" fmla="*/ 2147483646 h 243"/>
              <a:gd name="T64" fmla="*/ 2147483646 w 563"/>
              <a:gd name="T65" fmla="*/ 2147483646 h 243"/>
              <a:gd name="T66" fmla="*/ 2147483646 w 563"/>
              <a:gd name="T67" fmla="*/ 2147483646 h 243"/>
              <a:gd name="T68" fmla="*/ 2147483646 w 563"/>
              <a:gd name="T69" fmla="*/ 2147483646 h 243"/>
              <a:gd name="T70" fmla="*/ 2147483646 w 563"/>
              <a:gd name="T71" fmla="*/ 2147483646 h 243"/>
              <a:gd name="T72" fmla="*/ 2147483646 w 563"/>
              <a:gd name="T73" fmla="*/ 2147483646 h 243"/>
              <a:gd name="T74" fmla="*/ 2147483646 w 563"/>
              <a:gd name="T75" fmla="*/ 2147483646 h 243"/>
              <a:gd name="T76" fmla="*/ 2147483646 w 563"/>
              <a:gd name="T77" fmla="*/ 2147483646 h 243"/>
              <a:gd name="T78" fmla="*/ 2147483646 w 563"/>
              <a:gd name="T79" fmla="*/ 2147483646 h 243"/>
              <a:gd name="T80" fmla="*/ 2147483646 w 563"/>
              <a:gd name="T81" fmla="*/ 2147483646 h 243"/>
              <a:gd name="T82" fmla="*/ 2147483646 w 563"/>
              <a:gd name="T83" fmla="*/ 2147483646 h 243"/>
              <a:gd name="T84" fmla="*/ 2147483646 w 563"/>
              <a:gd name="T85" fmla="*/ 2147483646 h 243"/>
              <a:gd name="T86" fmla="*/ 2147483646 w 563"/>
              <a:gd name="T87" fmla="*/ 2147483646 h 243"/>
              <a:gd name="T88" fmla="*/ 2147483646 w 563"/>
              <a:gd name="T89" fmla="*/ 2147483646 h 243"/>
              <a:gd name="T90" fmla="*/ 2147483646 w 563"/>
              <a:gd name="T91" fmla="*/ 2147483646 h 243"/>
              <a:gd name="T92" fmla="*/ 2147483646 w 563"/>
              <a:gd name="T93" fmla="*/ 2147483646 h 243"/>
              <a:gd name="T94" fmla="*/ 2147483646 w 563"/>
              <a:gd name="T95" fmla="*/ 2147483646 h 243"/>
              <a:gd name="T96" fmla="*/ 2147483646 w 563"/>
              <a:gd name="T97" fmla="*/ 2147483646 h 243"/>
              <a:gd name="T98" fmla="*/ 2147483646 w 563"/>
              <a:gd name="T99" fmla="*/ 2147483646 h 243"/>
              <a:gd name="T100" fmla="*/ 2147483646 w 563"/>
              <a:gd name="T101" fmla="*/ 2147483646 h 243"/>
              <a:gd name="T102" fmla="*/ 2147483646 w 563"/>
              <a:gd name="T103" fmla="*/ 2147483646 h 243"/>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563"/>
              <a:gd name="T157" fmla="*/ 0 h 243"/>
              <a:gd name="T158" fmla="*/ 563 w 563"/>
              <a:gd name="T159" fmla="*/ 243 h 243"/>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563" h="243">
                <a:moveTo>
                  <a:pt x="3" y="226"/>
                </a:moveTo>
                <a:lnTo>
                  <a:pt x="9" y="218"/>
                </a:lnTo>
                <a:lnTo>
                  <a:pt x="12" y="213"/>
                </a:lnTo>
                <a:lnTo>
                  <a:pt x="20" y="208"/>
                </a:lnTo>
                <a:lnTo>
                  <a:pt x="29" y="205"/>
                </a:lnTo>
                <a:lnTo>
                  <a:pt x="38" y="200"/>
                </a:lnTo>
                <a:lnTo>
                  <a:pt x="49" y="198"/>
                </a:lnTo>
                <a:lnTo>
                  <a:pt x="52" y="198"/>
                </a:lnTo>
                <a:lnTo>
                  <a:pt x="58" y="198"/>
                </a:lnTo>
                <a:lnTo>
                  <a:pt x="67" y="194"/>
                </a:lnTo>
                <a:lnTo>
                  <a:pt x="75" y="190"/>
                </a:lnTo>
                <a:lnTo>
                  <a:pt x="84" y="182"/>
                </a:lnTo>
                <a:lnTo>
                  <a:pt x="88" y="182"/>
                </a:lnTo>
                <a:lnTo>
                  <a:pt x="99" y="174"/>
                </a:lnTo>
                <a:lnTo>
                  <a:pt x="116" y="170"/>
                </a:lnTo>
                <a:lnTo>
                  <a:pt x="119" y="174"/>
                </a:lnTo>
                <a:lnTo>
                  <a:pt x="124" y="179"/>
                </a:lnTo>
                <a:lnTo>
                  <a:pt x="134" y="182"/>
                </a:lnTo>
                <a:lnTo>
                  <a:pt x="147" y="182"/>
                </a:lnTo>
                <a:lnTo>
                  <a:pt x="158" y="179"/>
                </a:lnTo>
                <a:lnTo>
                  <a:pt x="164" y="178"/>
                </a:lnTo>
                <a:lnTo>
                  <a:pt x="180" y="166"/>
                </a:lnTo>
                <a:lnTo>
                  <a:pt x="192" y="161"/>
                </a:lnTo>
                <a:lnTo>
                  <a:pt x="204" y="153"/>
                </a:lnTo>
                <a:lnTo>
                  <a:pt x="223" y="142"/>
                </a:lnTo>
                <a:lnTo>
                  <a:pt x="245" y="133"/>
                </a:lnTo>
                <a:lnTo>
                  <a:pt x="269" y="126"/>
                </a:lnTo>
                <a:lnTo>
                  <a:pt x="285" y="122"/>
                </a:lnTo>
                <a:lnTo>
                  <a:pt x="296" y="117"/>
                </a:lnTo>
                <a:lnTo>
                  <a:pt x="311" y="115"/>
                </a:lnTo>
                <a:lnTo>
                  <a:pt x="332" y="111"/>
                </a:lnTo>
                <a:lnTo>
                  <a:pt x="341" y="111"/>
                </a:lnTo>
                <a:lnTo>
                  <a:pt x="341" y="107"/>
                </a:lnTo>
                <a:lnTo>
                  <a:pt x="341" y="101"/>
                </a:lnTo>
                <a:lnTo>
                  <a:pt x="341" y="92"/>
                </a:lnTo>
                <a:lnTo>
                  <a:pt x="337" y="81"/>
                </a:lnTo>
                <a:lnTo>
                  <a:pt x="340" y="75"/>
                </a:lnTo>
                <a:lnTo>
                  <a:pt x="348" y="69"/>
                </a:lnTo>
                <a:lnTo>
                  <a:pt x="355" y="63"/>
                </a:lnTo>
                <a:lnTo>
                  <a:pt x="356" y="59"/>
                </a:lnTo>
                <a:lnTo>
                  <a:pt x="356" y="50"/>
                </a:lnTo>
                <a:lnTo>
                  <a:pt x="356" y="44"/>
                </a:lnTo>
                <a:lnTo>
                  <a:pt x="365" y="37"/>
                </a:lnTo>
                <a:lnTo>
                  <a:pt x="368" y="35"/>
                </a:lnTo>
                <a:lnTo>
                  <a:pt x="377" y="26"/>
                </a:lnTo>
                <a:lnTo>
                  <a:pt x="383" y="23"/>
                </a:lnTo>
                <a:lnTo>
                  <a:pt x="398" y="23"/>
                </a:lnTo>
                <a:lnTo>
                  <a:pt x="405" y="26"/>
                </a:lnTo>
                <a:lnTo>
                  <a:pt x="412" y="28"/>
                </a:lnTo>
                <a:lnTo>
                  <a:pt x="425" y="26"/>
                </a:lnTo>
                <a:lnTo>
                  <a:pt x="436" y="18"/>
                </a:lnTo>
                <a:lnTo>
                  <a:pt x="451" y="14"/>
                </a:lnTo>
                <a:lnTo>
                  <a:pt x="473" y="7"/>
                </a:lnTo>
                <a:lnTo>
                  <a:pt x="485" y="3"/>
                </a:lnTo>
                <a:lnTo>
                  <a:pt x="495" y="0"/>
                </a:lnTo>
                <a:lnTo>
                  <a:pt x="501" y="3"/>
                </a:lnTo>
                <a:lnTo>
                  <a:pt x="508" y="18"/>
                </a:lnTo>
                <a:lnTo>
                  <a:pt x="517" y="31"/>
                </a:lnTo>
                <a:lnTo>
                  <a:pt x="525" y="43"/>
                </a:lnTo>
                <a:lnTo>
                  <a:pt x="534" y="48"/>
                </a:lnTo>
                <a:lnTo>
                  <a:pt x="537" y="56"/>
                </a:lnTo>
                <a:lnTo>
                  <a:pt x="549" y="69"/>
                </a:lnTo>
                <a:lnTo>
                  <a:pt x="562" y="78"/>
                </a:lnTo>
                <a:lnTo>
                  <a:pt x="553" y="86"/>
                </a:lnTo>
                <a:lnTo>
                  <a:pt x="536" y="101"/>
                </a:lnTo>
                <a:lnTo>
                  <a:pt x="530" y="108"/>
                </a:lnTo>
                <a:lnTo>
                  <a:pt x="527" y="117"/>
                </a:lnTo>
                <a:lnTo>
                  <a:pt x="519" y="126"/>
                </a:lnTo>
                <a:lnTo>
                  <a:pt x="519" y="138"/>
                </a:lnTo>
                <a:lnTo>
                  <a:pt x="521" y="145"/>
                </a:lnTo>
                <a:lnTo>
                  <a:pt x="521" y="147"/>
                </a:lnTo>
                <a:lnTo>
                  <a:pt x="510" y="153"/>
                </a:lnTo>
                <a:lnTo>
                  <a:pt x="501" y="159"/>
                </a:lnTo>
                <a:lnTo>
                  <a:pt x="492" y="163"/>
                </a:lnTo>
                <a:lnTo>
                  <a:pt x="474" y="169"/>
                </a:lnTo>
                <a:lnTo>
                  <a:pt x="469" y="172"/>
                </a:lnTo>
                <a:lnTo>
                  <a:pt x="459" y="179"/>
                </a:lnTo>
                <a:lnTo>
                  <a:pt x="451" y="190"/>
                </a:lnTo>
                <a:lnTo>
                  <a:pt x="445" y="200"/>
                </a:lnTo>
                <a:lnTo>
                  <a:pt x="441" y="209"/>
                </a:lnTo>
                <a:lnTo>
                  <a:pt x="433" y="223"/>
                </a:lnTo>
                <a:lnTo>
                  <a:pt x="428" y="238"/>
                </a:lnTo>
                <a:lnTo>
                  <a:pt x="425" y="242"/>
                </a:lnTo>
                <a:lnTo>
                  <a:pt x="405" y="242"/>
                </a:lnTo>
                <a:lnTo>
                  <a:pt x="387" y="240"/>
                </a:lnTo>
                <a:lnTo>
                  <a:pt x="348" y="242"/>
                </a:lnTo>
                <a:lnTo>
                  <a:pt x="333" y="242"/>
                </a:lnTo>
                <a:lnTo>
                  <a:pt x="303" y="242"/>
                </a:lnTo>
                <a:lnTo>
                  <a:pt x="289" y="240"/>
                </a:lnTo>
                <a:lnTo>
                  <a:pt x="261" y="236"/>
                </a:lnTo>
                <a:lnTo>
                  <a:pt x="244" y="234"/>
                </a:lnTo>
                <a:lnTo>
                  <a:pt x="219" y="234"/>
                </a:lnTo>
                <a:lnTo>
                  <a:pt x="193" y="236"/>
                </a:lnTo>
                <a:lnTo>
                  <a:pt x="171" y="236"/>
                </a:lnTo>
                <a:lnTo>
                  <a:pt x="147" y="238"/>
                </a:lnTo>
                <a:lnTo>
                  <a:pt x="105" y="238"/>
                </a:lnTo>
                <a:lnTo>
                  <a:pt x="90" y="234"/>
                </a:lnTo>
                <a:lnTo>
                  <a:pt x="80" y="236"/>
                </a:lnTo>
                <a:lnTo>
                  <a:pt x="71" y="238"/>
                </a:lnTo>
                <a:lnTo>
                  <a:pt x="42" y="230"/>
                </a:lnTo>
                <a:lnTo>
                  <a:pt x="32" y="230"/>
                </a:lnTo>
                <a:lnTo>
                  <a:pt x="6" y="230"/>
                </a:lnTo>
                <a:lnTo>
                  <a:pt x="0" y="230"/>
                </a:lnTo>
                <a:lnTo>
                  <a:pt x="3" y="226"/>
                </a:lnTo>
              </a:path>
            </a:pathLst>
          </a:custGeom>
          <a:solidFill>
            <a:schemeClr val="bg1"/>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209" name="Freeform 116"/>
          <p:cNvSpPr>
            <a:spLocks/>
          </p:cNvSpPr>
          <p:nvPr/>
        </p:nvSpPr>
        <p:spPr bwMode="auto">
          <a:xfrm>
            <a:off x="1196975" y="4449763"/>
            <a:ext cx="577850" cy="533400"/>
          </a:xfrm>
          <a:custGeom>
            <a:avLst/>
            <a:gdLst>
              <a:gd name="T0" fmla="*/ 2147483646 w 364"/>
              <a:gd name="T1" fmla="*/ 2147483646 h 336"/>
              <a:gd name="T2" fmla="*/ 2147483646 w 364"/>
              <a:gd name="T3" fmla="*/ 2147483646 h 336"/>
              <a:gd name="T4" fmla="*/ 2147483646 w 364"/>
              <a:gd name="T5" fmla="*/ 2147483646 h 336"/>
              <a:gd name="T6" fmla="*/ 2147483646 w 364"/>
              <a:gd name="T7" fmla="*/ 2147483646 h 336"/>
              <a:gd name="T8" fmla="*/ 2147483646 w 364"/>
              <a:gd name="T9" fmla="*/ 2147483646 h 336"/>
              <a:gd name="T10" fmla="*/ 2147483646 w 364"/>
              <a:gd name="T11" fmla="*/ 2147483646 h 336"/>
              <a:gd name="T12" fmla="*/ 2147483646 w 364"/>
              <a:gd name="T13" fmla="*/ 2147483646 h 336"/>
              <a:gd name="T14" fmla="*/ 2147483646 w 364"/>
              <a:gd name="T15" fmla="*/ 2147483646 h 336"/>
              <a:gd name="T16" fmla="*/ 2147483646 w 364"/>
              <a:gd name="T17" fmla="*/ 2147483646 h 336"/>
              <a:gd name="T18" fmla="*/ 2147483646 w 364"/>
              <a:gd name="T19" fmla="*/ 2147483646 h 336"/>
              <a:gd name="T20" fmla="*/ 2147483646 w 364"/>
              <a:gd name="T21" fmla="*/ 2147483646 h 336"/>
              <a:gd name="T22" fmla="*/ 2147483646 w 364"/>
              <a:gd name="T23" fmla="*/ 2147483646 h 336"/>
              <a:gd name="T24" fmla="*/ 2147483646 w 364"/>
              <a:gd name="T25" fmla="*/ 2147483646 h 336"/>
              <a:gd name="T26" fmla="*/ 2147483646 w 364"/>
              <a:gd name="T27" fmla="*/ 2147483646 h 336"/>
              <a:gd name="T28" fmla="*/ 2147483646 w 364"/>
              <a:gd name="T29" fmla="*/ 2147483646 h 336"/>
              <a:gd name="T30" fmla="*/ 2147483646 w 364"/>
              <a:gd name="T31" fmla="*/ 2147483646 h 336"/>
              <a:gd name="T32" fmla="*/ 2147483646 w 364"/>
              <a:gd name="T33" fmla="*/ 0 h 336"/>
              <a:gd name="T34" fmla="*/ 2147483646 w 364"/>
              <a:gd name="T35" fmla="*/ 2147483646 h 336"/>
              <a:gd name="T36" fmla="*/ 2147483646 w 364"/>
              <a:gd name="T37" fmla="*/ 2147483646 h 336"/>
              <a:gd name="T38" fmla="*/ 2147483646 w 364"/>
              <a:gd name="T39" fmla="*/ 2147483646 h 336"/>
              <a:gd name="T40" fmla="*/ 2147483646 w 364"/>
              <a:gd name="T41" fmla="*/ 2147483646 h 336"/>
              <a:gd name="T42" fmla="*/ 2147483646 w 364"/>
              <a:gd name="T43" fmla="*/ 2147483646 h 336"/>
              <a:gd name="T44" fmla="*/ 2147483646 w 364"/>
              <a:gd name="T45" fmla="*/ 2147483646 h 336"/>
              <a:gd name="T46" fmla="*/ 0 w 364"/>
              <a:gd name="T47" fmla="*/ 2147483646 h 336"/>
              <a:gd name="T48" fmla="*/ 2147483646 w 364"/>
              <a:gd name="T49" fmla="*/ 2147483646 h 3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64"/>
              <a:gd name="T76" fmla="*/ 0 h 336"/>
              <a:gd name="T77" fmla="*/ 364 w 364"/>
              <a:gd name="T78" fmla="*/ 336 h 3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64" h="336">
                <a:moveTo>
                  <a:pt x="4" y="260"/>
                </a:moveTo>
                <a:lnTo>
                  <a:pt x="24" y="301"/>
                </a:lnTo>
                <a:lnTo>
                  <a:pt x="61" y="335"/>
                </a:lnTo>
                <a:lnTo>
                  <a:pt x="79" y="315"/>
                </a:lnTo>
                <a:lnTo>
                  <a:pt x="83" y="319"/>
                </a:lnTo>
                <a:lnTo>
                  <a:pt x="106" y="331"/>
                </a:lnTo>
                <a:lnTo>
                  <a:pt x="132" y="310"/>
                </a:lnTo>
                <a:lnTo>
                  <a:pt x="148" y="275"/>
                </a:lnTo>
                <a:lnTo>
                  <a:pt x="225" y="270"/>
                </a:lnTo>
                <a:lnTo>
                  <a:pt x="299" y="272"/>
                </a:lnTo>
                <a:lnTo>
                  <a:pt x="345" y="260"/>
                </a:lnTo>
                <a:lnTo>
                  <a:pt x="363" y="249"/>
                </a:lnTo>
                <a:lnTo>
                  <a:pt x="345" y="196"/>
                </a:lnTo>
                <a:lnTo>
                  <a:pt x="314" y="203"/>
                </a:lnTo>
                <a:lnTo>
                  <a:pt x="235" y="144"/>
                </a:lnTo>
                <a:lnTo>
                  <a:pt x="195" y="68"/>
                </a:lnTo>
                <a:lnTo>
                  <a:pt x="199" y="0"/>
                </a:lnTo>
                <a:lnTo>
                  <a:pt x="148" y="44"/>
                </a:lnTo>
                <a:lnTo>
                  <a:pt x="85" y="72"/>
                </a:lnTo>
                <a:lnTo>
                  <a:pt x="97" y="120"/>
                </a:lnTo>
                <a:lnTo>
                  <a:pt x="50" y="169"/>
                </a:lnTo>
                <a:lnTo>
                  <a:pt x="28" y="173"/>
                </a:lnTo>
                <a:lnTo>
                  <a:pt x="4" y="200"/>
                </a:lnTo>
                <a:lnTo>
                  <a:pt x="0" y="254"/>
                </a:lnTo>
                <a:lnTo>
                  <a:pt x="4" y="260"/>
                </a:lnTo>
              </a:path>
            </a:pathLst>
          </a:custGeom>
          <a:solidFill>
            <a:schemeClr val="bg1"/>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210" name="Freeform 117" descr="Wide downward diagonal"/>
          <p:cNvSpPr>
            <a:spLocks/>
          </p:cNvSpPr>
          <p:nvPr/>
        </p:nvSpPr>
        <p:spPr bwMode="auto">
          <a:xfrm>
            <a:off x="1196975" y="4449763"/>
            <a:ext cx="577850" cy="533400"/>
          </a:xfrm>
          <a:custGeom>
            <a:avLst/>
            <a:gdLst>
              <a:gd name="T0" fmla="*/ 2147483646 w 364"/>
              <a:gd name="T1" fmla="*/ 2147483646 h 336"/>
              <a:gd name="T2" fmla="*/ 2147483646 w 364"/>
              <a:gd name="T3" fmla="*/ 2147483646 h 336"/>
              <a:gd name="T4" fmla="*/ 2147483646 w 364"/>
              <a:gd name="T5" fmla="*/ 2147483646 h 336"/>
              <a:gd name="T6" fmla="*/ 2147483646 w 364"/>
              <a:gd name="T7" fmla="*/ 2147483646 h 336"/>
              <a:gd name="T8" fmla="*/ 2147483646 w 364"/>
              <a:gd name="T9" fmla="*/ 2147483646 h 336"/>
              <a:gd name="T10" fmla="*/ 2147483646 w 364"/>
              <a:gd name="T11" fmla="*/ 2147483646 h 336"/>
              <a:gd name="T12" fmla="*/ 2147483646 w 364"/>
              <a:gd name="T13" fmla="*/ 2147483646 h 336"/>
              <a:gd name="T14" fmla="*/ 2147483646 w 364"/>
              <a:gd name="T15" fmla="*/ 2147483646 h 336"/>
              <a:gd name="T16" fmla="*/ 2147483646 w 364"/>
              <a:gd name="T17" fmla="*/ 2147483646 h 336"/>
              <a:gd name="T18" fmla="*/ 2147483646 w 364"/>
              <a:gd name="T19" fmla="*/ 2147483646 h 336"/>
              <a:gd name="T20" fmla="*/ 2147483646 w 364"/>
              <a:gd name="T21" fmla="*/ 2147483646 h 336"/>
              <a:gd name="T22" fmla="*/ 2147483646 w 364"/>
              <a:gd name="T23" fmla="*/ 2147483646 h 336"/>
              <a:gd name="T24" fmla="*/ 2147483646 w 364"/>
              <a:gd name="T25" fmla="*/ 2147483646 h 336"/>
              <a:gd name="T26" fmla="*/ 2147483646 w 364"/>
              <a:gd name="T27" fmla="*/ 2147483646 h 336"/>
              <a:gd name="T28" fmla="*/ 2147483646 w 364"/>
              <a:gd name="T29" fmla="*/ 2147483646 h 336"/>
              <a:gd name="T30" fmla="*/ 2147483646 w 364"/>
              <a:gd name="T31" fmla="*/ 2147483646 h 336"/>
              <a:gd name="T32" fmla="*/ 2147483646 w 364"/>
              <a:gd name="T33" fmla="*/ 0 h 336"/>
              <a:gd name="T34" fmla="*/ 2147483646 w 364"/>
              <a:gd name="T35" fmla="*/ 2147483646 h 336"/>
              <a:gd name="T36" fmla="*/ 2147483646 w 364"/>
              <a:gd name="T37" fmla="*/ 2147483646 h 336"/>
              <a:gd name="T38" fmla="*/ 2147483646 w 364"/>
              <a:gd name="T39" fmla="*/ 2147483646 h 336"/>
              <a:gd name="T40" fmla="*/ 2147483646 w 364"/>
              <a:gd name="T41" fmla="*/ 2147483646 h 336"/>
              <a:gd name="T42" fmla="*/ 2147483646 w 364"/>
              <a:gd name="T43" fmla="*/ 2147483646 h 336"/>
              <a:gd name="T44" fmla="*/ 2147483646 w 364"/>
              <a:gd name="T45" fmla="*/ 2147483646 h 336"/>
              <a:gd name="T46" fmla="*/ 0 w 364"/>
              <a:gd name="T47" fmla="*/ 2147483646 h 336"/>
              <a:gd name="T48" fmla="*/ 2147483646 w 364"/>
              <a:gd name="T49" fmla="*/ 2147483646 h 3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64"/>
              <a:gd name="T76" fmla="*/ 0 h 336"/>
              <a:gd name="T77" fmla="*/ 364 w 364"/>
              <a:gd name="T78" fmla="*/ 336 h 3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64" h="336">
                <a:moveTo>
                  <a:pt x="4" y="260"/>
                </a:moveTo>
                <a:lnTo>
                  <a:pt x="24" y="301"/>
                </a:lnTo>
                <a:lnTo>
                  <a:pt x="61" y="335"/>
                </a:lnTo>
                <a:lnTo>
                  <a:pt x="79" y="315"/>
                </a:lnTo>
                <a:lnTo>
                  <a:pt x="83" y="319"/>
                </a:lnTo>
                <a:lnTo>
                  <a:pt x="106" y="331"/>
                </a:lnTo>
                <a:lnTo>
                  <a:pt x="132" y="310"/>
                </a:lnTo>
                <a:lnTo>
                  <a:pt x="148" y="275"/>
                </a:lnTo>
                <a:lnTo>
                  <a:pt x="225" y="270"/>
                </a:lnTo>
                <a:lnTo>
                  <a:pt x="299" y="272"/>
                </a:lnTo>
                <a:lnTo>
                  <a:pt x="345" y="260"/>
                </a:lnTo>
                <a:lnTo>
                  <a:pt x="363" y="249"/>
                </a:lnTo>
                <a:lnTo>
                  <a:pt x="345" y="196"/>
                </a:lnTo>
                <a:lnTo>
                  <a:pt x="314" y="203"/>
                </a:lnTo>
                <a:lnTo>
                  <a:pt x="235" y="144"/>
                </a:lnTo>
                <a:lnTo>
                  <a:pt x="195" y="68"/>
                </a:lnTo>
                <a:lnTo>
                  <a:pt x="199" y="0"/>
                </a:lnTo>
                <a:lnTo>
                  <a:pt x="148" y="44"/>
                </a:lnTo>
                <a:lnTo>
                  <a:pt x="85" y="72"/>
                </a:lnTo>
                <a:lnTo>
                  <a:pt x="97" y="120"/>
                </a:lnTo>
                <a:lnTo>
                  <a:pt x="50" y="169"/>
                </a:lnTo>
                <a:lnTo>
                  <a:pt x="28" y="173"/>
                </a:lnTo>
                <a:lnTo>
                  <a:pt x="4" y="200"/>
                </a:lnTo>
                <a:lnTo>
                  <a:pt x="0" y="254"/>
                </a:lnTo>
                <a:lnTo>
                  <a:pt x="4" y="260"/>
                </a:lnTo>
              </a:path>
            </a:pathLst>
          </a:custGeom>
          <a:blipFill dpi="0" rotWithShape="0">
            <a:blip r:embed="rId3"/>
            <a:srcRect/>
            <a:tile tx="0" ty="0" sx="100000" sy="100000" flip="none" algn="tl"/>
          </a:blip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211" name="Freeform 118"/>
          <p:cNvSpPr>
            <a:spLocks/>
          </p:cNvSpPr>
          <p:nvPr/>
        </p:nvSpPr>
        <p:spPr bwMode="auto">
          <a:xfrm>
            <a:off x="6826250" y="2181225"/>
            <a:ext cx="139700" cy="130175"/>
          </a:xfrm>
          <a:custGeom>
            <a:avLst/>
            <a:gdLst>
              <a:gd name="T0" fmla="*/ 2147483646 w 88"/>
              <a:gd name="T1" fmla="*/ 0 h 82"/>
              <a:gd name="T2" fmla="*/ 2147483646 w 88"/>
              <a:gd name="T3" fmla="*/ 2147483646 h 82"/>
              <a:gd name="T4" fmla="*/ 2147483646 w 88"/>
              <a:gd name="T5" fmla="*/ 2147483646 h 82"/>
              <a:gd name="T6" fmla="*/ 2147483646 w 88"/>
              <a:gd name="T7" fmla="*/ 2147483646 h 82"/>
              <a:gd name="T8" fmla="*/ 2147483646 w 88"/>
              <a:gd name="T9" fmla="*/ 2147483646 h 82"/>
              <a:gd name="T10" fmla="*/ 2147483646 w 88"/>
              <a:gd name="T11" fmla="*/ 2147483646 h 82"/>
              <a:gd name="T12" fmla="*/ 2147483646 w 88"/>
              <a:gd name="T13" fmla="*/ 2147483646 h 82"/>
              <a:gd name="T14" fmla="*/ 2147483646 w 88"/>
              <a:gd name="T15" fmla="*/ 2147483646 h 82"/>
              <a:gd name="T16" fmla="*/ 2147483646 w 88"/>
              <a:gd name="T17" fmla="*/ 2147483646 h 82"/>
              <a:gd name="T18" fmla="*/ 2147483646 w 88"/>
              <a:gd name="T19" fmla="*/ 2147483646 h 82"/>
              <a:gd name="T20" fmla="*/ 2147483646 w 88"/>
              <a:gd name="T21" fmla="*/ 2147483646 h 82"/>
              <a:gd name="T22" fmla="*/ 2147483646 w 88"/>
              <a:gd name="T23" fmla="*/ 2147483646 h 82"/>
              <a:gd name="T24" fmla="*/ 2147483646 w 88"/>
              <a:gd name="T25" fmla="*/ 2147483646 h 82"/>
              <a:gd name="T26" fmla="*/ 2147483646 w 88"/>
              <a:gd name="T27" fmla="*/ 2147483646 h 82"/>
              <a:gd name="T28" fmla="*/ 2147483646 w 88"/>
              <a:gd name="T29" fmla="*/ 2147483646 h 82"/>
              <a:gd name="T30" fmla="*/ 2147483646 w 88"/>
              <a:gd name="T31" fmla="*/ 2147483646 h 82"/>
              <a:gd name="T32" fmla="*/ 2147483646 w 88"/>
              <a:gd name="T33" fmla="*/ 2147483646 h 82"/>
              <a:gd name="T34" fmla="*/ 2147483646 w 88"/>
              <a:gd name="T35" fmla="*/ 2147483646 h 82"/>
              <a:gd name="T36" fmla="*/ 2147483646 w 88"/>
              <a:gd name="T37" fmla="*/ 2147483646 h 82"/>
              <a:gd name="T38" fmla="*/ 2147483646 w 88"/>
              <a:gd name="T39" fmla="*/ 2147483646 h 82"/>
              <a:gd name="T40" fmla="*/ 2147483646 w 88"/>
              <a:gd name="T41" fmla="*/ 2147483646 h 82"/>
              <a:gd name="T42" fmla="*/ 2147483646 w 88"/>
              <a:gd name="T43" fmla="*/ 2147483646 h 82"/>
              <a:gd name="T44" fmla="*/ 2147483646 w 88"/>
              <a:gd name="T45" fmla="*/ 2147483646 h 82"/>
              <a:gd name="T46" fmla="*/ 2147483646 w 88"/>
              <a:gd name="T47" fmla="*/ 2147483646 h 82"/>
              <a:gd name="T48" fmla="*/ 2147483646 w 88"/>
              <a:gd name="T49" fmla="*/ 2147483646 h 82"/>
              <a:gd name="T50" fmla="*/ 2147483646 w 88"/>
              <a:gd name="T51" fmla="*/ 2147483646 h 82"/>
              <a:gd name="T52" fmla="*/ 2147483646 w 88"/>
              <a:gd name="T53" fmla="*/ 2147483646 h 82"/>
              <a:gd name="T54" fmla="*/ 2147483646 w 88"/>
              <a:gd name="T55" fmla="*/ 2147483646 h 82"/>
              <a:gd name="T56" fmla="*/ 2147483646 w 88"/>
              <a:gd name="T57" fmla="*/ 2147483646 h 82"/>
              <a:gd name="T58" fmla="*/ 2147483646 w 88"/>
              <a:gd name="T59" fmla="*/ 2147483646 h 82"/>
              <a:gd name="T60" fmla="*/ 0 w 88"/>
              <a:gd name="T61" fmla="*/ 2147483646 h 82"/>
              <a:gd name="T62" fmla="*/ 2147483646 w 88"/>
              <a:gd name="T63" fmla="*/ 2147483646 h 82"/>
              <a:gd name="T64" fmla="*/ 2147483646 w 88"/>
              <a:gd name="T65" fmla="*/ 2147483646 h 82"/>
              <a:gd name="T66" fmla="*/ 2147483646 w 88"/>
              <a:gd name="T67" fmla="*/ 2147483646 h 82"/>
              <a:gd name="T68" fmla="*/ 2147483646 w 88"/>
              <a:gd name="T69" fmla="*/ 2147483646 h 82"/>
              <a:gd name="T70" fmla="*/ 2147483646 w 88"/>
              <a:gd name="T71" fmla="*/ 2147483646 h 82"/>
              <a:gd name="T72" fmla="*/ 2147483646 w 88"/>
              <a:gd name="T73" fmla="*/ 2147483646 h 82"/>
              <a:gd name="T74" fmla="*/ 2147483646 w 88"/>
              <a:gd name="T75" fmla="*/ 2147483646 h 82"/>
              <a:gd name="T76" fmla="*/ 2147483646 w 88"/>
              <a:gd name="T77" fmla="*/ 2147483646 h 82"/>
              <a:gd name="T78" fmla="*/ 2147483646 w 88"/>
              <a:gd name="T79" fmla="*/ 2147483646 h 82"/>
              <a:gd name="T80" fmla="*/ 2147483646 w 88"/>
              <a:gd name="T81" fmla="*/ 0 h 82"/>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88"/>
              <a:gd name="T124" fmla="*/ 0 h 82"/>
              <a:gd name="T125" fmla="*/ 88 w 88"/>
              <a:gd name="T126" fmla="*/ 82 h 82"/>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88" h="82">
                <a:moveTo>
                  <a:pt x="35" y="0"/>
                </a:moveTo>
                <a:lnTo>
                  <a:pt x="40" y="6"/>
                </a:lnTo>
                <a:lnTo>
                  <a:pt x="46" y="7"/>
                </a:lnTo>
                <a:lnTo>
                  <a:pt x="46" y="11"/>
                </a:lnTo>
                <a:lnTo>
                  <a:pt x="46" y="16"/>
                </a:lnTo>
                <a:lnTo>
                  <a:pt x="46" y="20"/>
                </a:lnTo>
                <a:lnTo>
                  <a:pt x="50" y="20"/>
                </a:lnTo>
                <a:lnTo>
                  <a:pt x="55" y="20"/>
                </a:lnTo>
                <a:lnTo>
                  <a:pt x="61" y="20"/>
                </a:lnTo>
                <a:lnTo>
                  <a:pt x="62" y="23"/>
                </a:lnTo>
                <a:lnTo>
                  <a:pt x="70" y="27"/>
                </a:lnTo>
                <a:lnTo>
                  <a:pt x="70" y="37"/>
                </a:lnTo>
                <a:lnTo>
                  <a:pt x="80" y="48"/>
                </a:lnTo>
                <a:lnTo>
                  <a:pt x="86" y="57"/>
                </a:lnTo>
                <a:lnTo>
                  <a:pt x="87" y="62"/>
                </a:lnTo>
                <a:lnTo>
                  <a:pt x="87" y="75"/>
                </a:lnTo>
                <a:lnTo>
                  <a:pt x="86" y="80"/>
                </a:lnTo>
                <a:lnTo>
                  <a:pt x="78" y="81"/>
                </a:lnTo>
                <a:lnTo>
                  <a:pt x="66" y="75"/>
                </a:lnTo>
                <a:lnTo>
                  <a:pt x="62" y="75"/>
                </a:lnTo>
                <a:lnTo>
                  <a:pt x="55" y="75"/>
                </a:lnTo>
                <a:lnTo>
                  <a:pt x="50" y="80"/>
                </a:lnTo>
                <a:lnTo>
                  <a:pt x="46" y="80"/>
                </a:lnTo>
                <a:lnTo>
                  <a:pt x="33" y="71"/>
                </a:lnTo>
                <a:lnTo>
                  <a:pt x="26" y="67"/>
                </a:lnTo>
                <a:lnTo>
                  <a:pt x="26" y="61"/>
                </a:lnTo>
                <a:lnTo>
                  <a:pt x="16" y="50"/>
                </a:lnTo>
                <a:lnTo>
                  <a:pt x="9" y="48"/>
                </a:lnTo>
                <a:lnTo>
                  <a:pt x="4" y="45"/>
                </a:lnTo>
                <a:lnTo>
                  <a:pt x="1" y="44"/>
                </a:lnTo>
                <a:lnTo>
                  <a:pt x="0" y="35"/>
                </a:lnTo>
                <a:lnTo>
                  <a:pt x="1" y="31"/>
                </a:lnTo>
                <a:lnTo>
                  <a:pt x="4" y="27"/>
                </a:lnTo>
                <a:lnTo>
                  <a:pt x="7" y="23"/>
                </a:lnTo>
                <a:lnTo>
                  <a:pt x="12" y="20"/>
                </a:lnTo>
                <a:lnTo>
                  <a:pt x="19" y="16"/>
                </a:lnTo>
                <a:lnTo>
                  <a:pt x="21" y="11"/>
                </a:lnTo>
                <a:lnTo>
                  <a:pt x="26" y="7"/>
                </a:lnTo>
                <a:lnTo>
                  <a:pt x="29" y="6"/>
                </a:lnTo>
                <a:lnTo>
                  <a:pt x="33" y="1"/>
                </a:lnTo>
                <a:lnTo>
                  <a:pt x="35" y="0"/>
                </a:lnTo>
              </a:path>
            </a:pathLst>
          </a:custGeom>
          <a:solidFill>
            <a:schemeClr val="bg1"/>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212" name="Freeform 119"/>
          <p:cNvSpPr>
            <a:spLocks/>
          </p:cNvSpPr>
          <p:nvPr/>
        </p:nvSpPr>
        <p:spPr bwMode="auto">
          <a:xfrm>
            <a:off x="6826250" y="2181225"/>
            <a:ext cx="139700" cy="130175"/>
          </a:xfrm>
          <a:custGeom>
            <a:avLst/>
            <a:gdLst>
              <a:gd name="T0" fmla="*/ 2147483646 w 88"/>
              <a:gd name="T1" fmla="*/ 0 h 82"/>
              <a:gd name="T2" fmla="*/ 2147483646 w 88"/>
              <a:gd name="T3" fmla="*/ 2147483646 h 82"/>
              <a:gd name="T4" fmla="*/ 2147483646 w 88"/>
              <a:gd name="T5" fmla="*/ 2147483646 h 82"/>
              <a:gd name="T6" fmla="*/ 2147483646 w 88"/>
              <a:gd name="T7" fmla="*/ 2147483646 h 82"/>
              <a:gd name="T8" fmla="*/ 2147483646 w 88"/>
              <a:gd name="T9" fmla="*/ 2147483646 h 82"/>
              <a:gd name="T10" fmla="*/ 2147483646 w 88"/>
              <a:gd name="T11" fmla="*/ 2147483646 h 82"/>
              <a:gd name="T12" fmla="*/ 2147483646 w 88"/>
              <a:gd name="T13" fmla="*/ 2147483646 h 82"/>
              <a:gd name="T14" fmla="*/ 2147483646 w 88"/>
              <a:gd name="T15" fmla="*/ 2147483646 h 82"/>
              <a:gd name="T16" fmla="*/ 2147483646 w 88"/>
              <a:gd name="T17" fmla="*/ 2147483646 h 82"/>
              <a:gd name="T18" fmla="*/ 2147483646 w 88"/>
              <a:gd name="T19" fmla="*/ 2147483646 h 82"/>
              <a:gd name="T20" fmla="*/ 2147483646 w 88"/>
              <a:gd name="T21" fmla="*/ 2147483646 h 82"/>
              <a:gd name="T22" fmla="*/ 2147483646 w 88"/>
              <a:gd name="T23" fmla="*/ 2147483646 h 82"/>
              <a:gd name="T24" fmla="*/ 2147483646 w 88"/>
              <a:gd name="T25" fmla="*/ 2147483646 h 82"/>
              <a:gd name="T26" fmla="*/ 2147483646 w 88"/>
              <a:gd name="T27" fmla="*/ 2147483646 h 82"/>
              <a:gd name="T28" fmla="*/ 2147483646 w 88"/>
              <a:gd name="T29" fmla="*/ 2147483646 h 82"/>
              <a:gd name="T30" fmla="*/ 2147483646 w 88"/>
              <a:gd name="T31" fmla="*/ 2147483646 h 82"/>
              <a:gd name="T32" fmla="*/ 2147483646 w 88"/>
              <a:gd name="T33" fmla="*/ 2147483646 h 82"/>
              <a:gd name="T34" fmla="*/ 2147483646 w 88"/>
              <a:gd name="T35" fmla="*/ 2147483646 h 82"/>
              <a:gd name="T36" fmla="*/ 2147483646 w 88"/>
              <a:gd name="T37" fmla="*/ 2147483646 h 82"/>
              <a:gd name="T38" fmla="*/ 2147483646 w 88"/>
              <a:gd name="T39" fmla="*/ 2147483646 h 82"/>
              <a:gd name="T40" fmla="*/ 2147483646 w 88"/>
              <a:gd name="T41" fmla="*/ 2147483646 h 82"/>
              <a:gd name="T42" fmla="*/ 2147483646 w 88"/>
              <a:gd name="T43" fmla="*/ 2147483646 h 82"/>
              <a:gd name="T44" fmla="*/ 2147483646 w 88"/>
              <a:gd name="T45" fmla="*/ 2147483646 h 82"/>
              <a:gd name="T46" fmla="*/ 2147483646 w 88"/>
              <a:gd name="T47" fmla="*/ 2147483646 h 82"/>
              <a:gd name="T48" fmla="*/ 2147483646 w 88"/>
              <a:gd name="T49" fmla="*/ 2147483646 h 82"/>
              <a:gd name="T50" fmla="*/ 2147483646 w 88"/>
              <a:gd name="T51" fmla="*/ 2147483646 h 82"/>
              <a:gd name="T52" fmla="*/ 2147483646 w 88"/>
              <a:gd name="T53" fmla="*/ 2147483646 h 82"/>
              <a:gd name="T54" fmla="*/ 2147483646 w 88"/>
              <a:gd name="T55" fmla="*/ 2147483646 h 82"/>
              <a:gd name="T56" fmla="*/ 2147483646 w 88"/>
              <a:gd name="T57" fmla="*/ 2147483646 h 82"/>
              <a:gd name="T58" fmla="*/ 2147483646 w 88"/>
              <a:gd name="T59" fmla="*/ 2147483646 h 82"/>
              <a:gd name="T60" fmla="*/ 0 w 88"/>
              <a:gd name="T61" fmla="*/ 2147483646 h 82"/>
              <a:gd name="T62" fmla="*/ 2147483646 w 88"/>
              <a:gd name="T63" fmla="*/ 2147483646 h 82"/>
              <a:gd name="T64" fmla="*/ 2147483646 w 88"/>
              <a:gd name="T65" fmla="*/ 2147483646 h 82"/>
              <a:gd name="T66" fmla="*/ 2147483646 w 88"/>
              <a:gd name="T67" fmla="*/ 2147483646 h 82"/>
              <a:gd name="T68" fmla="*/ 2147483646 w 88"/>
              <a:gd name="T69" fmla="*/ 2147483646 h 82"/>
              <a:gd name="T70" fmla="*/ 2147483646 w 88"/>
              <a:gd name="T71" fmla="*/ 2147483646 h 82"/>
              <a:gd name="T72" fmla="*/ 2147483646 w 88"/>
              <a:gd name="T73" fmla="*/ 2147483646 h 82"/>
              <a:gd name="T74" fmla="*/ 2147483646 w 88"/>
              <a:gd name="T75" fmla="*/ 2147483646 h 82"/>
              <a:gd name="T76" fmla="*/ 2147483646 w 88"/>
              <a:gd name="T77" fmla="*/ 2147483646 h 82"/>
              <a:gd name="T78" fmla="*/ 2147483646 w 88"/>
              <a:gd name="T79" fmla="*/ 2147483646 h 82"/>
              <a:gd name="T80" fmla="*/ 2147483646 w 88"/>
              <a:gd name="T81" fmla="*/ 0 h 82"/>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88"/>
              <a:gd name="T124" fmla="*/ 0 h 82"/>
              <a:gd name="T125" fmla="*/ 88 w 88"/>
              <a:gd name="T126" fmla="*/ 82 h 82"/>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88" h="82">
                <a:moveTo>
                  <a:pt x="35" y="0"/>
                </a:moveTo>
                <a:lnTo>
                  <a:pt x="40" y="6"/>
                </a:lnTo>
                <a:lnTo>
                  <a:pt x="46" y="7"/>
                </a:lnTo>
                <a:lnTo>
                  <a:pt x="46" y="11"/>
                </a:lnTo>
                <a:lnTo>
                  <a:pt x="46" y="16"/>
                </a:lnTo>
                <a:lnTo>
                  <a:pt x="46" y="20"/>
                </a:lnTo>
                <a:lnTo>
                  <a:pt x="50" y="20"/>
                </a:lnTo>
                <a:lnTo>
                  <a:pt x="55" y="20"/>
                </a:lnTo>
                <a:lnTo>
                  <a:pt x="61" y="20"/>
                </a:lnTo>
                <a:lnTo>
                  <a:pt x="62" y="23"/>
                </a:lnTo>
                <a:lnTo>
                  <a:pt x="70" y="27"/>
                </a:lnTo>
                <a:lnTo>
                  <a:pt x="70" y="37"/>
                </a:lnTo>
                <a:lnTo>
                  <a:pt x="80" y="48"/>
                </a:lnTo>
                <a:lnTo>
                  <a:pt x="86" y="57"/>
                </a:lnTo>
                <a:lnTo>
                  <a:pt x="87" y="62"/>
                </a:lnTo>
                <a:lnTo>
                  <a:pt x="87" y="75"/>
                </a:lnTo>
                <a:lnTo>
                  <a:pt x="86" y="80"/>
                </a:lnTo>
                <a:lnTo>
                  <a:pt x="78" y="81"/>
                </a:lnTo>
                <a:lnTo>
                  <a:pt x="66" y="75"/>
                </a:lnTo>
                <a:lnTo>
                  <a:pt x="62" y="75"/>
                </a:lnTo>
                <a:lnTo>
                  <a:pt x="55" y="75"/>
                </a:lnTo>
                <a:lnTo>
                  <a:pt x="50" y="80"/>
                </a:lnTo>
                <a:lnTo>
                  <a:pt x="46" y="80"/>
                </a:lnTo>
                <a:lnTo>
                  <a:pt x="33" y="71"/>
                </a:lnTo>
                <a:lnTo>
                  <a:pt x="26" y="67"/>
                </a:lnTo>
                <a:lnTo>
                  <a:pt x="26" y="61"/>
                </a:lnTo>
                <a:lnTo>
                  <a:pt x="16" y="50"/>
                </a:lnTo>
                <a:lnTo>
                  <a:pt x="9" y="48"/>
                </a:lnTo>
                <a:lnTo>
                  <a:pt x="4" y="45"/>
                </a:lnTo>
                <a:lnTo>
                  <a:pt x="1" y="44"/>
                </a:lnTo>
                <a:lnTo>
                  <a:pt x="0" y="35"/>
                </a:lnTo>
                <a:lnTo>
                  <a:pt x="1" y="31"/>
                </a:lnTo>
                <a:lnTo>
                  <a:pt x="4" y="27"/>
                </a:lnTo>
                <a:lnTo>
                  <a:pt x="7" y="23"/>
                </a:lnTo>
                <a:lnTo>
                  <a:pt x="12" y="20"/>
                </a:lnTo>
                <a:lnTo>
                  <a:pt x="19" y="16"/>
                </a:lnTo>
                <a:lnTo>
                  <a:pt x="21" y="11"/>
                </a:lnTo>
                <a:lnTo>
                  <a:pt x="26" y="7"/>
                </a:lnTo>
                <a:lnTo>
                  <a:pt x="29" y="6"/>
                </a:lnTo>
                <a:lnTo>
                  <a:pt x="33" y="1"/>
                </a:lnTo>
                <a:lnTo>
                  <a:pt x="35" y="0"/>
                </a:lnTo>
              </a:path>
            </a:pathLst>
          </a:custGeom>
          <a:solidFill>
            <a:schemeClr val="bg1"/>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213" name="Freeform 120"/>
          <p:cNvSpPr>
            <a:spLocks/>
          </p:cNvSpPr>
          <p:nvPr/>
        </p:nvSpPr>
        <p:spPr bwMode="auto">
          <a:xfrm>
            <a:off x="6289675" y="2171700"/>
            <a:ext cx="501650" cy="576263"/>
          </a:xfrm>
          <a:custGeom>
            <a:avLst/>
            <a:gdLst>
              <a:gd name="T0" fmla="*/ 2147483646 w 316"/>
              <a:gd name="T1" fmla="*/ 2147483646 h 363"/>
              <a:gd name="T2" fmla="*/ 2147483646 w 316"/>
              <a:gd name="T3" fmla="*/ 2147483646 h 363"/>
              <a:gd name="T4" fmla="*/ 2147483646 w 316"/>
              <a:gd name="T5" fmla="*/ 2147483646 h 363"/>
              <a:gd name="T6" fmla="*/ 2147483646 w 316"/>
              <a:gd name="T7" fmla="*/ 2147483646 h 363"/>
              <a:gd name="T8" fmla="*/ 2147483646 w 316"/>
              <a:gd name="T9" fmla="*/ 2147483646 h 363"/>
              <a:gd name="T10" fmla="*/ 2147483646 w 316"/>
              <a:gd name="T11" fmla="*/ 2147483646 h 363"/>
              <a:gd name="T12" fmla="*/ 2147483646 w 316"/>
              <a:gd name="T13" fmla="*/ 2147483646 h 363"/>
              <a:gd name="T14" fmla="*/ 2147483646 w 316"/>
              <a:gd name="T15" fmla="*/ 2147483646 h 363"/>
              <a:gd name="T16" fmla="*/ 2147483646 w 316"/>
              <a:gd name="T17" fmla="*/ 2147483646 h 363"/>
              <a:gd name="T18" fmla="*/ 2147483646 w 316"/>
              <a:gd name="T19" fmla="*/ 2147483646 h 363"/>
              <a:gd name="T20" fmla="*/ 2147483646 w 316"/>
              <a:gd name="T21" fmla="*/ 2147483646 h 363"/>
              <a:gd name="T22" fmla="*/ 2147483646 w 316"/>
              <a:gd name="T23" fmla="*/ 2147483646 h 363"/>
              <a:gd name="T24" fmla="*/ 2147483646 w 316"/>
              <a:gd name="T25" fmla="*/ 2147483646 h 363"/>
              <a:gd name="T26" fmla="*/ 2147483646 w 316"/>
              <a:gd name="T27" fmla="*/ 2147483646 h 363"/>
              <a:gd name="T28" fmla="*/ 2147483646 w 316"/>
              <a:gd name="T29" fmla="*/ 2147483646 h 363"/>
              <a:gd name="T30" fmla="*/ 2147483646 w 316"/>
              <a:gd name="T31" fmla="*/ 2147483646 h 363"/>
              <a:gd name="T32" fmla="*/ 2147483646 w 316"/>
              <a:gd name="T33" fmla="*/ 2147483646 h 363"/>
              <a:gd name="T34" fmla="*/ 2147483646 w 316"/>
              <a:gd name="T35" fmla="*/ 2147483646 h 363"/>
              <a:gd name="T36" fmla="*/ 2147483646 w 316"/>
              <a:gd name="T37" fmla="*/ 2147483646 h 363"/>
              <a:gd name="T38" fmla="*/ 2147483646 w 316"/>
              <a:gd name="T39" fmla="*/ 2147483646 h 363"/>
              <a:gd name="T40" fmla="*/ 2147483646 w 316"/>
              <a:gd name="T41" fmla="*/ 2147483646 h 363"/>
              <a:gd name="T42" fmla="*/ 2147483646 w 316"/>
              <a:gd name="T43" fmla="*/ 2147483646 h 363"/>
              <a:gd name="T44" fmla="*/ 2147483646 w 316"/>
              <a:gd name="T45" fmla="*/ 2147483646 h 363"/>
              <a:gd name="T46" fmla="*/ 2147483646 w 316"/>
              <a:gd name="T47" fmla="*/ 2147483646 h 363"/>
              <a:gd name="T48" fmla="*/ 2147483646 w 316"/>
              <a:gd name="T49" fmla="*/ 2147483646 h 363"/>
              <a:gd name="T50" fmla="*/ 2147483646 w 316"/>
              <a:gd name="T51" fmla="*/ 2147483646 h 363"/>
              <a:gd name="T52" fmla="*/ 2147483646 w 316"/>
              <a:gd name="T53" fmla="*/ 2147483646 h 363"/>
              <a:gd name="T54" fmla="*/ 2147483646 w 316"/>
              <a:gd name="T55" fmla="*/ 2147483646 h 363"/>
              <a:gd name="T56" fmla="*/ 2147483646 w 316"/>
              <a:gd name="T57" fmla="*/ 2147483646 h 363"/>
              <a:gd name="T58" fmla="*/ 2147483646 w 316"/>
              <a:gd name="T59" fmla="*/ 2147483646 h 363"/>
              <a:gd name="T60" fmla="*/ 2147483646 w 316"/>
              <a:gd name="T61" fmla="*/ 2147483646 h 363"/>
              <a:gd name="T62" fmla="*/ 2147483646 w 316"/>
              <a:gd name="T63" fmla="*/ 2147483646 h 363"/>
              <a:gd name="T64" fmla="*/ 2147483646 w 316"/>
              <a:gd name="T65" fmla="*/ 2147483646 h 363"/>
              <a:gd name="T66" fmla="*/ 2147483646 w 316"/>
              <a:gd name="T67" fmla="*/ 2147483646 h 363"/>
              <a:gd name="T68" fmla="*/ 2147483646 w 316"/>
              <a:gd name="T69" fmla="*/ 2147483646 h 363"/>
              <a:gd name="T70" fmla="*/ 2147483646 w 316"/>
              <a:gd name="T71" fmla="*/ 2147483646 h 363"/>
              <a:gd name="T72" fmla="*/ 2147483646 w 316"/>
              <a:gd name="T73" fmla="*/ 2147483646 h 363"/>
              <a:gd name="T74" fmla="*/ 2147483646 w 316"/>
              <a:gd name="T75" fmla="*/ 2147483646 h 363"/>
              <a:gd name="T76" fmla="*/ 2147483646 w 316"/>
              <a:gd name="T77" fmla="*/ 2147483646 h 363"/>
              <a:gd name="T78" fmla="*/ 2147483646 w 316"/>
              <a:gd name="T79" fmla="*/ 2147483646 h 363"/>
              <a:gd name="T80" fmla="*/ 2147483646 w 316"/>
              <a:gd name="T81" fmla="*/ 2147483646 h 363"/>
              <a:gd name="T82" fmla="*/ 2147483646 w 316"/>
              <a:gd name="T83" fmla="*/ 2147483646 h 363"/>
              <a:gd name="T84" fmla="*/ 0 w 316"/>
              <a:gd name="T85" fmla="*/ 2147483646 h 363"/>
              <a:gd name="T86" fmla="*/ 2147483646 w 316"/>
              <a:gd name="T87" fmla="*/ 2147483646 h 363"/>
              <a:gd name="T88" fmla="*/ 2147483646 w 316"/>
              <a:gd name="T89" fmla="*/ 2147483646 h 363"/>
              <a:gd name="T90" fmla="*/ 2147483646 w 316"/>
              <a:gd name="T91" fmla="*/ 2147483646 h 363"/>
              <a:gd name="T92" fmla="*/ 2147483646 w 316"/>
              <a:gd name="T93" fmla="*/ 2147483646 h 363"/>
              <a:gd name="T94" fmla="*/ 2147483646 w 316"/>
              <a:gd name="T95" fmla="*/ 2147483646 h 363"/>
              <a:gd name="T96" fmla="*/ 2147483646 w 316"/>
              <a:gd name="T97" fmla="*/ 2147483646 h 363"/>
              <a:gd name="T98" fmla="*/ 2147483646 w 316"/>
              <a:gd name="T99" fmla="*/ 0 h 363"/>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316"/>
              <a:gd name="T151" fmla="*/ 0 h 363"/>
              <a:gd name="T152" fmla="*/ 316 w 316"/>
              <a:gd name="T153" fmla="*/ 363 h 363"/>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316" h="363">
                <a:moveTo>
                  <a:pt x="46" y="0"/>
                </a:moveTo>
                <a:lnTo>
                  <a:pt x="52" y="1"/>
                </a:lnTo>
                <a:lnTo>
                  <a:pt x="57" y="6"/>
                </a:lnTo>
                <a:lnTo>
                  <a:pt x="64" y="18"/>
                </a:lnTo>
                <a:lnTo>
                  <a:pt x="68" y="31"/>
                </a:lnTo>
                <a:lnTo>
                  <a:pt x="78" y="42"/>
                </a:lnTo>
                <a:lnTo>
                  <a:pt x="83" y="51"/>
                </a:lnTo>
                <a:lnTo>
                  <a:pt x="89" y="51"/>
                </a:lnTo>
                <a:lnTo>
                  <a:pt x="96" y="55"/>
                </a:lnTo>
                <a:lnTo>
                  <a:pt x="101" y="55"/>
                </a:lnTo>
                <a:lnTo>
                  <a:pt x="102" y="61"/>
                </a:lnTo>
                <a:lnTo>
                  <a:pt x="102" y="70"/>
                </a:lnTo>
                <a:lnTo>
                  <a:pt x="109" y="76"/>
                </a:lnTo>
                <a:lnTo>
                  <a:pt x="113" y="82"/>
                </a:lnTo>
                <a:lnTo>
                  <a:pt x="124" y="80"/>
                </a:lnTo>
                <a:lnTo>
                  <a:pt x="129" y="84"/>
                </a:lnTo>
                <a:lnTo>
                  <a:pt x="132" y="92"/>
                </a:lnTo>
                <a:lnTo>
                  <a:pt x="133" y="98"/>
                </a:lnTo>
                <a:lnTo>
                  <a:pt x="137" y="111"/>
                </a:lnTo>
                <a:lnTo>
                  <a:pt x="141" y="113"/>
                </a:lnTo>
                <a:lnTo>
                  <a:pt x="148" y="122"/>
                </a:lnTo>
                <a:lnTo>
                  <a:pt x="158" y="121"/>
                </a:lnTo>
                <a:lnTo>
                  <a:pt x="163" y="122"/>
                </a:lnTo>
                <a:lnTo>
                  <a:pt x="168" y="113"/>
                </a:lnTo>
                <a:lnTo>
                  <a:pt x="175" y="130"/>
                </a:lnTo>
                <a:lnTo>
                  <a:pt x="176" y="137"/>
                </a:lnTo>
                <a:lnTo>
                  <a:pt x="190" y="145"/>
                </a:lnTo>
                <a:lnTo>
                  <a:pt x="190" y="147"/>
                </a:lnTo>
                <a:lnTo>
                  <a:pt x="197" y="145"/>
                </a:lnTo>
                <a:lnTo>
                  <a:pt x="198" y="154"/>
                </a:lnTo>
                <a:lnTo>
                  <a:pt x="201" y="160"/>
                </a:lnTo>
                <a:lnTo>
                  <a:pt x="212" y="171"/>
                </a:lnTo>
                <a:lnTo>
                  <a:pt x="209" y="182"/>
                </a:lnTo>
                <a:lnTo>
                  <a:pt x="215" y="185"/>
                </a:lnTo>
                <a:lnTo>
                  <a:pt x="225" y="184"/>
                </a:lnTo>
                <a:lnTo>
                  <a:pt x="235" y="187"/>
                </a:lnTo>
                <a:lnTo>
                  <a:pt x="241" y="190"/>
                </a:lnTo>
                <a:lnTo>
                  <a:pt x="250" y="193"/>
                </a:lnTo>
                <a:lnTo>
                  <a:pt x="259" y="193"/>
                </a:lnTo>
                <a:lnTo>
                  <a:pt x="271" y="202"/>
                </a:lnTo>
                <a:lnTo>
                  <a:pt x="281" y="208"/>
                </a:lnTo>
                <a:lnTo>
                  <a:pt x="296" y="219"/>
                </a:lnTo>
                <a:lnTo>
                  <a:pt x="301" y="228"/>
                </a:lnTo>
                <a:lnTo>
                  <a:pt x="307" y="234"/>
                </a:lnTo>
                <a:lnTo>
                  <a:pt x="312" y="240"/>
                </a:lnTo>
                <a:lnTo>
                  <a:pt x="315" y="246"/>
                </a:lnTo>
                <a:lnTo>
                  <a:pt x="308" y="255"/>
                </a:lnTo>
                <a:lnTo>
                  <a:pt x="307" y="255"/>
                </a:lnTo>
                <a:lnTo>
                  <a:pt x="303" y="258"/>
                </a:lnTo>
                <a:lnTo>
                  <a:pt x="297" y="258"/>
                </a:lnTo>
                <a:lnTo>
                  <a:pt x="296" y="262"/>
                </a:lnTo>
                <a:lnTo>
                  <a:pt x="293" y="269"/>
                </a:lnTo>
                <a:lnTo>
                  <a:pt x="290" y="276"/>
                </a:lnTo>
                <a:lnTo>
                  <a:pt x="290" y="283"/>
                </a:lnTo>
                <a:lnTo>
                  <a:pt x="290" y="290"/>
                </a:lnTo>
                <a:lnTo>
                  <a:pt x="290" y="295"/>
                </a:lnTo>
                <a:lnTo>
                  <a:pt x="290" y="299"/>
                </a:lnTo>
                <a:lnTo>
                  <a:pt x="288" y="302"/>
                </a:lnTo>
                <a:lnTo>
                  <a:pt x="284" y="305"/>
                </a:lnTo>
                <a:lnTo>
                  <a:pt x="284" y="316"/>
                </a:lnTo>
                <a:lnTo>
                  <a:pt x="284" y="318"/>
                </a:lnTo>
                <a:lnTo>
                  <a:pt x="281" y="325"/>
                </a:lnTo>
                <a:lnTo>
                  <a:pt x="274" y="329"/>
                </a:lnTo>
                <a:lnTo>
                  <a:pt x="271" y="331"/>
                </a:lnTo>
                <a:lnTo>
                  <a:pt x="265" y="350"/>
                </a:lnTo>
                <a:lnTo>
                  <a:pt x="265" y="353"/>
                </a:lnTo>
                <a:lnTo>
                  <a:pt x="262" y="362"/>
                </a:lnTo>
                <a:lnTo>
                  <a:pt x="254" y="362"/>
                </a:lnTo>
                <a:lnTo>
                  <a:pt x="241" y="362"/>
                </a:lnTo>
                <a:lnTo>
                  <a:pt x="227" y="357"/>
                </a:lnTo>
                <a:lnTo>
                  <a:pt x="214" y="350"/>
                </a:lnTo>
                <a:lnTo>
                  <a:pt x="212" y="346"/>
                </a:lnTo>
                <a:lnTo>
                  <a:pt x="209" y="342"/>
                </a:lnTo>
                <a:lnTo>
                  <a:pt x="197" y="331"/>
                </a:lnTo>
                <a:lnTo>
                  <a:pt x="190" y="325"/>
                </a:lnTo>
                <a:lnTo>
                  <a:pt x="178" y="316"/>
                </a:lnTo>
                <a:lnTo>
                  <a:pt x="175" y="310"/>
                </a:lnTo>
                <a:lnTo>
                  <a:pt x="163" y="302"/>
                </a:lnTo>
                <a:lnTo>
                  <a:pt x="150" y="293"/>
                </a:lnTo>
                <a:lnTo>
                  <a:pt x="141" y="299"/>
                </a:lnTo>
                <a:lnTo>
                  <a:pt x="135" y="300"/>
                </a:lnTo>
                <a:lnTo>
                  <a:pt x="129" y="305"/>
                </a:lnTo>
                <a:lnTo>
                  <a:pt x="124" y="310"/>
                </a:lnTo>
                <a:lnTo>
                  <a:pt x="117" y="316"/>
                </a:lnTo>
                <a:lnTo>
                  <a:pt x="117" y="318"/>
                </a:lnTo>
                <a:lnTo>
                  <a:pt x="0" y="92"/>
                </a:lnTo>
                <a:lnTo>
                  <a:pt x="1" y="84"/>
                </a:lnTo>
                <a:lnTo>
                  <a:pt x="1" y="71"/>
                </a:lnTo>
                <a:lnTo>
                  <a:pt x="1" y="62"/>
                </a:lnTo>
                <a:lnTo>
                  <a:pt x="8" y="60"/>
                </a:lnTo>
                <a:lnTo>
                  <a:pt x="8" y="51"/>
                </a:lnTo>
                <a:lnTo>
                  <a:pt x="14" y="51"/>
                </a:lnTo>
                <a:lnTo>
                  <a:pt x="15" y="51"/>
                </a:lnTo>
                <a:lnTo>
                  <a:pt x="20" y="51"/>
                </a:lnTo>
                <a:lnTo>
                  <a:pt x="23" y="39"/>
                </a:lnTo>
                <a:lnTo>
                  <a:pt x="28" y="31"/>
                </a:lnTo>
                <a:lnTo>
                  <a:pt x="33" y="23"/>
                </a:lnTo>
                <a:lnTo>
                  <a:pt x="38" y="12"/>
                </a:lnTo>
                <a:lnTo>
                  <a:pt x="38" y="1"/>
                </a:lnTo>
                <a:lnTo>
                  <a:pt x="46" y="0"/>
                </a:lnTo>
              </a:path>
            </a:pathLst>
          </a:custGeom>
          <a:solidFill>
            <a:schemeClr val="bg1"/>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214" name="Freeform 121"/>
          <p:cNvSpPr>
            <a:spLocks/>
          </p:cNvSpPr>
          <p:nvPr/>
        </p:nvSpPr>
        <p:spPr bwMode="auto">
          <a:xfrm>
            <a:off x="6289675" y="2171700"/>
            <a:ext cx="501650" cy="576263"/>
          </a:xfrm>
          <a:custGeom>
            <a:avLst/>
            <a:gdLst>
              <a:gd name="T0" fmla="*/ 2147483646 w 316"/>
              <a:gd name="T1" fmla="*/ 2147483646 h 363"/>
              <a:gd name="T2" fmla="*/ 2147483646 w 316"/>
              <a:gd name="T3" fmla="*/ 2147483646 h 363"/>
              <a:gd name="T4" fmla="*/ 2147483646 w 316"/>
              <a:gd name="T5" fmla="*/ 2147483646 h 363"/>
              <a:gd name="T6" fmla="*/ 2147483646 w 316"/>
              <a:gd name="T7" fmla="*/ 2147483646 h 363"/>
              <a:gd name="T8" fmla="*/ 2147483646 w 316"/>
              <a:gd name="T9" fmla="*/ 2147483646 h 363"/>
              <a:gd name="T10" fmla="*/ 2147483646 w 316"/>
              <a:gd name="T11" fmla="*/ 2147483646 h 363"/>
              <a:gd name="T12" fmla="*/ 2147483646 w 316"/>
              <a:gd name="T13" fmla="*/ 2147483646 h 363"/>
              <a:gd name="T14" fmla="*/ 2147483646 w 316"/>
              <a:gd name="T15" fmla="*/ 2147483646 h 363"/>
              <a:gd name="T16" fmla="*/ 2147483646 w 316"/>
              <a:gd name="T17" fmla="*/ 2147483646 h 363"/>
              <a:gd name="T18" fmla="*/ 2147483646 w 316"/>
              <a:gd name="T19" fmla="*/ 2147483646 h 363"/>
              <a:gd name="T20" fmla="*/ 2147483646 w 316"/>
              <a:gd name="T21" fmla="*/ 2147483646 h 363"/>
              <a:gd name="T22" fmla="*/ 2147483646 w 316"/>
              <a:gd name="T23" fmla="*/ 2147483646 h 363"/>
              <a:gd name="T24" fmla="*/ 2147483646 w 316"/>
              <a:gd name="T25" fmla="*/ 2147483646 h 363"/>
              <a:gd name="T26" fmla="*/ 2147483646 w 316"/>
              <a:gd name="T27" fmla="*/ 2147483646 h 363"/>
              <a:gd name="T28" fmla="*/ 2147483646 w 316"/>
              <a:gd name="T29" fmla="*/ 2147483646 h 363"/>
              <a:gd name="T30" fmla="*/ 2147483646 w 316"/>
              <a:gd name="T31" fmla="*/ 2147483646 h 363"/>
              <a:gd name="T32" fmla="*/ 2147483646 w 316"/>
              <a:gd name="T33" fmla="*/ 2147483646 h 363"/>
              <a:gd name="T34" fmla="*/ 2147483646 w 316"/>
              <a:gd name="T35" fmla="*/ 2147483646 h 363"/>
              <a:gd name="T36" fmla="*/ 2147483646 w 316"/>
              <a:gd name="T37" fmla="*/ 2147483646 h 363"/>
              <a:gd name="T38" fmla="*/ 2147483646 w 316"/>
              <a:gd name="T39" fmla="*/ 2147483646 h 363"/>
              <a:gd name="T40" fmla="*/ 2147483646 w 316"/>
              <a:gd name="T41" fmla="*/ 2147483646 h 363"/>
              <a:gd name="T42" fmla="*/ 2147483646 w 316"/>
              <a:gd name="T43" fmla="*/ 2147483646 h 363"/>
              <a:gd name="T44" fmla="*/ 2147483646 w 316"/>
              <a:gd name="T45" fmla="*/ 2147483646 h 363"/>
              <a:gd name="T46" fmla="*/ 2147483646 w 316"/>
              <a:gd name="T47" fmla="*/ 2147483646 h 363"/>
              <a:gd name="T48" fmla="*/ 2147483646 w 316"/>
              <a:gd name="T49" fmla="*/ 2147483646 h 363"/>
              <a:gd name="T50" fmla="*/ 2147483646 w 316"/>
              <a:gd name="T51" fmla="*/ 2147483646 h 363"/>
              <a:gd name="T52" fmla="*/ 2147483646 w 316"/>
              <a:gd name="T53" fmla="*/ 2147483646 h 363"/>
              <a:gd name="T54" fmla="*/ 2147483646 w 316"/>
              <a:gd name="T55" fmla="*/ 2147483646 h 363"/>
              <a:gd name="T56" fmla="*/ 2147483646 w 316"/>
              <a:gd name="T57" fmla="*/ 2147483646 h 363"/>
              <a:gd name="T58" fmla="*/ 2147483646 w 316"/>
              <a:gd name="T59" fmla="*/ 2147483646 h 363"/>
              <a:gd name="T60" fmla="*/ 2147483646 w 316"/>
              <a:gd name="T61" fmla="*/ 2147483646 h 363"/>
              <a:gd name="T62" fmla="*/ 2147483646 w 316"/>
              <a:gd name="T63" fmla="*/ 2147483646 h 363"/>
              <a:gd name="T64" fmla="*/ 2147483646 w 316"/>
              <a:gd name="T65" fmla="*/ 2147483646 h 363"/>
              <a:gd name="T66" fmla="*/ 2147483646 w 316"/>
              <a:gd name="T67" fmla="*/ 2147483646 h 363"/>
              <a:gd name="T68" fmla="*/ 2147483646 w 316"/>
              <a:gd name="T69" fmla="*/ 2147483646 h 363"/>
              <a:gd name="T70" fmla="*/ 2147483646 w 316"/>
              <a:gd name="T71" fmla="*/ 2147483646 h 363"/>
              <a:gd name="T72" fmla="*/ 2147483646 w 316"/>
              <a:gd name="T73" fmla="*/ 2147483646 h 363"/>
              <a:gd name="T74" fmla="*/ 2147483646 w 316"/>
              <a:gd name="T75" fmla="*/ 2147483646 h 363"/>
              <a:gd name="T76" fmla="*/ 2147483646 w 316"/>
              <a:gd name="T77" fmla="*/ 2147483646 h 363"/>
              <a:gd name="T78" fmla="*/ 2147483646 w 316"/>
              <a:gd name="T79" fmla="*/ 2147483646 h 363"/>
              <a:gd name="T80" fmla="*/ 2147483646 w 316"/>
              <a:gd name="T81" fmla="*/ 2147483646 h 363"/>
              <a:gd name="T82" fmla="*/ 2147483646 w 316"/>
              <a:gd name="T83" fmla="*/ 2147483646 h 363"/>
              <a:gd name="T84" fmla="*/ 0 w 316"/>
              <a:gd name="T85" fmla="*/ 2147483646 h 363"/>
              <a:gd name="T86" fmla="*/ 2147483646 w 316"/>
              <a:gd name="T87" fmla="*/ 2147483646 h 363"/>
              <a:gd name="T88" fmla="*/ 2147483646 w 316"/>
              <a:gd name="T89" fmla="*/ 2147483646 h 363"/>
              <a:gd name="T90" fmla="*/ 2147483646 w 316"/>
              <a:gd name="T91" fmla="*/ 2147483646 h 363"/>
              <a:gd name="T92" fmla="*/ 2147483646 w 316"/>
              <a:gd name="T93" fmla="*/ 2147483646 h 363"/>
              <a:gd name="T94" fmla="*/ 2147483646 w 316"/>
              <a:gd name="T95" fmla="*/ 2147483646 h 363"/>
              <a:gd name="T96" fmla="*/ 2147483646 w 316"/>
              <a:gd name="T97" fmla="*/ 2147483646 h 363"/>
              <a:gd name="T98" fmla="*/ 2147483646 w 316"/>
              <a:gd name="T99" fmla="*/ 0 h 363"/>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316"/>
              <a:gd name="T151" fmla="*/ 0 h 363"/>
              <a:gd name="T152" fmla="*/ 316 w 316"/>
              <a:gd name="T153" fmla="*/ 363 h 363"/>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316" h="363">
                <a:moveTo>
                  <a:pt x="46" y="0"/>
                </a:moveTo>
                <a:lnTo>
                  <a:pt x="52" y="1"/>
                </a:lnTo>
                <a:lnTo>
                  <a:pt x="57" y="6"/>
                </a:lnTo>
                <a:lnTo>
                  <a:pt x="64" y="18"/>
                </a:lnTo>
                <a:lnTo>
                  <a:pt x="68" y="31"/>
                </a:lnTo>
                <a:lnTo>
                  <a:pt x="78" y="42"/>
                </a:lnTo>
                <a:lnTo>
                  <a:pt x="83" y="51"/>
                </a:lnTo>
                <a:lnTo>
                  <a:pt x="89" y="51"/>
                </a:lnTo>
                <a:lnTo>
                  <a:pt x="96" y="55"/>
                </a:lnTo>
                <a:lnTo>
                  <a:pt x="101" y="55"/>
                </a:lnTo>
                <a:lnTo>
                  <a:pt x="102" y="61"/>
                </a:lnTo>
                <a:lnTo>
                  <a:pt x="102" y="70"/>
                </a:lnTo>
                <a:lnTo>
                  <a:pt x="109" y="76"/>
                </a:lnTo>
                <a:lnTo>
                  <a:pt x="113" y="82"/>
                </a:lnTo>
                <a:lnTo>
                  <a:pt x="124" y="80"/>
                </a:lnTo>
                <a:lnTo>
                  <a:pt x="129" y="84"/>
                </a:lnTo>
                <a:lnTo>
                  <a:pt x="132" y="92"/>
                </a:lnTo>
                <a:lnTo>
                  <a:pt x="133" y="98"/>
                </a:lnTo>
                <a:lnTo>
                  <a:pt x="137" y="111"/>
                </a:lnTo>
                <a:lnTo>
                  <a:pt x="141" y="113"/>
                </a:lnTo>
                <a:lnTo>
                  <a:pt x="148" y="122"/>
                </a:lnTo>
                <a:lnTo>
                  <a:pt x="158" y="121"/>
                </a:lnTo>
                <a:lnTo>
                  <a:pt x="163" y="122"/>
                </a:lnTo>
                <a:lnTo>
                  <a:pt x="168" y="113"/>
                </a:lnTo>
                <a:lnTo>
                  <a:pt x="175" y="130"/>
                </a:lnTo>
                <a:lnTo>
                  <a:pt x="176" y="137"/>
                </a:lnTo>
                <a:lnTo>
                  <a:pt x="190" y="145"/>
                </a:lnTo>
                <a:lnTo>
                  <a:pt x="190" y="147"/>
                </a:lnTo>
                <a:lnTo>
                  <a:pt x="197" y="145"/>
                </a:lnTo>
                <a:lnTo>
                  <a:pt x="198" y="154"/>
                </a:lnTo>
                <a:lnTo>
                  <a:pt x="201" y="160"/>
                </a:lnTo>
                <a:lnTo>
                  <a:pt x="212" y="171"/>
                </a:lnTo>
                <a:lnTo>
                  <a:pt x="209" y="182"/>
                </a:lnTo>
                <a:lnTo>
                  <a:pt x="215" y="185"/>
                </a:lnTo>
                <a:lnTo>
                  <a:pt x="225" y="184"/>
                </a:lnTo>
                <a:lnTo>
                  <a:pt x="235" y="187"/>
                </a:lnTo>
                <a:lnTo>
                  <a:pt x="241" y="190"/>
                </a:lnTo>
                <a:lnTo>
                  <a:pt x="250" y="193"/>
                </a:lnTo>
                <a:lnTo>
                  <a:pt x="259" y="193"/>
                </a:lnTo>
                <a:lnTo>
                  <a:pt x="271" y="202"/>
                </a:lnTo>
                <a:lnTo>
                  <a:pt x="281" y="208"/>
                </a:lnTo>
                <a:lnTo>
                  <a:pt x="296" y="219"/>
                </a:lnTo>
                <a:lnTo>
                  <a:pt x="301" y="228"/>
                </a:lnTo>
                <a:lnTo>
                  <a:pt x="307" y="234"/>
                </a:lnTo>
                <a:lnTo>
                  <a:pt x="312" y="240"/>
                </a:lnTo>
                <a:lnTo>
                  <a:pt x="315" y="246"/>
                </a:lnTo>
                <a:lnTo>
                  <a:pt x="308" y="255"/>
                </a:lnTo>
                <a:lnTo>
                  <a:pt x="307" y="255"/>
                </a:lnTo>
                <a:lnTo>
                  <a:pt x="303" y="258"/>
                </a:lnTo>
                <a:lnTo>
                  <a:pt x="297" y="258"/>
                </a:lnTo>
                <a:lnTo>
                  <a:pt x="296" y="262"/>
                </a:lnTo>
                <a:lnTo>
                  <a:pt x="293" y="269"/>
                </a:lnTo>
                <a:lnTo>
                  <a:pt x="290" y="276"/>
                </a:lnTo>
                <a:lnTo>
                  <a:pt x="290" y="283"/>
                </a:lnTo>
                <a:lnTo>
                  <a:pt x="290" y="290"/>
                </a:lnTo>
                <a:lnTo>
                  <a:pt x="290" y="295"/>
                </a:lnTo>
                <a:lnTo>
                  <a:pt x="290" y="299"/>
                </a:lnTo>
                <a:lnTo>
                  <a:pt x="288" y="302"/>
                </a:lnTo>
                <a:lnTo>
                  <a:pt x="284" y="305"/>
                </a:lnTo>
                <a:lnTo>
                  <a:pt x="284" y="316"/>
                </a:lnTo>
                <a:lnTo>
                  <a:pt x="284" y="318"/>
                </a:lnTo>
                <a:lnTo>
                  <a:pt x="281" y="325"/>
                </a:lnTo>
                <a:lnTo>
                  <a:pt x="274" y="329"/>
                </a:lnTo>
                <a:lnTo>
                  <a:pt x="271" y="331"/>
                </a:lnTo>
                <a:lnTo>
                  <a:pt x="265" y="350"/>
                </a:lnTo>
                <a:lnTo>
                  <a:pt x="265" y="353"/>
                </a:lnTo>
                <a:lnTo>
                  <a:pt x="262" y="362"/>
                </a:lnTo>
                <a:lnTo>
                  <a:pt x="254" y="362"/>
                </a:lnTo>
                <a:lnTo>
                  <a:pt x="241" y="362"/>
                </a:lnTo>
                <a:lnTo>
                  <a:pt x="227" y="357"/>
                </a:lnTo>
                <a:lnTo>
                  <a:pt x="214" y="350"/>
                </a:lnTo>
                <a:lnTo>
                  <a:pt x="212" y="346"/>
                </a:lnTo>
                <a:lnTo>
                  <a:pt x="209" y="342"/>
                </a:lnTo>
                <a:lnTo>
                  <a:pt x="197" y="331"/>
                </a:lnTo>
                <a:lnTo>
                  <a:pt x="190" y="325"/>
                </a:lnTo>
                <a:lnTo>
                  <a:pt x="178" y="316"/>
                </a:lnTo>
                <a:lnTo>
                  <a:pt x="175" y="310"/>
                </a:lnTo>
                <a:lnTo>
                  <a:pt x="163" y="302"/>
                </a:lnTo>
                <a:lnTo>
                  <a:pt x="150" y="293"/>
                </a:lnTo>
                <a:lnTo>
                  <a:pt x="141" y="299"/>
                </a:lnTo>
                <a:lnTo>
                  <a:pt x="135" y="300"/>
                </a:lnTo>
                <a:lnTo>
                  <a:pt x="129" y="305"/>
                </a:lnTo>
                <a:lnTo>
                  <a:pt x="124" y="310"/>
                </a:lnTo>
                <a:lnTo>
                  <a:pt x="117" y="316"/>
                </a:lnTo>
                <a:lnTo>
                  <a:pt x="117" y="318"/>
                </a:lnTo>
                <a:lnTo>
                  <a:pt x="0" y="92"/>
                </a:lnTo>
                <a:lnTo>
                  <a:pt x="1" y="84"/>
                </a:lnTo>
                <a:lnTo>
                  <a:pt x="1" y="71"/>
                </a:lnTo>
                <a:lnTo>
                  <a:pt x="1" y="62"/>
                </a:lnTo>
                <a:lnTo>
                  <a:pt x="8" y="60"/>
                </a:lnTo>
                <a:lnTo>
                  <a:pt x="8" y="51"/>
                </a:lnTo>
                <a:lnTo>
                  <a:pt x="14" y="51"/>
                </a:lnTo>
                <a:lnTo>
                  <a:pt x="15" y="51"/>
                </a:lnTo>
                <a:lnTo>
                  <a:pt x="20" y="51"/>
                </a:lnTo>
                <a:lnTo>
                  <a:pt x="23" y="39"/>
                </a:lnTo>
                <a:lnTo>
                  <a:pt x="28" y="31"/>
                </a:lnTo>
                <a:lnTo>
                  <a:pt x="33" y="23"/>
                </a:lnTo>
                <a:lnTo>
                  <a:pt x="38" y="12"/>
                </a:lnTo>
                <a:lnTo>
                  <a:pt x="38" y="1"/>
                </a:lnTo>
                <a:lnTo>
                  <a:pt x="46" y="0"/>
                </a:lnTo>
              </a:path>
            </a:pathLst>
          </a:custGeom>
          <a:solidFill>
            <a:srgbClr val="6699FF"/>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215" name="Freeform 122"/>
          <p:cNvSpPr>
            <a:spLocks/>
          </p:cNvSpPr>
          <p:nvPr/>
        </p:nvSpPr>
        <p:spPr bwMode="auto">
          <a:xfrm>
            <a:off x="6472238" y="2022475"/>
            <a:ext cx="498475" cy="576263"/>
          </a:xfrm>
          <a:custGeom>
            <a:avLst/>
            <a:gdLst>
              <a:gd name="T0" fmla="*/ 2147483646 w 314"/>
              <a:gd name="T1" fmla="*/ 2147483646 h 363"/>
              <a:gd name="T2" fmla="*/ 2147483646 w 314"/>
              <a:gd name="T3" fmla="*/ 2147483646 h 363"/>
              <a:gd name="T4" fmla="*/ 2147483646 w 314"/>
              <a:gd name="T5" fmla="*/ 2147483646 h 363"/>
              <a:gd name="T6" fmla="*/ 2147483646 w 314"/>
              <a:gd name="T7" fmla="*/ 2147483646 h 363"/>
              <a:gd name="T8" fmla="*/ 2147483646 w 314"/>
              <a:gd name="T9" fmla="*/ 2147483646 h 363"/>
              <a:gd name="T10" fmla="*/ 2147483646 w 314"/>
              <a:gd name="T11" fmla="*/ 2147483646 h 363"/>
              <a:gd name="T12" fmla="*/ 2147483646 w 314"/>
              <a:gd name="T13" fmla="*/ 2147483646 h 363"/>
              <a:gd name="T14" fmla="*/ 2147483646 w 314"/>
              <a:gd name="T15" fmla="*/ 2147483646 h 363"/>
              <a:gd name="T16" fmla="*/ 2147483646 w 314"/>
              <a:gd name="T17" fmla="*/ 2147483646 h 363"/>
              <a:gd name="T18" fmla="*/ 2147483646 w 314"/>
              <a:gd name="T19" fmla="*/ 2147483646 h 363"/>
              <a:gd name="T20" fmla="*/ 2147483646 w 314"/>
              <a:gd name="T21" fmla="*/ 2147483646 h 363"/>
              <a:gd name="T22" fmla="*/ 2147483646 w 314"/>
              <a:gd name="T23" fmla="*/ 2147483646 h 363"/>
              <a:gd name="T24" fmla="*/ 2147483646 w 314"/>
              <a:gd name="T25" fmla="*/ 2147483646 h 363"/>
              <a:gd name="T26" fmla="*/ 2147483646 w 314"/>
              <a:gd name="T27" fmla="*/ 2147483646 h 363"/>
              <a:gd name="T28" fmla="*/ 2147483646 w 314"/>
              <a:gd name="T29" fmla="*/ 2147483646 h 363"/>
              <a:gd name="T30" fmla="*/ 2147483646 w 314"/>
              <a:gd name="T31" fmla="*/ 2147483646 h 363"/>
              <a:gd name="T32" fmla="*/ 2147483646 w 314"/>
              <a:gd name="T33" fmla="*/ 2147483646 h 363"/>
              <a:gd name="T34" fmla="*/ 2147483646 w 314"/>
              <a:gd name="T35" fmla="*/ 2147483646 h 363"/>
              <a:gd name="T36" fmla="*/ 2147483646 w 314"/>
              <a:gd name="T37" fmla="*/ 2147483646 h 363"/>
              <a:gd name="T38" fmla="*/ 2147483646 w 314"/>
              <a:gd name="T39" fmla="*/ 2147483646 h 363"/>
              <a:gd name="T40" fmla="*/ 2147483646 w 314"/>
              <a:gd name="T41" fmla="*/ 2147483646 h 363"/>
              <a:gd name="T42" fmla="*/ 2147483646 w 314"/>
              <a:gd name="T43" fmla="*/ 2147483646 h 363"/>
              <a:gd name="T44" fmla="*/ 2147483646 w 314"/>
              <a:gd name="T45" fmla="*/ 2147483646 h 363"/>
              <a:gd name="T46" fmla="*/ 2147483646 w 314"/>
              <a:gd name="T47" fmla="*/ 2147483646 h 363"/>
              <a:gd name="T48" fmla="*/ 2147483646 w 314"/>
              <a:gd name="T49" fmla="*/ 2147483646 h 363"/>
              <a:gd name="T50" fmla="*/ 2147483646 w 314"/>
              <a:gd name="T51" fmla="*/ 2147483646 h 363"/>
              <a:gd name="T52" fmla="*/ 2147483646 w 314"/>
              <a:gd name="T53" fmla="*/ 2147483646 h 363"/>
              <a:gd name="T54" fmla="*/ 2147483646 w 314"/>
              <a:gd name="T55" fmla="*/ 2147483646 h 363"/>
              <a:gd name="T56" fmla="*/ 2147483646 w 314"/>
              <a:gd name="T57" fmla="*/ 2147483646 h 363"/>
              <a:gd name="T58" fmla="*/ 2147483646 w 314"/>
              <a:gd name="T59" fmla="*/ 2147483646 h 363"/>
              <a:gd name="T60" fmla="*/ 2147483646 w 314"/>
              <a:gd name="T61" fmla="*/ 2147483646 h 363"/>
              <a:gd name="T62" fmla="*/ 2147483646 w 314"/>
              <a:gd name="T63" fmla="*/ 2147483646 h 363"/>
              <a:gd name="T64" fmla="*/ 2147483646 w 314"/>
              <a:gd name="T65" fmla="*/ 2147483646 h 363"/>
              <a:gd name="T66" fmla="*/ 2147483646 w 314"/>
              <a:gd name="T67" fmla="*/ 2147483646 h 363"/>
              <a:gd name="T68" fmla="*/ 2147483646 w 314"/>
              <a:gd name="T69" fmla="*/ 2147483646 h 363"/>
              <a:gd name="T70" fmla="*/ 2147483646 w 314"/>
              <a:gd name="T71" fmla="*/ 2147483646 h 363"/>
              <a:gd name="T72" fmla="*/ 2147483646 w 314"/>
              <a:gd name="T73" fmla="*/ 2147483646 h 363"/>
              <a:gd name="T74" fmla="*/ 2147483646 w 314"/>
              <a:gd name="T75" fmla="*/ 2147483646 h 363"/>
              <a:gd name="T76" fmla="*/ 2147483646 w 314"/>
              <a:gd name="T77" fmla="*/ 2147483646 h 363"/>
              <a:gd name="T78" fmla="*/ 2147483646 w 314"/>
              <a:gd name="T79" fmla="*/ 2147483646 h 363"/>
              <a:gd name="T80" fmla="*/ 2147483646 w 314"/>
              <a:gd name="T81" fmla="*/ 2147483646 h 363"/>
              <a:gd name="T82" fmla="*/ 2147483646 w 314"/>
              <a:gd name="T83" fmla="*/ 2147483646 h 363"/>
              <a:gd name="T84" fmla="*/ 2147483646 w 314"/>
              <a:gd name="T85" fmla="*/ 2147483646 h 363"/>
              <a:gd name="T86" fmla="*/ 2147483646 w 314"/>
              <a:gd name="T87" fmla="*/ 2147483646 h 363"/>
              <a:gd name="T88" fmla="*/ 2147483646 w 314"/>
              <a:gd name="T89" fmla="*/ 2147483646 h 363"/>
              <a:gd name="T90" fmla="*/ 2147483646 w 314"/>
              <a:gd name="T91" fmla="*/ 2147483646 h 363"/>
              <a:gd name="T92" fmla="*/ 2147483646 w 314"/>
              <a:gd name="T93" fmla="*/ 2147483646 h 363"/>
              <a:gd name="T94" fmla="*/ 2147483646 w 314"/>
              <a:gd name="T95" fmla="*/ 2147483646 h 363"/>
              <a:gd name="T96" fmla="*/ 2147483646 w 314"/>
              <a:gd name="T97" fmla="*/ 2147483646 h 363"/>
              <a:gd name="T98" fmla="*/ 2147483646 w 314"/>
              <a:gd name="T99" fmla="*/ 2147483646 h 363"/>
              <a:gd name="T100" fmla="*/ 2147483646 w 314"/>
              <a:gd name="T101" fmla="*/ 2147483646 h 363"/>
              <a:gd name="T102" fmla="*/ 2147483646 w 314"/>
              <a:gd name="T103" fmla="*/ 2147483646 h 363"/>
              <a:gd name="T104" fmla="*/ 2147483646 w 314"/>
              <a:gd name="T105" fmla="*/ 2147483646 h 363"/>
              <a:gd name="T106" fmla="*/ 2147483646 w 314"/>
              <a:gd name="T107" fmla="*/ 2147483646 h 363"/>
              <a:gd name="T108" fmla="*/ 2147483646 w 314"/>
              <a:gd name="T109" fmla="*/ 2147483646 h 363"/>
              <a:gd name="T110" fmla="*/ 2147483646 w 314"/>
              <a:gd name="T111" fmla="*/ 2147483646 h 363"/>
              <a:gd name="T112" fmla="*/ 2147483646 w 314"/>
              <a:gd name="T113" fmla="*/ 2147483646 h 363"/>
              <a:gd name="T114" fmla="*/ 0 w 314"/>
              <a:gd name="T115" fmla="*/ 2147483646 h 363"/>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314"/>
              <a:gd name="T175" fmla="*/ 0 h 363"/>
              <a:gd name="T176" fmla="*/ 314 w 314"/>
              <a:gd name="T177" fmla="*/ 363 h 363"/>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314" h="363">
                <a:moveTo>
                  <a:pt x="0" y="171"/>
                </a:moveTo>
                <a:lnTo>
                  <a:pt x="6" y="171"/>
                </a:lnTo>
                <a:lnTo>
                  <a:pt x="11" y="171"/>
                </a:lnTo>
                <a:lnTo>
                  <a:pt x="14" y="175"/>
                </a:lnTo>
                <a:lnTo>
                  <a:pt x="15" y="182"/>
                </a:lnTo>
                <a:lnTo>
                  <a:pt x="19" y="191"/>
                </a:lnTo>
                <a:lnTo>
                  <a:pt x="20" y="196"/>
                </a:lnTo>
                <a:lnTo>
                  <a:pt x="24" y="205"/>
                </a:lnTo>
                <a:lnTo>
                  <a:pt x="27" y="207"/>
                </a:lnTo>
                <a:lnTo>
                  <a:pt x="33" y="214"/>
                </a:lnTo>
                <a:lnTo>
                  <a:pt x="36" y="214"/>
                </a:lnTo>
                <a:lnTo>
                  <a:pt x="40" y="218"/>
                </a:lnTo>
                <a:lnTo>
                  <a:pt x="44" y="218"/>
                </a:lnTo>
                <a:lnTo>
                  <a:pt x="48" y="214"/>
                </a:lnTo>
                <a:lnTo>
                  <a:pt x="52" y="207"/>
                </a:lnTo>
                <a:lnTo>
                  <a:pt x="56" y="211"/>
                </a:lnTo>
                <a:lnTo>
                  <a:pt x="57" y="218"/>
                </a:lnTo>
                <a:lnTo>
                  <a:pt x="60" y="225"/>
                </a:lnTo>
                <a:lnTo>
                  <a:pt x="60" y="231"/>
                </a:lnTo>
                <a:lnTo>
                  <a:pt x="63" y="234"/>
                </a:lnTo>
                <a:lnTo>
                  <a:pt x="72" y="236"/>
                </a:lnTo>
                <a:lnTo>
                  <a:pt x="83" y="241"/>
                </a:lnTo>
                <a:lnTo>
                  <a:pt x="85" y="241"/>
                </a:lnTo>
                <a:lnTo>
                  <a:pt x="87" y="249"/>
                </a:lnTo>
                <a:lnTo>
                  <a:pt x="90" y="256"/>
                </a:lnTo>
                <a:lnTo>
                  <a:pt x="94" y="265"/>
                </a:lnTo>
                <a:lnTo>
                  <a:pt x="94" y="276"/>
                </a:lnTo>
                <a:lnTo>
                  <a:pt x="100" y="279"/>
                </a:lnTo>
                <a:lnTo>
                  <a:pt x="109" y="278"/>
                </a:lnTo>
                <a:lnTo>
                  <a:pt x="116" y="279"/>
                </a:lnTo>
                <a:lnTo>
                  <a:pt x="128" y="284"/>
                </a:lnTo>
                <a:lnTo>
                  <a:pt x="136" y="287"/>
                </a:lnTo>
                <a:lnTo>
                  <a:pt x="144" y="287"/>
                </a:lnTo>
                <a:lnTo>
                  <a:pt x="158" y="296"/>
                </a:lnTo>
                <a:lnTo>
                  <a:pt x="165" y="301"/>
                </a:lnTo>
                <a:lnTo>
                  <a:pt x="167" y="305"/>
                </a:lnTo>
                <a:lnTo>
                  <a:pt x="173" y="310"/>
                </a:lnTo>
                <a:lnTo>
                  <a:pt x="178" y="312"/>
                </a:lnTo>
                <a:lnTo>
                  <a:pt x="188" y="323"/>
                </a:lnTo>
                <a:lnTo>
                  <a:pt x="193" y="326"/>
                </a:lnTo>
                <a:lnTo>
                  <a:pt x="197" y="334"/>
                </a:lnTo>
                <a:lnTo>
                  <a:pt x="200" y="336"/>
                </a:lnTo>
                <a:lnTo>
                  <a:pt x="200" y="340"/>
                </a:lnTo>
                <a:lnTo>
                  <a:pt x="197" y="346"/>
                </a:lnTo>
                <a:lnTo>
                  <a:pt x="197" y="349"/>
                </a:lnTo>
                <a:lnTo>
                  <a:pt x="205" y="356"/>
                </a:lnTo>
                <a:lnTo>
                  <a:pt x="205" y="358"/>
                </a:lnTo>
                <a:lnTo>
                  <a:pt x="209" y="362"/>
                </a:lnTo>
                <a:lnTo>
                  <a:pt x="216" y="362"/>
                </a:lnTo>
                <a:lnTo>
                  <a:pt x="220" y="358"/>
                </a:lnTo>
                <a:lnTo>
                  <a:pt x="231" y="356"/>
                </a:lnTo>
                <a:lnTo>
                  <a:pt x="235" y="356"/>
                </a:lnTo>
                <a:lnTo>
                  <a:pt x="240" y="352"/>
                </a:lnTo>
                <a:lnTo>
                  <a:pt x="254" y="347"/>
                </a:lnTo>
                <a:lnTo>
                  <a:pt x="249" y="336"/>
                </a:lnTo>
                <a:lnTo>
                  <a:pt x="258" y="325"/>
                </a:lnTo>
                <a:lnTo>
                  <a:pt x="254" y="314"/>
                </a:lnTo>
                <a:lnTo>
                  <a:pt x="258" y="310"/>
                </a:lnTo>
                <a:lnTo>
                  <a:pt x="271" y="301"/>
                </a:lnTo>
                <a:lnTo>
                  <a:pt x="276" y="296"/>
                </a:lnTo>
                <a:lnTo>
                  <a:pt x="288" y="292"/>
                </a:lnTo>
                <a:lnTo>
                  <a:pt x="296" y="291"/>
                </a:lnTo>
                <a:lnTo>
                  <a:pt x="303" y="287"/>
                </a:lnTo>
                <a:lnTo>
                  <a:pt x="311" y="281"/>
                </a:lnTo>
                <a:lnTo>
                  <a:pt x="313" y="270"/>
                </a:lnTo>
                <a:lnTo>
                  <a:pt x="311" y="256"/>
                </a:lnTo>
                <a:lnTo>
                  <a:pt x="313" y="241"/>
                </a:lnTo>
                <a:lnTo>
                  <a:pt x="308" y="231"/>
                </a:lnTo>
                <a:lnTo>
                  <a:pt x="308" y="223"/>
                </a:lnTo>
                <a:lnTo>
                  <a:pt x="299" y="219"/>
                </a:lnTo>
                <a:lnTo>
                  <a:pt x="285" y="218"/>
                </a:lnTo>
                <a:lnTo>
                  <a:pt x="276" y="211"/>
                </a:lnTo>
                <a:lnTo>
                  <a:pt x="269" y="211"/>
                </a:lnTo>
                <a:lnTo>
                  <a:pt x="263" y="214"/>
                </a:lnTo>
                <a:lnTo>
                  <a:pt x="244" y="218"/>
                </a:lnTo>
                <a:lnTo>
                  <a:pt x="243" y="214"/>
                </a:lnTo>
                <a:lnTo>
                  <a:pt x="240" y="206"/>
                </a:lnTo>
                <a:lnTo>
                  <a:pt x="240" y="196"/>
                </a:lnTo>
                <a:lnTo>
                  <a:pt x="240" y="191"/>
                </a:lnTo>
                <a:lnTo>
                  <a:pt x="244" y="187"/>
                </a:lnTo>
                <a:lnTo>
                  <a:pt x="252" y="179"/>
                </a:lnTo>
                <a:lnTo>
                  <a:pt x="254" y="167"/>
                </a:lnTo>
                <a:lnTo>
                  <a:pt x="248" y="161"/>
                </a:lnTo>
                <a:lnTo>
                  <a:pt x="244" y="155"/>
                </a:lnTo>
                <a:lnTo>
                  <a:pt x="239" y="148"/>
                </a:lnTo>
                <a:lnTo>
                  <a:pt x="224" y="143"/>
                </a:lnTo>
                <a:lnTo>
                  <a:pt x="224" y="135"/>
                </a:lnTo>
                <a:lnTo>
                  <a:pt x="231" y="127"/>
                </a:lnTo>
                <a:lnTo>
                  <a:pt x="239" y="120"/>
                </a:lnTo>
                <a:lnTo>
                  <a:pt x="240" y="116"/>
                </a:lnTo>
                <a:lnTo>
                  <a:pt x="249" y="107"/>
                </a:lnTo>
                <a:lnTo>
                  <a:pt x="252" y="103"/>
                </a:lnTo>
                <a:lnTo>
                  <a:pt x="252" y="95"/>
                </a:lnTo>
                <a:lnTo>
                  <a:pt x="249" y="83"/>
                </a:lnTo>
                <a:lnTo>
                  <a:pt x="248" y="71"/>
                </a:lnTo>
                <a:lnTo>
                  <a:pt x="240" y="71"/>
                </a:lnTo>
                <a:lnTo>
                  <a:pt x="239" y="71"/>
                </a:lnTo>
                <a:lnTo>
                  <a:pt x="231" y="70"/>
                </a:lnTo>
                <a:lnTo>
                  <a:pt x="224" y="70"/>
                </a:lnTo>
                <a:lnTo>
                  <a:pt x="216" y="70"/>
                </a:lnTo>
                <a:lnTo>
                  <a:pt x="205" y="67"/>
                </a:lnTo>
                <a:lnTo>
                  <a:pt x="197" y="63"/>
                </a:lnTo>
                <a:lnTo>
                  <a:pt x="193" y="59"/>
                </a:lnTo>
                <a:lnTo>
                  <a:pt x="188" y="63"/>
                </a:lnTo>
                <a:lnTo>
                  <a:pt x="178" y="59"/>
                </a:lnTo>
                <a:lnTo>
                  <a:pt x="173" y="51"/>
                </a:lnTo>
                <a:lnTo>
                  <a:pt x="176" y="44"/>
                </a:lnTo>
                <a:lnTo>
                  <a:pt x="178" y="27"/>
                </a:lnTo>
                <a:lnTo>
                  <a:pt x="178" y="23"/>
                </a:lnTo>
                <a:lnTo>
                  <a:pt x="173" y="19"/>
                </a:lnTo>
                <a:lnTo>
                  <a:pt x="161" y="10"/>
                </a:lnTo>
                <a:lnTo>
                  <a:pt x="159" y="5"/>
                </a:lnTo>
                <a:lnTo>
                  <a:pt x="148" y="5"/>
                </a:lnTo>
                <a:lnTo>
                  <a:pt x="132" y="2"/>
                </a:lnTo>
                <a:lnTo>
                  <a:pt x="129" y="0"/>
                </a:lnTo>
                <a:lnTo>
                  <a:pt x="0" y="167"/>
                </a:lnTo>
                <a:lnTo>
                  <a:pt x="0" y="171"/>
                </a:lnTo>
              </a:path>
            </a:pathLst>
          </a:custGeom>
          <a:solidFill>
            <a:schemeClr val="bg1"/>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216" name="Freeform 123"/>
          <p:cNvSpPr>
            <a:spLocks/>
          </p:cNvSpPr>
          <p:nvPr/>
        </p:nvSpPr>
        <p:spPr bwMode="auto">
          <a:xfrm>
            <a:off x="6472238" y="2022475"/>
            <a:ext cx="498475" cy="576263"/>
          </a:xfrm>
          <a:custGeom>
            <a:avLst/>
            <a:gdLst>
              <a:gd name="T0" fmla="*/ 2147483646 w 314"/>
              <a:gd name="T1" fmla="*/ 2147483646 h 363"/>
              <a:gd name="T2" fmla="*/ 2147483646 w 314"/>
              <a:gd name="T3" fmla="*/ 2147483646 h 363"/>
              <a:gd name="T4" fmla="*/ 2147483646 w 314"/>
              <a:gd name="T5" fmla="*/ 2147483646 h 363"/>
              <a:gd name="T6" fmla="*/ 2147483646 w 314"/>
              <a:gd name="T7" fmla="*/ 2147483646 h 363"/>
              <a:gd name="T8" fmla="*/ 2147483646 w 314"/>
              <a:gd name="T9" fmla="*/ 2147483646 h 363"/>
              <a:gd name="T10" fmla="*/ 2147483646 w 314"/>
              <a:gd name="T11" fmla="*/ 2147483646 h 363"/>
              <a:gd name="T12" fmla="*/ 2147483646 w 314"/>
              <a:gd name="T13" fmla="*/ 2147483646 h 363"/>
              <a:gd name="T14" fmla="*/ 2147483646 w 314"/>
              <a:gd name="T15" fmla="*/ 2147483646 h 363"/>
              <a:gd name="T16" fmla="*/ 2147483646 w 314"/>
              <a:gd name="T17" fmla="*/ 2147483646 h 363"/>
              <a:gd name="T18" fmla="*/ 2147483646 w 314"/>
              <a:gd name="T19" fmla="*/ 2147483646 h 363"/>
              <a:gd name="T20" fmla="*/ 2147483646 w 314"/>
              <a:gd name="T21" fmla="*/ 2147483646 h 363"/>
              <a:gd name="T22" fmla="*/ 2147483646 w 314"/>
              <a:gd name="T23" fmla="*/ 2147483646 h 363"/>
              <a:gd name="T24" fmla="*/ 2147483646 w 314"/>
              <a:gd name="T25" fmla="*/ 2147483646 h 363"/>
              <a:gd name="T26" fmla="*/ 2147483646 w 314"/>
              <a:gd name="T27" fmla="*/ 2147483646 h 363"/>
              <a:gd name="T28" fmla="*/ 2147483646 w 314"/>
              <a:gd name="T29" fmla="*/ 2147483646 h 363"/>
              <a:gd name="T30" fmla="*/ 2147483646 w 314"/>
              <a:gd name="T31" fmla="*/ 2147483646 h 363"/>
              <a:gd name="T32" fmla="*/ 2147483646 w 314"/>
              <a:gd name="T33" fmla="*/ 2147483646 h 363"/>
              <a:gd name="T34" fmla="*/ 2147483646 w 314"/>
              <a:gd name="T35" fmla="*/ 2147483646 h 363"/>
              <a:gd name="T36" fmla="*/ 2147483646 w 314"/>
              <a:gd name="T37" fmla="*/ 2147483646 h 363"/>
              <a:gd name="T38" fmla="*/ 2147483646 w 314"/>
              <a:gd name="T39" fmla="*/ 2147483646 h 363"/>
              <a:gd name="T40" fmla="*/ 2147483646 w 314"/>
              <a:gd name="T41" fmla="*/ 2147483646 h 363"/>
              <a:gd name="T42" fmla="*/ 2147483646 w 314"/>
              <a:gd name="T43" fmla="*/ 2147483646 h 363"/>
              <a:gd name="T44" fmla="*/ 2147483646 w 314"/>
              <a:gd name="T45" fmla="*/ 2147483646 h 363"/>
              <a:gd name="T46" fmla="*/ 2147483646 w 314"/>
              <a:gd name="T47" fmla="*/ 2147483646 h 363"/>
              <a:gd name="T48" fmla="*/ 2147483646 w 314"/>
              <a:gd name="T49" fmla="*/ 2147483646 h 363"/>
              <a:gd name="T50" fmla="*/ 2147483646 w 314"/>
              <a:gd name="T51" fmla="*/ 2147483646 h 363"/>
              <a:gd name="T52" fmla="*/ 2147483646 w 314"/>
              <a:gd name="T53" fmla="*/ 2147483646 h 363"/>
              <a:gd name="T54" fmla="*/ 2147483646 w 314"/>
              <a:gd name="T55" fmla="*/ 2147483646 h 363"/>
              <a:gd name="T56" fmla="*/ 2147483646 w 314"/>
              <a:gd name="T57" fmla="*/ 2147483646 h 363"/>
              <a:gd name="T58" fmla="*/ 2147483646 w 314"/>
              <a:gd name="T59" fmla="*/ 2147483646 h 363"/>
              <a:gd name="T60" fmla="*/ 2147483646 w 314"/>
              <a:gd name="T61" fmla="*/ 2147483646 h 363"/>
              <a:gd name="T62" fmla="*/ 2147483646 w 314"/>
              <a:gd name="T63" fmla="*/ 2147483646 h 363"/>
              <a:gd name="T64" fmla="*/ 2147483646 w 314"/>
              <a:gd name="T65" fmla="*/ 2147483646 h 363"/>
              <a:gd name="T66" fmla="*/ 2147483646 w 314"/>
              <a:gd name="T67" fmla="*/ 2147483646 h 363"/>
              <a:gd name="T68" fmla="*/ 2147483646 w 314"/>
              <a:gd name="T69" fmla="*/ 2147483646 h 363"/>
              <a:gd name="T70" fmla="*/ 2147483646 w 314"/>
              <a:gd name="T71" fmla="*/ 2147483646 h 363"/>
              <a:gd name="T72" fmla="*/ 2147483646 w 314"/>
              <a:gd name="T73" fmla="*/ 2147483646 h 363"/>
              <a:gd name="T74" fmla="*/ 2147483646 w 314"/>
              <a:gd name="T75" fmla="*/ 2147483646 h 363"/>
              <a:gd name="T76" fmla="*/ 2147483646 w 314"/>
              <a:gd name="T77" fmla="*/ 2147483646 h 363"/>
              <a:gd name="T78" fmla="*/ 2147483646 w 314"/>
              <a:gd name="T79" fmla="*/ 2147483646 h 363"/>
              <a:gd name="T80" fmla="*/ 2147483646 w 314"/>
              <a:gd name="T81" fmla="*/ 2147483646 h 363"/>
              <a:gd name="T82" fmla="*/ 2147483646 w 314"/>
              <a:gd name="T83" fmla="*/ 2147483646 h 363"/>
              <a:gd name="T84" fmla="*/ 2147483646 w 314"/>
              <a:gd name="T85" fmla="*/ 2147483646 h 363"/>
              <a:gd name="T86" fmla="*/ 2147483646 w 314"/>
              <a:gd name="T87" fmla="*/ 2147483646 h 363"/>
              <a:gd name="T88" fmla="*/ 2147483646 w 314"/>
              <a:gd name="T89" fmla="*/ 2147483646 h 363"/>
              <a:gd name="T90" fmla="*/ 2147483646 w 314"/>
              <a:gd name="T91" fmla="*/ 2147483646 h 363"/>
              <a:gd name="T92" fmla="*/ 2147483646 w 314"/>
              <a:gd name="T93" fmla="*/ 2147483646 h 363"/>
              <a:gd name="T94" fmla="*/ 2147483646 w 314"/>
              <a:gd name="T95" fmla="*/ 2147483646 h 363"/>
              <a:gd name="T96" fmla="*/ 2147483646 w 314"/>
              <a:gd name="T97" fmla="*/ 2147483646 h 363"/>
              <a:gd name="T98" fmla="*/ 2147483646 w 314"/>
              <a:gd name="T99" fmla="*/ 2147483646 h 363"/>
              <a:gd name="T100" fmla="*/ 2147483646 w 314"/>
              <a:gd name="T101" fmla="*/ 2147483646 h 363"/>
              <a:gd name="T102" fmla="*/ 2147483646 w 314"/>
              <a:gd name="T103" fmla="*/ 2147483646 h 363"/>
              <a:gd name="T104" fmla="*/ 2147483646 w 314"/>
              <a:gd name="T105" fmla="*/ 2147483646 h 363"/>
              <a:gd name="T106" fmla="*/ 2147483646 w 314"/>
              <a:gd name="T107" fmla="*/ 2147483646 h 363"/>
              <a:gd name="T108" fmla="*/ 2147483646 w 314"/>
              <a:gd name="T109" fmla="*/ 2147483646 h 363"/>
              <a:gd name="T110" fmla="*/ 2147483646 w 314"/>
              <a:gd name="T111" fmla="*/ 2147483646 h 363"/>
              <a:gd name="T112" fmla="*/ 2147483646 w 314"/>
              <a:gd name="T113" fmla="*/ 2147483646 h 363"/>
              <a:gd name="T114" fmla="*/ 0 w 314"/>
              <a:gd name="T115" fmla="*/ 2147483646 h 363"/>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314"/>
              <a:gd name="T175" fmla="*/ 0 h 363"/>
              <a:gd name="T176" fmla="*/ 314 w 314"/>
              <a:gd name="T177" fmla="*/ 363 h 363"/>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314" h="363">
                <a:moveTo>
                  <a:pt x="0" y="171"/>
                </a:moveTo>
                <a:lnTo>
                  <a:pt x="6" y="171"/>
                </a:lnTo>
                <a:lnTo>
                  <a:pt x="11" y="171"/>
                </a:lnTo>
                <a:lnTo>
                  <a:pt x="14" y="175"/>
                </a:lnTo>
                <a:lnTo>
                  <a:pt x="15" y="182"/>
                </a:lnTo>
                <a:lnTo>
                  <a:pt x="19" y="191"/>
                </a:lnTo>
                <a:lnTo>
                  <a:pt x="20" y="196"/>
                </a:lnTo>
                <a:lnTo>
                  <a:pt x="24" y="205"/>
                </a:lnTo>
                <a:lnTo>
                  <a:pt x="27" y="207"/>
                </a:lnTo>
                <a:lnTo>
                  <a:pt x="33" y="214"/>
                </a:lnTo>
                <a:lnTo>
                  <a:pt x="36" y="214"/>
                </a:lnTo>
                <a:lnTo>
                  <a:pt x="40" y="218"/>
                </a:lnTo>
                <a:lnTo>
                  <a:pt x="44" y="218"/>
                </a:lnTo>
                <a:lnTo>
                  <a:pt x="48" y="214"/>
                </a:lnTo>
                <a:lnTo>
                  <a:pt x="52" y="207"/>
                </a:lnTo>
                <a:lnTo>
                  <a:pt x="56" y="211"/>
                </a:lnTo>
                <a:lnTo>
                  <a:pt x="57" y="218"/>
                </a:lnTo>
                <a:lnTo>
                  <a:pt x="60" y="225"/>
                </a:lnTo>
                <a:lnTo>
                  <a:pt x="60" y="231"/>
                </a:lnTo>
                <a:lnTo>
                  <a:pt x="63" y="234"/>
                </a:lnTo>
                <a:lnTo>
                  <a:pt x="72" y="236"/>
                </a:lnTo>
                <a:lnTo>
                  <a:pt x="83" y="241"/>
                </a:lnTo>
                <a:lnTo>
                  <a:pt x="85" y="241"/>
                </a:lnTo>
                <a:lnTo>
                  <a:pt x="87" y="249"/>
                </a:lnTo>
                <a:lnTo>
                  <a:pt x="90" y="256"/>
                </a:lnTo>
                <a:lnTo>
                  <a:pt x="94" y="265"/>
                </a:lnTo>
                <a:lnTo>
                  <a:pt x="94" y="276"/>
                </a:lnTo>
                <a:lnTo>
                  <a:pt x="100" y="279"/>
                </a:lnTo>
                <a:lnTo>
                  <a:pt x="109" y="278"/>
                </a:lnTo>
                <a:lnTo>
                  <a:pt x="116" y="279"/>
                </a:lnTo>
                <a:lnTo>
                  <a:pt x="128" y="284"/>
                </a:lnTo>
                <a:lnTo>
                  <a:pt x="136" y="287"/>
                </a:lnTo>
                <a:lnTo>
                  <a:pt x="144" y="287"/>
                </a:lnTo>
                <a:lnTo>
                  <a:pt x="158" y="296"/>
                </a:lnTo>
                <a:lnTo>
                  <a:pt x="165" y="301"/>
                </a:lnTo>
                <a:lnTo>
                  <a:pt x="167" y="305"/>
                </a:lnTo>
                <a:lnTo>
                  <a:pt x="173" y="310"/>
                </a:lnTo>
                <a:lnTo>
                  <a:pt x="178" y="312"/>
                </a:lnTo>
                <a:lnTo>
                  <a:pt x="188" y="323"/>
                </a:lnTo>
                <a:lnTo>
                  <a:pt x="193" y="326"/>
                </a:lnTo>
                <a:lnTo>
                  <a:pt x="197" y="334"/>
                </a:lnTo>
                <a:lnTo>
                  <a:pt x="200" y="336"/>
                </a:lnTo>
                <a:lnTo>
                  <a:pt x="200" y="340"/>
                </a:lnTo>
                <a:lnTo>
                  <a:pt x="197" y="346"/>
                </a:lnTo>
                <a:lnTo>
                  <a:pt x="197" y="349"/>
                </a:lnTo>
                <a:lnTo>
                  <a:pt x="205" y="356"/>
                </a:lnTo>
                <a:lnTo>
                  <a:pt x="205" y="358"/>
                </a:lnTo>
                <a:lnTo>
                  <a:pt x="209" y="362"/>
                </a:lnTo>
                <a:lnTo>
                  <a:pt x="216" y="362"/>
                </a:lnTo>
                <a:lnTo>
                  <a:pt x="220" y="358"/>
                </a:lnTo>
                <a:lnTo>
                  <a:pt x="231" y="356"/>
                </a:lnTo>
                <a:lnTo>
                  <a:pt x="235" y="356"/>
                </a:lnTo>
                <a:lnTo>
                  <a:pt x="240" y="352"/>
                </a:lnTo>
                <a:lnTo>
                  <a:pt x="254" y="347"/>
                </a:lnTo>
                <a:lnTo>
                  <a:pt x="249" y="336"/>
                </a:lnTo>
                <a:lnTo>
                  <a:pt x="258" y="325"/>
                </a:lnTo>
                <a:lnTo>
                  <a:pt x="254" y="314"/>
                </a:lnTo>
                <a:lnTo>
                  <a:pt x="258" y="310"/>
                </a:lnTo>
                <a:lnTo>
                  <a:pt x="271" y="301"/>
                </a:lnTo>
                <a:lnTo>
                  <a:pt x="276" y="296"/>
                </a:lnTo>
                <a:lnTo>
                  <a:pt x="288" y="292"/>
                </a:lnTo>
                <a:lnTo>
                  <a:pt x="296" y="291"/>
                </a:lnTo>
                <a:lnTo>
                  <a:pt x="303" y="287"/>
                </a:lnTo>
                <a:lnTo>
                  <a:pt x="311" y="281"/>
                </a:lnTo>
                <a:lnTo>
                  <a:pt x="313" y="270"/>
                </a:lnTo>
                <a:lnTo>
                  <a:pt x="311" y="256"/>
                </a:lnTo>
                <a:lnTo>
                  <a:pt x="313" y="241"/>
                </a:lnTo>
                <a:lnTo>
                  <a:pt x="308" y="231"/>
                </a:lnTo>
                <a:lnTo>
                  <a:pt x="308" y="223"/>
                </a:lnTo>
                <a:lnTo>
                  <a:pt x="299" y="219"/>
                </a:lnTo>
                <a:lnTo>
                  <a:pt x="285" y="218"/>
                </a:lnTo>
                <a:lnTo>
                  <a:pt x="276" y="211"/>
                </a:lnTo>
                <a:lnTo>
                  <a:pt x="269" y="211"/>
                </a:lnTo>
                <a:lnTo>
                  <a:pt x="263" y="214"/>
                </a:lnTo>
                <a:lnTo>
                  <a:pt x="244" y="218"/>
                </a:lnTo>
                <a:lnTo>
                  <a:pt x="243" y="214"/>
                </a:lnTo>
                <a:lnTo>
                  <a:pt x="240" y="206"/>
                </a:lnTo>
                <a:lnTo>
                  <a:pt x="240" y="196"/>
                </a:lnTo>
                <a:lnTo>
                  <a:pt x="240" y="191"/>
                </a:lnTo>
                <a:lnTo>
                  <a:pt x="244" y="187"/>
                </a:lnTo>
                <a:lnTo>
                  <a:pt x="252" y="179"/>
                </a:lnTo>
                <a:lnTo>
                  <a:pt x="254" y="167"/>
                </a:lnTo>
                <a:lnTo>
                  <a:pt x="248" y="161"/>
                </a:lnTo>
                <a:lnTo>
                  <a:pt x="244" y="155"/>
                </a:lnTo>
                <a:lnTo>
                  <a:pt x="239" y="148"/>
                </a:lnTo>
                <a:lnTo>
                  <a:pt x="224" y="143"/>
                </a:lnTo>
                <a:lnTo>
                  <a:pt x="224" y="135"/>
                </a:lnTo>
                <a:lnTo>
                  <a:pt x="231" y="127"/>
                </a:lnTo>
                <a:lnTo>
                  <a:pt x="239" y="120"/>
                </a:lnTo>
                <a:lnTo>
                  <a:pt x="240" y="116"/>
                </a:lnTo>
                <a:lnTo>
                  <a:pt x="249" y="107"/>
                </a:lnTo>
                <a:lnTo>
                  <a:pt x="252" y="103"/>
                </a:lnTo>
                <a:lnTo>
                  <a:pt x="252" y="95"/>
                </a:lnTo>
                <a:lnTo>
                  <a:pt x="249" y="83"/>
                </a:lnTo>
                <a:lnTo>
                  <a:pt x="248" y="71"/>
                </a:lnTo>
                <a:lnTo>
                  <a:pt x="240" y="71"/>
                </a:lnTo>
                <a:lnTo>
                  <a:pt x="239" y="71"/>
                </a:lnTo>
                <a:lnTo>
                  <a:pt x="231" y="70"/>
                </a:lnTo>
                <a:lnTo>
                  <a:pt x="224" y="70"/>
                </a:lnTo>
                <a:lnTo>
                  <a:pt x="216" y="70"/>
                </a:lnTo>
                <a:lnTo>
                  <a:pt x="205" y="67"/>
                </a:lnTo>
                <a:lnTo>
                  <a:pt x="197" y="63"/>
                </a:lnTo>
                <a:lnTo>
                  <a:pt x="193" y="59"/>
                </a:lnTo>
                <a:lnTo>
                  <a:pt x="188" y="63"/>
                </a:lnTo>
                <a:lnTo>
                  <a:pt x="178" y="59"/>
                </a:lnTo>
                <a:lnTo>
                  <a:pt x="173" y="51"/>
                </a:lnTo>
                <a:lnTo>
                  <a:pt x="176" y="44"/>
                </a:lnTo>
                <a:lnTo>
                  <a:pt x="178" y="27"/>
                </a:lnTo>
                <a:lnTo>
                  <a:pt x="178" y="23"/>
                </a:lnTo>
                <a:lnTo>
                  <a:pt x="173" y="19"/>
                </a:lnTo>
                <a:lnTo>
                  <a:pt x="161" y="10"/>
                </a:lnTo>
                <a:lnTo>
                  <a:pt x="159" y="5"/>
                </a:lnTo>
                <a:lnTo>
                  <a:pt x="148" y="5"/>
                </a:lnTo>
                <a:lnTo>
                  <a:pt x="132" y="2"/>
                </a:lnTo>
                <a:lnTo>
                  <a:pt x="129" y="0"/>
                </a:lnTo>
                <a:lnTo>
                  <a:pt x="0" y="167"/>
                </a:lnTo>
                <a:lnTo>
                  <a:pt x="0" y="171"/>
                </a:lnTo>
              </a:path>
            </a:pathLst>
          </a:custGeom>
          <a:solidFill>
            <a:srgbClr val="99CCFF"/>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217" name="Freeform 124"/>
          <p:cNvSpPr>
            <a:spLocks/>
          </p:cNvSpPr>
          <p:nvPr/>
        </p:nvSpPr>
        <p:spPr bwMode="auto">
          <a:xfrm>
            <a:off x="6370638" y="2638425"/>
            <a:ext cx="347662" cy="444500"/>
          </a:xfrm>
          <a:custGeom>
            <a:avLst/>
            <a:gdLst>
              <a:gd name="T0" fmla="*/ 2147483646 w 219"/>
              <a:gd name="T1" fmla="*/ 2147483646 h 280"/>
              <a:gd name="T2" fmla="*/ 2147483646 w 219"/>
              <a:gd name="T3" fmla="*/ 2147483646 h 280"/>
              <a:gd name="T4" fmla="*/ 2147483646 w 219"/>
              <a:gd name="T5" fmla="*/ 2147483646 h 280"/>
              <a:gd name="T6" fmla="*/ 2147483646 w 219"/>
              <a:gd name="T7" fmla="*/ 2147483646 h 280"/>
              <a:gd name="T8" fmla="*/ 2147483646 w 219"/>
              <a:gd name="T9" fmla="*/ 2147483646 h 280"/>
              <a:gd name="T10" fmla="*/ 2147483646 w 219"/>
              <a:gd name="T11" fmla="*/ 0 h 280"/>
              <a:gd name="T12" fmla="*/ 2147483646 w 219"/>
              <a:gd name="T13" fmla="*/ 2147483646 h 280"/>
              <a:gd name="T14" fmla="*/ 2147483646 w 219"/>
              <a:gd name="T15" fmla="*/ 2147483646 h 280"/>
              <a:gd name="T16" fmla="*/ 2147483646 w 219"/>
              <a:gd name="T17" fmla="*/ 2147483646 h 280"/>
              <a:gd name="T18" fmla="*/ 2147483646 w 219"/>
              <a:gd name="T19" fmla="*/ 2147483646 h 280"/>
              <a:gd name="T20" fmla="*/ 0 w 219"/>
              <a:gd name="T21" fmla="*/ 2147483646 h 280"/>
              <a:gd name="T22" fmla="*/ 2147483646 w 219"/>
              <a:gd name="T23" fmla="*/ 2147483646 h 280"/>
              <a:gd name="T24" fmla="*/ 0 w 219"/>
              <a:gd name="T25" fmla="*/ 2147483646 h 280"/>
              <a:gd name="T26" fmla="*/ 2147483646 w 219"/>
              <a:gd name="T27" fmla="*/ 2147483646 h 280"/>
              <a:gd name="T28" fmla="*/ 2147483646 w 219"/>
              <a:gd name="T29" fmla="*/ 2147483646 h 280"/>
              <a:gd name="T30" fmla="*/ 2147483646 w 219"/>
              <a:gd name="T31" fmla="*/ 2147483646 h 280"/>
              <a:gd name="T32" fmla="*/ 2147483646 w 219"/>
              <a:gd name="T33" fmla="*/ 2147483646 h 280"/>
              <a:gd name="T34" fmla="*/ 2147483646 w 219"/>
              <a:gd name="T35" fmla="*/ 2147483646 h 280"/>
              <a:gd name="T36" fmla="*/ 2147483646 w 219"/>
              <a:gd name="T37" fmla="*/ 2147483646 h 280"/>
              <a:gd name="T38" fmla="*/ 2147483646 w 219"/>
              <a:gd name="T39" fmla="*/ 2147483646 h 280"/>
              <a:gd name="T40" fmla="*/ 2147483646 w 219"/>
              <a:gd name="T41" fmla="*/ 2147483646 h 280"/>
              <a:gd name="T42" fmla="*/ 2147483646 w 219"/>
              <a:gd name="T43" fmla="*/ 2147483646 h 280"/>
              <a:gd name="T44" fmla="*/ 2147483646 w 219"/>
              <a:gd name="T45" fmla="*/ 2147483646 h 280"/>
              <a:gd name="T46" fmla="*/ 2147483646 w 219"/>
              <a:gd name="T47" fmla="*/ 2147483646 h 280"/>
              <a:gd name="T48" fmla="*/ 2147483646 w 219"/>
              <a:gd name="T49" fmla="*/ 2147483646 h 280"/>
              <a:gd name="T50" fmla="*/ 2147483646 w 219"/>
              <a:gd name="T51" fmla="*/ 2147483646 h 280"/>
              <a:gd name="T52" fmla="*/ 2147483646 w 219"/>
              <a:gd name="T53" fmla="*/ 2147483646 h 280"/>
              <a:gd name="T54" fmla="*/ 2147483646 w 219"/>
              <a:gd name="T55" fmla="*/ 2147483646 h 280"/>
              <a:gd name="T56" fmla="*/ 2147483646 w 219"/>
              <a:gd name="T57" fmla="*/ 2147483646 h 280"/>
              <a:gd name="T58" fmla="*/ 2147483646 w 219"/>
              <a:gd name="T59" fmla="*/ 2147483646 h 280"/>
              <a:gd name="T60" fmla="*/ 2147483646 w 219"/>
              <a:gd name="T61" fmla="*/ 2147483646 h 280"/>
              <a:gd name="T62" fmla="*/ 2147483646 w 219"/>
              <a:gd name="T63" fmla="*/ 2147483646 h 280"/>
              <a:gd name="T64" fmla="*/ 2147483646 w 219"/>
              <a:gd name="T65" fmla="*/ 2147483646 h 280"/>
              <a:gd name="T66" fmla="*/ 2147483646 w 219"/>
              <a:gd name="T67" fmla="*/ 2147483646 h 280"/>
              <a:gd name="T68" fmla="*/ 2147483646 w 219"/>
              <a:gd name="T69" fmla="*/ 2147483646 h 280"/>
              <a:gd name="T70" fmla="*/ 2147483646 w 219"/>
              <a:gd name="T71" fmla="*/ 2147483646 h 280"/>
              <a:gd name="T72" fmla="*/ 2147483646 w 219"/>
              <a:gd name="T73" fmla="*/ 2147483646 h 280"/>
              <a:gd name="T74" fmla="*/ 2147483646 w 219"/>
              <a:gd name="T75" fmla="*/ 2147483646 h 280"/>
              <a:gd name="T76" fmla="*/ 2147483646 w 219"/>
              <a:gd name="T77" fmla="*/ 2147483646 h 280"/>
              <a:gd name="T78" fmla="*/ 2147483646 w 219"/>
              <a:gd name="T79" fmla="*/ 2147483646 h 280"/>
              <a:gd name="T80" fmla="*/ 2147483646 w 219"/>
              <a:gd name="T81" fmla="*/ 2147483646 h 280"/>
              <a:gd name="T82" fmla="*/ 2147483646 w 219"/>
              <a:gd name="T83" fmla="*/ 2147483646 h 280"/>
              <a:gd name="T84" fmla="*/ 2147483646 w 219"/>
              <a:gd name="T85" fmla="*/ 2147483646 h 280"/>
              <a:gd name="T86" fmla="*/ 2147483646 w 219"/>
              <a:gd name="T87" fmla="*/ 2147483646 h 280"/>
              <a:gd name="T88" fmla="*/ 2147483646 w 219"/>
              <a:gd name="T89" fmla="*/ 2147483646 h 280"/>
              <a:gd name="T90" fmla="*/ 2147483646 w 219"/>
              <a:gd name="T91" fmla="*/ 2147483646 h 280"/>
              <a:gd name="T92" fmla="*/ 2147483646 w 219"/>
              <a:gd name="T93" fmla="*/ 2147483646 h 280"/>
              <a:gd name="T94" fmla="*/ 2147483646 w 219"/>
              <a:gd name="T95" fmla="*/ 2147483646 h 280"/>
              <a:gd name="T96" fmla="*/ 2147483646 w 219"/>
              <a:gd name="T97" fmla="*/ 2147483646 h 280"/>
              <a:gd name="T98" fmla="*/ 2147483646 w 219"/>
              <a:gd name="T99" fmla="*/ 2147483646 h 28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219"/>
              <a:gd name="T151" fmla="*/ 0 h 280"/>
              <a:gd name="T152" fmla="*/ 219 w 219"/>
              <a:gd name="T153" fmla="*/ 280 h 280"/>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219" h="280">
                <a:moveTo>
                  <a:pt x="199" y="67"/>
                </a:moveTo>
                <a:lnTo>
                  <a:pt x="188" y="68"/>
                </a:lnTo>
                <a:lnTo>
                  <a:pt x="180" y="62"/>
                </a:lnTo>
                <a:lnTo>
                  <a:pt x="161" y="52"/>
                </a:lnTo>
                <a:lnTo>
                  <a:pt x="149" y="39"/>
                </a:lnTo>
                <a:lnTo>
                  <a:pt x="142" y="28"/>
                </a:lnTo>
                <a:lnTo>
                  <a:pt x="134" y="22"/>
                </a:lnTo>
                <a:lnTo>
                  <a:pt x="125" y="17"/>
                </a:lnTo>
                <a:lnTo>
                  <a:pt x="119" y="11"/>
                </a:lnTo>
                <a:lnTo>
                  <a:pt x="109" y="7"/>
                </a:lnTo>
                <a:lnTo>
                  <a:pt x="102" y="3"/>
                </a:lnTo>
                <a:lnTo>
                  <a:pt x="100" y="0"/>
                </a:lnTo>
                <a:lnTo>
                  <a:pt x="92" y="1"/>
                </a:lnTo>
                <a:lnTo>
                  <a:pt x="83" y="7"/>
                </a:lnTo>
                <a:lnTo>
                  <a:pt x="73" y="17"/>
                </a:lnTo>
                <a:lnTo>
                  <a:pt x="67" y="20"/>
                </a:lnTo>
                <a:lnTo>
                  <a:pt x="63" y="31"/>
                </a:lnTo>
                <a:lnTo>
                  <a:pt x="51" y="41"/>
                </a:lnTo>
                <a:lnTo>
                  <a:pt x="39" y="56"/>
                </a:lnTo>
                <a:lnTo>
                  <a:pt x="23" y="78"/>
                </a:lnTo>
                <a:lnTo>
                  <a:pt x="4" y="96"/>
                </a:lnTo>
                <a:lnTo>
                  <a:pt x="0" y="105"/>
                </a:lnTo>
                <a:lnTo>
                  <a:pt x="7" y="123"/>
                </a:lnTo>
                <a:lnTo>
                  <a:pt x="8" y="133"/>
                </a:lnTo>
                <a:lnTo>
                  <a:pt x="6" y="142"/>
                </a:lnTo>
                <a:lnTo>
                  <a:pt x="0" y="149"/>
                </a:lnTo>
                <a:lnTo>
                  <a:pt x="0" y="156"/>
                </a:lnTo>
                <a:lnTo>
                  <a:pt x="6" y="160"/>
                </a:lnTo>
                <a:lnTo>
                  <a:pt x="0" y="171"/>
                </a:lnTo>
                <a:lnTo>
                  <a:pt x="4" y="176"/>
                </a:lnTo>
                <a:lnTo>
                  <a:pt x="6" y="183"/>
                </a:lnTo>
                <a:lnTo>
                  <a:pt x="7" y="188"/>
                </a:lnTo>
                <a:lnTo>
                  <a:pt x="11" y="192"/>
                </a:lnTo>
                <a:lnTo>
                  <a:pt x="15" y="195"/>
                </a:lnTo>
                <a:lnTo>
                  <a:pt x="18" y="196"/>
                </a:lnTo>
                <a:lnTo>
                  <a:pt x="24" y="198"/>
                </a:lnTo>
                <a:lnTo>
                  <a:pt x="35" y="192"/>
                </a:lnTo>
                <a:lnTo>
                  <a:pt x="40" y="193"/>
                </a:lnTo>
                <a:lnTo>
                  <a:pt x="47" y="200"/>
                </a:lnTo>
                <a:lnTo>
                  <a:pt x="47" y="215"/>
                </a:lnTo>
                <a:lnTo>
                  <a:pt x="50" y="221"/>
                </a:lnTo>
                <a:lnTo>
                  <a:pt x="57" y="229"/>
                </a:lnTo>
                <a:lnTo>
                  <a:pt x="67" y="226"/>
                </a:lnTo>
                <a:lnTo>
                  <a:pt x="77" y="212"/>
                </a:lnTo>
                <a:lnTo>
                  <a:pt x="88" y="215"/>
                </a:lnTo>
                <a:lnTo>
                  <a:pt x="99" y="223"/>
                </a:lnTo>
                <a:lnTo>
                  <a:pt x="107" y="227"/>
                </a:lnTo>
                <a:lnTo>
                  <a:pt x="110" y="241"/>
                </a:lnTo>
                <a:lnTo>
                  <a:pt x="117" y="250"/>
                </a:lnTo>
                <a:lnTo>
                  <a:pt x="122" y="256"/>
                </a:lnTo>
                <a:lnTo>
                  <a:pt x="131" y="260"/>
                </a:lnTo>
                <a:lnTo>
                  <a:pt x="144" y="269"/>
                </a:lnTo>
                <a:lnTo>
                  <a:pt x="150" y="276"/>
                </a:lnTo>
                <a:lnTo>
                  <a:pt x="161" y="279"/>
                </a:lnTo>
                <a:lnTo>
                  <a:pt x="166" y="279"/>
                </a:lnTo>
                <a:lnTo>
                  <a:pt x="178" y="279"/>
                </a:lnTo>
                <a:lnTo>
                  <a:pt x="186" y="276"/>
                </a:lnTo>
                <a:lnTo>
                  <a:pt x="190" y="274"/>
                </a:lnTo>
                <a:lnTo>
                  <a:pt x="184" y="269"/>
                </a:lnTo>
                <a:lnTo>
                  <a:pt x="184" y="260"/>
                </a:lnTo>
                <a:lnTo>
                  <a:pt x="184" y="248"/>
                </a:lnTo>
                <a:lnTo>
                  <a:pt x="186" y="246"/>
                </a:lnTo>
                <a:lnTo>
                  <a:pt x="190" y="237"/>
                </a:lnTo>
                <a:lnTo>
                  <a:pt x="193" y="229"/>
                </a:lnTo>
                <a:lnTo>
                  <a:pt x="193" y="223"/>
                </a:lnTo>
                <a:lnTo>
                  <a:pt x="193" y="221"/>
                </a:lnTo>
                <a:lnTo>
                  <a:pt x="193" y="215"/>
                </a:lnTo>
                <a:lnTo>
                  <a:pt x="191" y="208"/>
                </a:lnTo>
                <a:lnTo>
                  <a:pt x="191" y="204"/>
                </a:lnTo>
                <a:lnTo>
                  <a:pt x="196" y="200"/>
                </a:lnTo>
                <a:lnTo>
                  <a:pt x="201" y="195"/>
                </a:lnTo>
                <a:lnTo>
                  <a:pt x="201" y="192"/>
                </a:lnTo>
                <a:lnTo>
                  <a:pt x="208" y="192"/>
                </a:lnTo>
                <a:lnTo>
                  <a:pt x="216" y="192"/>
                </a:lnTo>
                <a:lnTo>
                  <a:pt x="218" y="191"/>
                </a:lnTo>
                <a:lnTo>
                  <a:pt x="218" y="187"/>
                </a:lnTo>
                <a:lnTo>
                  <a:pt x="218" y="180"/>
                </a:lnTo>
                <a:lnTo>
                  <a:pt x="211" y="179"/>
                </a:lnTo>
                <a:lnTo>
                  <a:pt x="210" y="174"/>
                </a:lnTo>
                <a:lnTo>
                  <a:pt x="208" y="174"/>
                </a:lnTo>
                <a:lnTo>
                  <a:pt x="207" y="172"/>
                </a:lnTo>
                <a:lnTo>
                  <a:pt x="205" y="171"/>
                </a:lnTo>
                <a:lnTo>
                  <a:pt x="202" y="171"/>
                </a:lnTo>
                <a:lnTo>
                  <a:pt x="197" y="171"/>
                </a:lnTo>
                <a:lnTo>
                  <a:pt x="197" y="168"/>
                </a:lnTo>
                <a:lnTo>
                  <a:pt x="196" y="160"/>
                </a:lnTo>
                <a:lnTo>
                  <a:pt x="201" y="154"/>
                </a:lnTo>
                <a:lnTo>
                  <a:pt x="201" y="153"/>
                </a:lnTo>
                <a:lnTo>
                  <a:pt x="201" y="148"/>
                </a:lnTo>
                <a:lnTo>
                  <a:pt x="201" y="141"/>
                </a:lnTo>
                <a:lnTo>
                  <a:pt x="196" y="133"/>
                </a:lnTo>
                <a:lnTo>
                  <a:pt x="193" y="124"/>
                </a:lnTo>
                <a:lnTo>
                  <a:pt x="193" y="119"/>
                </a:lnTo>
                <a:lnTo>
                  <a:pt x="193" y="112"/>
                </a:lnTo>
                <a:lnTo>
                  <a:pt x="196" y="105"/>
                </a:lnTo>
                <a:lnTo>
                  <a:pt x="201" y="96"/>
                </a:lnTo>
                <a:lnTo>
                  <a:pt x="205" y="90"/>
                </a:lnTo>
                <a:lnTo>
                  <a:pt x="207" y="83"/>
                </a:lnTo>
                <a:lnTo>
                  <a:pt x="208" y="78"/>
                </a:lnTo>
                <a:lnTo>
                  <a:pt x="212" y="68"/>
                </a:lnTo>
                <a:lnTo>
                  <a:pt x="199" y="67"/>
                </a:lnTo>
              </a:path>
            </a:pathLst>
          </a:custGeom>
          <a:solidFill>
            <a:schemeClr val="bg1"/>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218" name="Freeform 125"/>
          <p:cNvSpPr>
            <a:spLocks/>
          </p:cNvSpPr>
          <p:nvPr/>
        </p:nvSpPr>
        <p:spPr bwMode="auto">
          <a:xfrm>
            <a:off x="6370638" y="2638425"/>
            <a:ext cx="347662" cy="444500"/>
          </a:xfrm>
          <a:custGeom>
            <a:avLst/>
            <a:gdLst>
              <a:gd name="T0" fmla="*/ 2147483646 w 219"/>
              <a:gd name="T1" fmla="*/ 2147483646 h 280"/>
              <a:gd name="T2" fmla="*/ 2147483646 w 219"/>
              <a:gd name="T3" fmla="*/ 2147483646 h 280"/>
              <a:gd name="T4" fmla="*/ 2147483646 w 219"/>
              <a:gd name="T5" fmla="*/ 2147483646 h 280"/>
              <a:gd name="T6" fmla="*/ 2147483646 w 219"/>
              <a:gd name="T7" fmla="*/ 2147483646 h 280"/>
              <a:gd name="T8" fmla="*/ 2147483646 w 219"/>
              <a:gd name="T9" fmla="*/ 2147483646 h 280"/>
              <a:gd name="T10" fmla="*/ 2147483646 w 219"/>
              <a:gd name="T11" fmla="*/ 0 h 280"/>
              <a:gd name="T12" fmla="*/ 2147483646 w 219"/>
              <a:gd name="T13" fmla="*/ 2147483646 h 280"/>
              <a:gd name="T14" fmla="*/ 2147483646 w 219"/>
              <a:gd name="T15" fmla="*/ 2147483646 h 280"/>
              <a:gd name="T16" fmla="*/ 2147483646 w 219"/>
              <a:gd name="T17" fmla="*/ 2147483646 h 280"/>
              <a:gd name="T18" fmla="*/ 2147483646 w 219"/>
              <a:gd name="T19" fmla="*/ 2147483646 h 280"/>
              <a:gd name="T20" fmla="*/ 0 w 219"/>
              <a:gd name="T21" fmla="*/ 2147483646 h 280"/>
              <a:gd name="T22" fmla="*/ 2147483646 w 219"/>
              <a:gd name="T23" fmla="*/ 2147483646 h 280"/>
              <a:gd name="T24" fmla="*/ 0 w 219"/>
              <a:gd name="T25" fmla="*/ 2147483646 h 280"/>
              <a:gd name="T26" fmla="*/ 2147483646 w 219"/>
              <a:gd name="T27" fmla="*/ 2147483646 h 280"/>
              <a:gd name="T28" fmla="*/ 2147483646 w 219"/>
              <a:gd name="T29" fmla="*/ 2147483646 h 280"/>
              <a:gd name="T30" fmla="*/ 2147483646 w 219"/>
              <a:gd name="T31" fmla="*/ 2147483646 h 280"/>
              <a:gd name="T32" fmla="*/ 2147483646 w 219"/>
              <a:gd name="T33" fmla="*/ 2147483646 h 280"/>
              <a:gd name="T34" fmla="*/ 2147483646 w 219"/>
              <a:gd name="T35" fmla="*/ 2147483646 h 280"/>
              <a:gd name="T36" fmla="*/ 2147483646 w 219"/>
              <a:gd name="T37" fmla="*/ 2147483646 h 280"/>
              <a:gd name="T38" fmla="*/ 2147483646 w 219"/>
              <a:gd name="T39" fmla="*/ 2147483646 h 280"/>
              <a:gd name="T40" fmla="*/ 2147483646 w 219"/>
              <a:gd name="T41" fmla="*/ 2147483646 h 280"/>
              <a:gd name="T42" fmla="*/ 2147483646 w 219"/>
              <a:gd name="T43" fmla="*/ 2147483646 h 280"/>
              <a:gd name="T44" fmla="*/ 2147483646 w 219"/>
              <a:gd name="T45" fmla="*/ 2147483646 h 280"/>
              <a:gd name="T46" fmla="*/ 2147483646 w 219"/>
              <a:gd name="T47" fmla="*/ 2147483646 h 280"/>
              <a:gd name="T48" fmla="*/ 2147483646 w 219"/>
              <a:gd name="T49" fmla="*/ 2147483646 h 280"/>
              <a:gd name="T50" fmla="*/ 2147483646 w 219"/>
              <a:gd name="T51" fmla="*/ 2147483646 h 280"/>
              <a:gd name="T52" fmla="*/ 2147483646 w 219"/>
              <a:gd name="T53" fmla="*/ 2147483646 h 280"/>
              <a:gd name="T54" fmla="*/ 2147483646 w 219"/>
              <a:gd name="T55" fmla="*/ 2147483646 h 280"/>
              <a:gd name="T56" fmla="*/ 2147483646 w 219"/>
              <a:gd name="T57" fmla="*/ 2147483646 h 280"/>
              <a:gd name="T58" fmla="*/ 2147483646 w 219"/>
              <a:gd name="T59" fmla="*/ 2147483646 h 280"/>
              <a:gd name="T60" fmla="*/ 2147483646 w 219"/>
              <a:gd name="T61" fmla="*/ 2147483646 h 280"/>
              <a:gd name="T62" fmla="*/ 2147483646 w 219"/>
              <a:gd name="T63" fmla="*/ 2147483646 h 280"/>
              <a:gd name="T64" fmla="*/ 2147483646 w 219"/>
              <a:gd name="T65" fmla="*/ 2147483646 h 280"/>
              <a:gd name="T66" fmla="*/ 2147483646 w 219"/>
              <a:gd name="T67" fmla="*/ 2147483646 h 280"/>
              <a:gd name="T68" fmla="*/ 2147483646 w 219"/>
              <a:gd name="T69" fmla="*/ 2147483646 h 280"/>
              <a:gd name="T70" fmla="*/ 2147483646 w 219"/>
              <a:gd name="T71" fmla="*/ 2147483646 h 280"/>
              <a:gd name="T72" fmla="*/ 2147483646 w 219"/>
              <a:gd name="T73" fmla="*/ 2147483646 h 280"/>
              <a:gd name="T74" fmla="*/ 2147483646 w 219"/>
              <a:gd name="T75" fmla="*/ 2147483646 h 280"/>
              <a:gd name="T76" fmla="*/ 2147483646 w 219"/>
              <a:gd name="T77" fmla="*/ 2147483646 h 280"/>
              <a:gd name="T78" fmla="*/ 2147483646 w 219"/>
              <a:gd name="T79" fmla="*/ 2147483646 h 280"/>
              <a:gd name="T80" fmla="*/ 2147483646 w 219"/>
              <a:gd name="T81" fmla="*/ 2147483646 h 280"/>
              <a:gd name="T82" fmla="*/ 2147483646 w 219"/>
              <a:gd name="T83" fmla="*/ 2147483646 h 280"/>
              <a:gd name="T84" fmla="*/ 2147483646 w 219"/>
              <a:gd name="T85" fmla="*/ 2147483646 h 280"/>
              <a:gd name="T86" fmla="*/ 2147483646 w 219"/>
              <a:gd name="T87" fmla="*/ 2147483646 h 280"/>
              <a:gd name="T88" fmla="*/ 2147483646 w 219"/>
              <a:gd name="T89" fmla="*/ 2147483646 h 280"/>
              <a:gd name="T90" fmla="*/ 2147483646 w 219"/>
              <a:gd name="T91" fmla="*/ 2147483646 h 280"/>
              <a:gd name="T92" fmla="*/ 2147483646 w 219"/>
              <a:gd name="T93" fmla="*/ 2147483646 h 280"/>
              <a:gd name="T94" fmla="*/ 2147483646 w 219"/>
              <a:gd name="T95" fmla="*/ 2147483646 h 280"/>
              <a:gd name="T96" fmla="*/ 2147483646 w 219"/>
              <a:gd name="T97" fmla="*/ 2147483646 h 280"/>
              <a:gd name="T98" fmla="*/ 2147483646 w 219"/>
              <a:gd name="T99" fmla="*/ 2147483646 h 28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219"/>
              <a:gd name="T151" fmla="*/ 0 h 280"/>
              <a:gd name="T152" fmla="*/ 219 w 219"/>
              <a:gd name="T153" fmla="*/ 280 h 280"/>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219" h="280">
                <a:moveTo>
                  <a:pt x="199" y="67"/>
                </a:moveTo>
                <a:lnTo>
                  <a:pt x="188" y="68"/>
                </a:lnTo>
                <a:lnTo>
                  <a:pt x="180" y="62"/>
                </a:lnTo>
                <a:lnTo>
                  <a:pt x="161" y="52"/>
                </a:lnTo>
                <a:lnTo>
                  <a:pt x="149" y="39"/>
                </a:lnTo>
                <a:lnTo>
                  <a:pt x="142" y="28"/>
                </a:lnTo>
                <a:lnTo>
                  <a:pt x="134" y="22"/>
                </a:lnTo>
                <a:lnTo>
                  <a:pt x="125" y="17"/>
                </a:lnTo>
                <a:lnTo>
                  <a:pt x="119" y="11"/>
                </a:lnTo>
                <a:lnTo>
                  <a:pt x="109" y="7"/>
                </a:lnTo>
                <a:lnTo>
                  <a:pt x="102" y="3"/>
                </a:lnTo>
                <a:lnTo>
                  <a:pt x="100" y="0"/>
                </a:lnTo>
                <a:lnTo>
                  <a:pt x="92" y="1"/>
                </a:lnTo>
                <a:lnTo>
                  <a:pt x="83" y="7"/>
                </a:lnTo>
                <a:lnTo>
                  <a:pt x="73" y="17"/>
                </a:lnTo>
                <a:lnTo>
                  <a:pt x="67" y="20"/>
                </a:lnTo>
                <a:lnTo>
                  <a:pt x="63" y="31"/>
                </a:lnTo>
                <a:lnTo>
                  <a:pt x="51" y="41"/>
                </a:lnTo>
                <a:lnTo>
                  <a:pt x="39" y="56"/>
                </a:lnTo>
                <a:lnTo>
                  <a:pt x="23" y="78"/>
                </a:lnTo>
                <a:lnTo>
                  <a:pt x="4" y="96"/>
                </a:lnTo>
                <a:lnTo>
                  <a:pt x="0" y="105"/>
                </a:lnTo>
                <a:lnTo>
                  <a:pt x="7" y="123"/>
                </a:lnTo>
                <a:lnTo>
                  <a:pt x="8" y="133"/>
                </a:lnTo>
                <a:lnTo>
                  <a:pt x="6" y="142"/>
                </a:lnTo>
                <a:lnTo>
                  <a:pt x="0" y="149"/>
                </a:lnTo>
                <a:lnTo>
                  <a:pt x="0" y="156"/>
                </a:lnTo>
                <a:lnTo>
                  <a:pt x="6" y="160"/>
                </a:lnTo>
                <a:lnTo>
                  <a:pt x="0" y="171"/>
                </a:lnTo>
                <a:lnTo>
                  <a:pt x="4" y="176"/>
                </a:lnTo>
                <a:lnTo>
                  <a:pt x="6" y="183"/>
                </a:lnTo>
                <a:lnTo>
                  <a:pt x="7" y="188"/>
                </a:lnTo>
                <a:lnTo>
                  <a:pt x="11" y="192"/>
                </a:lnTo>
                <a:lnTo>
                  <a:pt x="15" y="195"/>
                </a:lnTo>
                <a:lnTo>
                  <a:pt x="18" y="196"/>
                </a:lnTo>
                <a:lnTo>
                  <a:pt x="24" y="198"/>
                </a:lnTo>
                <a:lnTo>
                  <a:pt x="35" y="192"/>
                </a:lnTo>
                <a:lnTo>
                  <a:pt x="40" y="193"/>
                </a:lnTo>
                <a:lnTo>
                  <a:pt x="47" y="200"/>
                </a:lnTo>
                <a:lnTo>
                  <a:pt x="47" y="215"/>
                </a:lnTo>
                <a:lnTo>
                  <a:pt x="50" y="221"/>
                </a:lnTo>
                <a:lnTo>
                  <a:pt x="57" y="229"/>
                </a:lnTo>
                <a:lnTo>
                  <a:pt x="67" y="226"/>
                </a:lnTo>
                <a:lnTo>
                  <a:pt x="77" y="212"/>
                </a:lnTo>
                <a:lnTo>
                  <a:pt x="88" y="215"/>
                </a:lnTo>
                <a:lnTo>
                  <a:pt x="99" y="223"/>
                </a:lnTo>
                <a:lnTo>
                  <a:pt x="107" y="227"/>
                </a:lnTo>
                <a:lnTo>
                  <a:pt x="110" y="241"/>
                </a:lnTo>
                <a:lnTo>
                  <a:pt x="117" y="250"/>
                </a:lnTo>
                <a:lnTo>
                  <a:pt x="122" y="256"/>
                </a:lnTo>
                <a:lnTo>
                  <a:pt x="131" y="260"/>
                </a:lnTo>
                <a:lnTo>
                  <a:pt x="144" y="269"/>
                </a:lnTo>
                <a:lnTo>
                  <a:pt x="150" y="276"/>
                </a:lnTo>
                <a:lnTo>
                  <a:pt x="161" y="279"/>
                </a:lnTo>
                <a:lnTo>
                  <a:pt x="166" y="279"/>
                </a:lnTo>
                <a:lnTo>
                  <a:pt x="178" y="279"/>
                </a:lnTo>
                <a:lnTo>
                  <a:pt x="186" y="276"/>
                </a:lnTo>
                <a:lnTo>
                  <a:pt x="190" y="274"/>
                </a:lnTo>
                <a:lnTo>
                  <a:pt x="184" y="269"/>
                </a:lnTo>
                <a:lnTo>
                  <a:pt x="184" y="260"/>
                </a:lnTo>
                <a:lnTo>
                  <a:pt x="184" y="248"/>
                </a:lnTo>
                <a:lnTo>
                  <a:pt x="186" y="246"/>
                </a:lnTo>
                <a:lnTo>
                  <a:pt x="190" y="237"/>
                </a:lnTo>
                <a:lnTo>
                  <a:pt x="193" y="229"/>
                </a:lnTo>
                <a:lnTo>
                  <a:pt x="193" y="223"/>
                </a:lnTo>
                <a:lnTo>
                  <a:pt x="193" y="221"/>
                </a:lnTo>
                <a:lnTo>
                  <a:pt x="193" y="215"/>
                </a:lnTo>
                <a:lnTo>
                  <a:pt x="191" y="208"/>
                </a:lnTo>
                <a:lnTo>
                  <a:pt x="191" y="204"/>
                </a:lnTo>
                <a:lnTo>
                  <a:pt x="196" y="200"/>
                </a:lnTo>
                <a:lnTo>
                  <a:pt x="201" y="195"/>
                </a:lnTo>
                <a:lnTo>
                  <a:pt x="201" y="192"/>
                </a:lnTo>
                <a:lnTo>
                  <a:pt x="208" y="192"/>
                </a:lnTo>
                <a:lnTo>
                  <a:pt x="216" y="192"/>
                </a:lnTo>
                <a:lnTo>
                  <a:pt x="218" y="191"/>
                </a:lnTo>
                <a:lnTo>
                  <a:pt x="218" y="187"/>
                </a:lnTo>
                <a:lnTo>
                  <a:pt x="218" y="180"/>
                </a:lnTo>
                <a:lnTo>
                  <a:pt x="211" y="179"/>
                </a:lnTo>
                <a:lnTo>
                  <a:pt x="210" y="174"/>
                </a:lnTo>
                <a:lnTo>
                  <a:pt x="208" y="174"/>
                </a:lnTo>
                <a:lnTo>
                  <a:pt x="207" y="172"/>
                </a:lnTo>
                <a:lnTo>
                  <a:pt x="205" y="171"/>
                </a:lnTo>
                <a:lnTo>
                  <a:pt x="202" y="171"/>
                </a:lnTo>
                <a:lnTo>
                  <a:pt x="197" y="171"/>
                </a:lnTo>
                <a:lnTo>
                  <a:pt x="197" y="168"/>
                </a:lnTo>
                <a:lnTo>
                  <a:pt x="196" y="160"/>
                </a:lnTo>
                <a:lnTo>
                  <a:pt x="201" y="154"/>
                </a:lnTo>
                <a:lnTo>
                  <a:pt x="201" y="153"/>
                </a:lnTo>
                <a:lnTo>
                  <a:pt x="201" y="148"/>
                </a:lnTo>
                <a:lnTo>
                  <a:pt x="201" y="141"/>
                </a:lnTo>
                <a:lnTo>
                  <a:pt x="196" y="133"/>
                </a:lnTo>
                <a:lnTo>
                  <a:pt x="193" y="124"/>
                </a:lnTo>
                <a:lnTo>
                  <a:pt x="193" y="119"/>
                </a:lnTo>
                <a:lnTo>
                  <a:pt x="193" y="112"/>
                </a:lnTo>
                <a:lnTo>
                  <a:pt x="196" y="105"/>
                </a:lnTo>
                <a:lnTo>
                  <a:pt x="201" y="96"/>
                </a:lnTo>
                <a:lnTo>
                  <a:pt x="205" y="90"/>
                </a:lnTo>
                <a:lnTo>
                  <a:pt x="207" y="83"/>
                </a:lnTo>
                <a:lnTo>
                  <a:pt x="208" y="78"/>
                </a:lnTo>
                <a:lnTo>
                  <a:pt x="212" y="68"/>
                </a:lnTo>
                <a:lnTo>
                  <a:pt x="199" y="67"/>
                </a:lnTo>
              </a:path>
            </a:pathLst>
          </a:custGeom>
          <a:solidFill>
            <a:srgbClr val="99CCFF"/>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219" name="Freeform 126"/>
          <p:cNvSpPr>
            <a:spLocks/>
          </p:cNvSpPr>
          <p:nvPr/>
        </p:nvSpPr>
        <p:spPr bwMode="auto">
          <a:xfrm>
            <a:off x="5872163" y="1739900"/>
            <a:ext cx="314325" cy="379413"/>
          </a:xfrm>
          <a:custGeom>
            <a:avLst/>
            <a:gdLst>
              <a:gd name="T0" fmla="*/ 2147483646 w 198"/>
              <a:gd name="T1" fmla="*/ 0 h 239"/>
              <a:gd name="T2" fmla="*/ 2147483646 w 198"/>
              <a:gd name="T3" fmla="*/ 2147483646 h 239"/>
              <a:gd name="T4" fmla="*/ 2147483646 w 198"/>
              <a:gd name="T5" fmla="*/ 2147483646 h 239"/>
              <a:gd name="T6" fmla="*/ 2147483646 w 198"/>
              <a:gd name="T7" fmla="*/ 2147483646 h 239"/>
              <a:gd name="T8" fmla="*/ 2147483646 w 198"/>
              <a:gd name="T9" fmla="*/ 2147483646 h 239"/>
              <a:gd name="T10" fmla="*/ 2147483646 w 198"/>
              <a:gd name="T11" fmla="*/ 2147483646 h 239"/>
              <a:gd name="T12" fmla="*/ 2147483646 w 198"/>
              <a:gd name="T13" fmla="*/ 2147483646 h 239"/>
              <a:gd name="T14" fmla="*/ 2147483646 w 198"/>
              <a:gd name="T15" fmla="*/ 2147483646 h 239"/>
              <a:gd name="T16" fmla="*/ 2147483646 w 198"/>
              <a:gd name="T17" fmla="*/ 2147483646 h 239"/>
              <a:gd name="T18" fmla="*/ 2147483646 w 198"/>
              <a:gd name="T19" fmla="*/ 2147483646 h 239"/>
              <a:gd name="T20" fmla="*/ 2147483646 w 198"/>
              <a:gd name="T21" fmla="*/ 2147483646 h 239"/>
              <a:gd name="T22" fmla="*/ 2147483646 w 198"/>
              <a:gd name="T23" fmla="*/ 2147483646 h 239"/>
              <a:gd name="T24" fmla="*/ 2147483646 w 198"/>
              <a:gd name="T25" fmla="*/ 2147483646 h 239"/>
              <a:gd name="T26" fmla="*/ 2147483646 w 198"/>
              <a:gd name="T27" fmla="*/ 2147483646 h 239"/>
              <a:gd name="T28" fmla="*/ 2147483646 w 198"/>
              <a:gd name="T29" fmla="*/ 2147483646 h 239"/>
              <a:gd name="T30" fmla="*/ 0 w 198"/>
              <a:gd name="T31" fmla="*/ 2147483646 h 239"/>
              <a:gd name="T32" fmla="*/ 0 w 198"/>
              <a:gd name="T33" fmla="*/ 2147483646 h 239"/>
              <a:gd name="T34" fmla="*/ 2147483646 w 198"/>
              <a:gd name="T35" fmla="*/ 2147483646 h 239"/>
              <a:gd name="T36" fmla="*/ 2147483646 w 198"/>
              <a:gd name="T37" fmla="*/ 2147483646 h 239"/>
              <a:gd name="T38" fmla="*/ 2147483646 w 198"/>
              <a:gd name="T39" fmla="*/ 2147483646 h 239"/>
              <a:gd name="T40" fmla="*/ 2147483646 w 198"/>
              <a:gd name="T41" fmla="*/ 2147483646 h 239"/>
              <a:gd name="T42" fmla="*/ 2147483646 w 198"/>
              <a:gd name="T43" fmla="*/ 2147483646 h 239"/>
              <a:gd name="T44" fmla="*/ 2147483646 w 198"/>
              <a:gd name="T45" fmla="*/ 2147483646 h 239"/>
              <a:gd name="T46" fmla="*/ 2147483646 w 198"/>
              <a:gd name="T47" fmla="*/ 2147483646 h 239"/>
              <a:gd name="T48" fmla="*/ 2147483646 w 198"/>
              <a:gd name="T49" fmla="*/ 2147483646 h 239"/>
              <a:gd name="T50" fmla="*/ 2147483646 w 198"/>
              <a:gd name="T51" fmla="*/ 2147483646 h 239"/>
              <a:gd name="T52" fmla="*/ 2147483646 w 198"/>
              <a:gd name="T53" fmla="*/ 2147483646 h 239"/>
              <a:gd name="T54" fmla="*/ 2147483646 w 198"/>
              <a:gd name="T55" fmla="*/ 2147483646 h 239"/>
              <a:gd name="T56" fmla="*/ 2147483646 w 198"/>
              <a:gd name="T57" fmla="*/ 2147483646 h 239"/>
              <a:gd name="T58" fmla="*/ 2147483646 w 198"/>
              <a:gd name="T59" fmla="*/ 2147483646 h 239"/>
              <a:gd name="T60" fmla="*/ 2147483646 w 198"/>
              <a:gd name="T61" fmla="*/ 2147483646 h 239"/>
              <a:gd name="T62" fmla="*/ 2147483646 w 198"/>
              <a:gd name="T63" fmla="*/ 2147483646 h 239"/>
              <a:gd name="T64" fmla="*/ 2147483646 w 198"/>
              <a:gd name="T65" fmla="*/ 2147483646 h 239"/>
              <a:gd name="T66" fmla="*/ 2147483646 w 198"/>
              <a:gd name="T67" fmla="*/ 2147483646 h 239"/>
              <a:gd name="T68" fmla="*/ 2147483646 w 198"/>
              <a:gd name="T69" fmla="*/ 2147483646 h 239"/>
              <a:gd name="T70" fmla="*/ 2147483646 w 198"/>
              <a:gd name="T71" fmla="*/ 0 h 239"/>
              <a:gd name="T72" fmla="*/ 2147483646 w 198"/>
              <a:gd name="T73" fmla="*/ 0 h 23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98"/>
              <a:gd name="T112" fmla="*/ 0 h 239"/>
              <a:gd name="T113" fmla="*/ 198 w 198"/>
              <a:gd name="T114" fmla="*/ 239 h 239"/>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98" h="239">
                <a:moveTo>
                  <a:pt x="65" y="0"/>
                </a:moveTo>
                <a:lnTo>
                  <a:pt x="197" y="111"/>
                </a:lnTo>
                <a:lnTo>
                  <a:pt x="190" y="129"/>
                </a:lnTo>
                <a:lnTo>
                  <a:pt x="170" y="156"/>
                </a:lnTo>
                <a:lnTo>
                  <a:pt x="160" y="161"/>
                </a:lnTo>
                <a:lnTo>
                  <a:pt x="133" y="188"/>
                </a:lnTo>
                <a:lnTo>
                  <a:pt x="114" y="216"/>
                </a:lnTo>
                <a:lnTo>
                  <a:pt x="91" y="238"/>
                </a:lnTo>
                <a:lnTo>
                  <a:pt x="70" y="222"/>
                </a:lnTo>
                <a:lnTo>
                  <a:pt x="55" y="200"/>
                </a:lnTo>
                <a:lnTo>
                  <a:pt x="44" y="205"/>
                </a:lnTo>
                <a:lnTo>
                  <a:pt x="32" y="210"/>
                </a:lnTo>
                <a:lnTo>
                  <a:pt x="21" y="214"/>
                </a:lnTo>
                <a:lnTo>
                  <a:pt x="15" y="214"/>
                </a:lnTo>
                <a:lnTo>
                  <a:pt x="7" y="205"/>
                </a:lnTo>
                <a:lnTo>
                  <a:pt x="0" y="198"/>
                </a:lnTo>
                <a:lnTo>
                  <a:pt x="0" y="191"/>
                </a:lnTo>
                <a:lnTo>
                  <a:pt x="3" y="180"/>
                </a:lnTo>
                <a:lnTo>
                  <a:pt x="3" y="170"/>
                </a:lnTo>
                <a:lnTo>
                  <a:pt x="3" y="158"/>
                </a:lnTo>
                <a:lnTo>
                  <a:pt x="9" y="150"/>
                </a:lnTo>
                <a:lnTo>
                  <a:pt x="18" y="142"/>
                </a:lnTo>
                <a:lnTo>
                  <a:pt x="21" y="136"/>
                </a:lnTo>
                <a:lnTo>
                  <a:pt x="21" y="133"/>
                </a:lnTo>
                <a:lnTo>
                  <a:pt x="29" y="122"/>
                </a:lnTo>
                <a:lnTo>
                  <a:pt x="36" y="109"/>
                </a:lnTo>
                <a:lnTo>
                  <a:pt x="36" y="100"/>
                </a:lnTo>
                <a:lnTo>
                  <a:pt x="36" y="88"/>
                </a:lnTo>
                <a:lnTo>
                  <a:pt x="40" y="74"/>
                </a:lnTo>
                <a:lnTo>
                  <a:pt x="44" y="62"/>
                </a:lnTo>
                <a:lnTo>
                  <a:pt x="48" y="52"/>
                </a:lnTo>
                <a:lnTo>
                  <a:pt x="48" y="37"/>
                </a:lnTo>
                <a:lnTo>
                  <a:pt x="53" y="31"/>
                </a:lnTo>
                <a:lnTo>
                  <a:pt x="60" y="9"/>
                </a:lnTo>
                <a:lnTo>
                  <a:pt x="64" y="2"/>
                </a:lnTo>
                <a:lnTo>
                  <a:pt x="64" y="0"/>
                </a:lnTo>
                <a:lnTo>
                  <a:pt x="65" y="0"/>
                </a:lnTo>
              </a:path>
            </a:pathLst>
          </a:custGeom>
          <a:solidFill>
            <a:schemeClr val="bg1"/>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220" name="Freeform 127"/>
          <p:cNvSpPr>
            <a:spLocks/>
          </p:cNvSpPr>
          <p:nvPr/>
        </p:nvSpPr>
        <p:spPr bwMode="auto">
          <a:xfrm>
            <a:off x="5872163" y="1739900"/>
            <a:ext cx="314325" cy="379413"/>
          </a:xfrm>
          <a:custGeom>
            <a:avLst/>
            <a:gdLst>
              <a:gd name="T0" fmla="*/ 2147483646 w 198"/>
              <a:gd name="T1" fmla="*/ 0 h 239"/>
              <a:gd name="T2" fmla="*/ 2147483646 w 198"/>
              <a:gd name="T3" fmla="*/ 2147483646 h 239"/>
              <a:gd name="T4" fmla="*/ 2147483646 w 198"/>
              <a:gd name="T5" fmla="*/ 2147483646 h 239"/>
              <a:gd name="T6" fmla="*/ 2147483646 w 198"/>
              <a:gd name="T7" fmla="*/ 2147483646 h 239"/>
              <a:gd name="T8" fmla="*/ 2147483646 w 198"/>
              <a:gd name="T9" fmla="*/ 2147483646 h 239"/>
              <a:gd name="T10" fmla="*/ 2147483646 w 198"/>
              <a:gd name="T11" fmla="*/ 2147483646 h 239"/>
              <a:gd name="T12" fmla="*/ 2147483646 w 198"/>
              <a:gd name="T13" fmla="*/ 2147483646 h 239"/>
              <a:gd name="T14" fmla="*/ 2147483646 w 198"/>
              <a:gd name="T15" fmla="*/ 2147483646 h 239"/>
              <a:gd name="T16" fmla="*/ 2147483646 w 198"/>
              <a:gd name="T17" fmla="*/ 2147483646 h 239"/>
              <a:gd name="T18" fmla="*/ 2147483646 w 198"/>
              <a:gd name="T19" fmla="*/ 2147483646 h 239"/>
              <a:gd name="T20" fmla="*/ 2147483646 w 198"/>
              <a:gd name="T21" fmla="*/ 2147483646 h 239"/>
              <a:gd name="T22" fmla="*/ 2147483646 w 198"/>
              <a:gd name="T23" fmla="*/ 2147483646 h 239"/>
              <a:gd name="T24" fmla="*/ 2147483646 w 198"/>
              <a:gd name="T25" fmla="*/ 2147483646 h 239"/>
              <a:gd name="T26" fmla="*/ 2147483646 w 198"/>
              <a:gd name="T27" fmla="*/ 2147483646 h 239"/>
              <a:gd name="T28" fmla="*/ 2147483646 w 198"/>
              <a:gd name="T29" fmla="*/ 2147483646 h 239"/>
              <a:gd name="T30" fmla="*/ 0 w 198"/>
              <a:gd name="T31" fmla="*/ 2147483646 h 239"/>
              <a:gd name="T32" fmla="*/ 0 w 198"/>
              <a:gd name="T33" fmla="*/ 2147483646 h 239"/>
              <a:gd name="T34" fmla="*/ 2147483646 w 198"/>
              <a:gd name="T35" fmla="*/ 2147483646 h 239"/>
              <a:gd name="T36" fmla="*/ 2147483646 w 198"/>
              <a:gd name="T37" fmla="*/ 2147483646 h 239"/>
              <a:gd name="T38" fmla="*/ 2147483646 w 198"/>
              <a:gd name="T39" fmla="*/ 2147483646 h 239"/>
              <a:gd name="T40" fmla="*/ 2147483646 w 198"/>
              <a:gd name="T41" fmla="*/ 2147483646 h 239"/>
              <a:gd name="T42" fmla="*/ 2147483646 w 198"/>
              <a:gd name="T43" fmla="*/ 2147483646 h 239"/>
              <a:gd name="T44" fmla="*/ 2147483646 w 198"/>
              <a:gd name="T45" fmla="*/ 2147483646 h 239"/>
              <a:gd name="T46" fmla="*/ 2147483646 w 198"/>
              <a:gd name="T47" fmla="*/ 2147483646 h 239"/>
              <a:gd name="T48" fmla="*/ 2147483646 w 198"/>
              <a:gd name="T49" fmla="*/ 2147483646 h 239"/>
              <a:gd name="T50" fmla="*/ 2147483646 w 198"/>
              <a:gd name="T51" fmla="*/ 2147483646 h 239"/>
              <a:gd name="T52" fmla="*/ 2147483646 w 198"/>
              <a:gd name="T53" fmla="*/ 2147483646 h 239"/>
              <a:gd name="T54" fmla="*/ 2147483646 w 198"/>
              <a:gd name="T55" fmla="*/ 2147483646 h 239"/>
              <a:gd name="T56" fmla="*/ 2147483646 w 198"/>
              <a:gd name="T57" fmla="*/ 2147483646 h 239"/>
              <a:gd name="T58" fmla="*/ 2147483646 w 198"/>
              <a:gd name="T59" fmla="*/ 2147483646 h 239"/>
              <a:gd name="T60" fmla="*/ 2147483646 w 198"/>
              <a:gd name="T61" fmla="*/ 2147483646 h 239"/>
              <a:gd name="T62" fmla="*/ 2147483646 w 198"/>
              <a:gd name="T63" fmla="*/ 2147483646 h 239"/>
              <a:gd name="T64" fmla="*/ 2147483646 w 198"/>
              <a:gd name="T65" fmla="*/ 2147483646 h 239"/>
              <a:gd name="T66" fmla="*/ 2147483646 w 198"/>
              <a:gd name="T67" fmla="*/ 2147483646 h 239"/>
              <a:gd name="T68" fmla="*/ 2147483646 w 198"/>
              <a:gd name="T69" fmla="*/ 2147483646 h 239"/>
              <a:gd name="T70" fmla="*/ 2147483646 w 198"/>
              <a:gd name="T71" fmla="*/ 0 h 239"/>
              <a:gd name="T72" fmla="*/ 2147483646 w 198"/>
              <a:gd name="T73" fmla="*/ 0 h 23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98"/>
              <a:gd name="T112" fmla="*/ 0 h 239"/>
              <a:gd name="T113" fmla="*/ 198 w 198"/>
              <a:gd name="T114" fmla="*/ 239 h 239"/>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98" h="239">
                <a:moveTo>
                  <a:pt x="65" y="0"/>
                </a:moveTo>
                <a:lnTo>
                  <a:pt x="197" y="111"/>
                </a:lnTo>
                <a:lnTo>
                  <a:pt x="190" y="129"/>
                </a:lnTo>
                <a:lnTo>
                  <a:pt x="170" y="156"/>
                </a:lnTo>
                <a:lnTo>
                  <a:pt x="160" y="161"/>
                </a:lnTo>
                <a:lnTo>
                  <a:pt x="133" y="188"/>
                </a:lnTo>
                <a:lnTo>
                  <a:pt x="114" y="216"/>
                </a:lnTo>
                <a:lnTo>
                  <a:pt x="91" y="238"/>
                </a:lnTo>
                <a:lnTo>
                  <a:pt x="70" y="222"/>
                </a:lnTo>
                <a:lnTo>
                  <a:pt x="55" y="200"/>
                </a:lnTo>
                <a:lnTo>
                  <a:pt x="44" y="205"/>
                </a:lnTo>
                <a:lnTo>
                  <a:pt x="32" y="210"/>
                </a:lnTo>
                <a:lnTo>
                  <a:pt x="21" y="214"/>
                </a:lnTo>
                <a:lnTo>
                  <a:pt x="15" y="214"/>
                </a:lnTo>
                <a:lnTo>
                  <a:pt x="7" y="205"/>
                </a:lnTo>
                <a:lnTo>
                  <a:pt x="0" y="198"/>
                </a:lnTo>
                <a:lnTo>
                  <a:pt x="0" y="191"/>
                </a:lnTo>
                <a:lnTo>
                  <a:pt x="3" y="180"/>
                </a:lnTo>
                <a:lnTo>
                  <a:pt x="3" y="170"/>
                </a:lnTo>
                <a:lnTo>
                  <a:pt x="3" y="158"/>
                </a:lnTo>
                <a:lnTo>
                  <a:pt x="9" y="150"/>
                </a:lnTo>
                <a:lnTo>
                  <a:pt x="18" y="142"/>
                </a:lnTo>
                <a:lnTo>
                  <a:pt x="21" y="136"/>
                </a:lnTo>
                <a:lnTo>
                  <a:pt x="21" y="133"/>
                </a:lnTo>
                <a:lnTo>
                  <a:pt x="29" y="122"/>
                </a:lnTo>
                <a:lnTo>
                  <a:pt x="36" y="109"/>
                </a:lnTo>
                <a:lnTo>
                  <a:pt x="36" y="100"/>
                </a:lnTo>
                <a:lnTo>
                  <a:pt x="36" y="88"/>
                </a:lnTo>
                <a:lnTo>
                  <a:pt x="40" y="74"/>
                </a:lnTo>
                <a:lnTo>
                  <a:pt x="44" y="62"/>
                </a:lnTo>
                <a:lnTo>
                  <a:pt x="48" y="52"/>
                </a:lnTo>
                <a:lnTo>
                  <a:pt x="48" y="37"/>
                </a:lnTo>
                <a:lnTo>
                  <a:pt x="53" y="31"/>
                </a:lnTo>
                <a:lnTo>
                  <a:pt x="60" y="9"/>
                </a:lnTo>
                <a:lnTo>
                  <a:pt x="64" y="2"/>
                </a:lnTo>
                <a:lnTo>
                  <a:pt x="64" y="0"/>
                </a:lnTo>
                <a:lnTo>
                  <a:pt x="65" y="0"/>
                </a:lnTo>
              </a:path>
            </a:pathLst>
          </a:custGeom>
          <a:solidFill>
            <a:srgbClr val="6699FF"/>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221" name="Freeform 128"/>
          <p:cNvSpPr>
            <a:spLocks/>
          </p:cNvSpPr>
          <p:nvPr/>
        </p:nvSpPr>
        <p:spPr bwMode="auto">
          <a:xfrm>
            <a:off x="5475288" y="1479550"/>
            <a:ext cx="500062" cy="615950"/>
          </a:xfrm>
          <a:custGeom>
            <a:avLst/>
            <a:gdLst>
              <a:gd name="T0" fmla="*/ 2147483646 w 315"/>
              <a:gd name="T1" fmla="*/ 2147483646 h 388"/>
              <a:gd name="T2" fmla="*/ 2147483646 w 315"/>
              <a:gd name="T3" fmla="*/ 2147483646 h 388"/>
              <a:gd name="T4" fmla="*/ 2147483646 w 315"/>
              <a:gd name="T5" fmla="*/ 2147483646 h 388"/>
              <a:gd name="T6" fmla="*/ 2147483646 w 315"/>
              <a:gd name="T7" fmla="*/ 2147483646 h 388"/>
              <a:gd name="T8" fmla="*/ 2147483646 w 315"/>
              <a:gd name="T9" fmla="*/ 2147483646 h 388"/>
              <a:gd name="T10" fmla="*/ 2147483646 w 315"/>
              <a:gd name="T11" fmla="*/ 2147483646 h 388"/>
              <a:gd name="T12" fmla="*/ 2147483646 w 315"/>
              <a:gd name="T13" fmla="*/ 2147483646 h 388"/>
              <a:gd name="T14" fmla="*/ 2147483646 w 315"/>
              <a:gd name="T15" fmla="*/ 2147483646 h 388"/>
              <a:gd name="T16" fmla="*/ 2147483646 w 315"/>
              <a:gd name="T17" fmla="*/ 2147483646 h 388"/>
              <a:gd name="T18" fmla="*/ 2147483646 w 315"/>
              <a:gd name="T19" fmla="*/ 2147483646 h 388"/>
              <a:gd name="T20" fmla="*/ 2147483646 w 315"/>
              <a:gd name="T21" fmla="*/ 2147483646 h 388"/>
              <a:gd name="T22" fmla="*/ 2147483646 w 315"/>
              <a:gd name="T23" fmla="*/ 2147483646 h 388"/>
              <a:gd name="T24" fmla="*/ 2147483646 w 315"/>
              <a:gd name="T25" fmla="*/ 2147483646 h 388"/>
              <a:gd name="T26" fmla="*/ 2147483646 w 315"/>
              <a:gd name="T27" fmla="*/ 2147483646 h 388"/>
              <a:gd name="T28" fmla="*/ 2147483646 w 315"/>
              <a:gd name="T29" fmla="*/ 2147483646 h 388"/>
              <a:gd name="T30" fmla="*/ 2147483646 w 315"/>
              <a:gd name="T31" fmla="*/ 2147483646 h 388"/>
              <a:gd name="T32" fmla="*/ 2147483646 w 315"/>
              <a:gd name="T33" fmla="*/ 2147483646 h 388"/>
              <a:gd name="T34" fmla="*/ 2147483646 w 315"/>
              <a:gd name="T35" fmla="*/ 2147483646 h 388"/>
              <a:gd name="T36" fmla="*/ 2147483646 w 315"/>
              <a:gd name="T37" fmla="*/ 2147483646 h 388"/>
              <a:gd name="T38" fmla="*/ 2147483646 w 315"/>
              <a:gd name="T39" fmla="*/ 2147483646 h 388"/>
              <a:gd name="T40" fmla="*/ 2147483646 w 315"/>
              <a:gd name="T41" fmla="*/ 2147483646 h 388"/>
              <a:gd name="T42" fmla="*/ 2147483646 w 315"/>
              <a:gd name="T43" fmla="*/ 2147483646 h 388"/>
              <a:gd name="T44" fmla="*/ 0 w 315"/>
              <a:gd name="T45" fmla="*/ 2147483646 h 388"/>
              <a:gd name="T46" fmla="*/ 2147483646 w 315"/>
              <a:gd name="T47" fmla="*/ 2147483646 h 388"/>
              <a:gd name="T48" fmla="*/ 2147483646 w 315"/>
              <a:gd name="T49" fmla="*/ 2147483646 h 388"/>
              <a:gd name="T50" fmla="*/ 2147483646 w 315"/>
              <a:gd name="T51" fmla="*/ 2147483646 h 388"/>
              <a:gd name="T52" fmla="*/ 2147483646 w 315"/>
              <a:gd name="T53" fmla="*/ 2147483646 h 388"/>
              <a:gd name="T54" fmla="*/ 2147483646 w 315"/>
              <a:gd name="T55" fmla="*/ 2147483646 h 388"/>
              <a:gd name="T56" fmla="*/ 2147483646 w 315"/>
              <a:gd name="T57" fmla="*/ 2147483646 h 388"/>
              <a:gd name="T58" fmla="*/ 2147483646 w 315"/>
              <a:gd name="T59" fmla="*/ 2147483646 h 388"/>
              <a:gd name="T60" fmla="*/ 2147483646 w 315"/>
              <a:gd name="T61" fmla="*/ 2147483646 h 388"/>
              <a:gd name="T62" fmla="*/ 2147483646 w 315"/>
              <a:gd name="T63" fmla="*/ 2147483646 h 388"/>
              <a:gd name="T64" fmla="*/ 2147483646 w 315"/>
              <a:gd name="T65" fmla="*/ 2147483646 h 388"/>
              <a:gd name="T66" fmla="*/ 2147483646 w 315"/>
              <a:gd name="T67" fmla="*/ 2147483646 h 388"/>
              <a:gd name="T68" fmla="*/ 2147483646 w 315"/>
              <a:gd name="T69" fmla="*/ 2147483646 h 388"/>
              <a:gd name="T70" fmla="*/ 2147483646 w 315"/>
              <a:gd name="T71" fmla="*/ 2147483646 h 388"/>
              <a:gd name="T72" fmla="*/ 2147483646 w 315"/>
              <a:gd name="T73" fmla="*/ 2147483646 h 388"/>
              <a:gd name="T74" fmla="*/ 2147483646 w 315"/>
              <a:gd name="T75" fmla="*/ 2147483646 h 388"/>
              <a:gd name="T76" fmla="*/ 2147483646 w 315"/>
              <a:gd name="T77" fmla="*/ 2147483646 h 388"/>
              <a:gd name="T78" fmla="*/ 2147483646 w 315"/>
              <a:gd name="T79" fmla="*/ 2147483646 h 388"/>
              <a:gd name="T80" fmla="*/ 2147483646 w 315"/>
              <a:gd name="T81" fmla="*/ 2147483646 h 388"/>
              <a:gd name="T82" fmla="*/ 2147483646 w 315"/>
              <a:gd name="T83" fmla="*/ 2147483646 h 388"/>
              <a:gd name="T84" fmla="*/ 2147483646 w 315"/>
              <a:gd name="T85" fmla="*/ 2147483646 h 388"/>
              <a:gd name="T86" fmla="*/ 2147483646 w 315"/>
              <a:gd name="T87" fmla="*/ 2147483646 h 388"/>
              <a:gd name="T88" fmla="*/ 2147483646 w 315"/>
              <a:gd name="T89" fmla="*/ 2147483646 h 388"/>
              <a:gd name="T90" fmla="*/ 2147483646 w 315"/>
              <a:gd name="T91" fmla="*/ 2147483646 h 388"/>
              <a:gd name="T92" fmla="*/ 2147483646 w 315"/>
              <a:gd name="T93" fmla="*/ 2147483646 h 388"/>
              <a:gd name="T94" fmla="*/ 2147483646 w 315"/>
              <a:gd name="T95" fmla="*/ 2147483646 h 388"/>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315"/>
              <a:gd name="T145" fmla="*/ 0 h 388"/>
              <a:gd name="T146" fmla="*/ 315 w 315"/>
              <a:gd name="T147" fmla="*/ 388 h 388"/>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315" h="388">
                <a:moveTo>
                  <a:pt x="310" y="173"/>
                </a:moveTo>
                <a:lnTo>
                  <a:pt x="314" y="163"/>
                </a:lnTo>
                <a:lnTo>
                  <a:pt x="124" y="0"/>
                </a:lnTo>
                <a:lnTo>
                  <a:pt x="116" y="11"/>
                </a:lnTo>
                <a:lnTo>
                  <a:pt x="130" y="25"/>
                </a:lnTo>
                <a:lnTo>
                  <a:pt x="130" y="33"/>
                </a:lnTo>
                <a:lnTo>
                  <a:pt x="125" y="35"/>
                </a:lnTo>
                <a:lnTo>
                  <a:pt x="124" y="41"/>
                </a:lnTo>
                <a:lnTo>
                  <a:pt x="119" y="44"/>
                </a:lnTo>
                <a:lnTo>
                  <a:pt x="116" y="53"/>
                </a:lnTo>
                <a:lnTo>
                  <a:pt x="116" y="57"/>
                </a:lnTo>
                <a:lnTo>
                  <a:pt x="119" y="67"/>
                </a:lnTo>
                <a:lnTo>
                  <a:pt x="124" y="71"/>
                </a:lnTo>
                <a:lnTo>
                  <a:pt x="124" y="76"/>
                </a:lnTo>
                <a:lnTo>
                  <a:pt x="112" y="93"/>
                </a:lnTo>
                <a:lnTo>
                  <a:pt x="112" y="96"/>
                </a:lnTo>
                <a:lnTo>
                  <a:pt x="112" y="103"/>
                </a:lnTo>
                <a:lnTo>
                  <a:pt x="119" y="107"/>
                </a:lnTo>
                <a:lnTo>
                  <a:pt x="119" y="117"/>
                </a:lnTo>
                <a:lnTo>
                  <a:pt x="73" y="173"/>
                </a:lnTo>
                <a:lnTo>
                  <a:pt x="73" y="181"/>
                </a:lnTo>
                <a:lnTo>
                  <a:pt x="75" y="190"/>
                </a:lnTo>
                <a:lnTo>
                  <a:pt x="81" y="190"/>
                </a:lnTo>
                <a:lnTo>
                  <a:pt x="91" y="196"/>
                </a:lnTo>
                <a:lnTo>
                  <a:pt x="88" y="200"/>
                </a:lnTo>
                <a:lnTo>
                  <a:pt x="76" y="213"/>
                </a:lnTo>
                <a:lnTo>
                  <a:pt x="69" y="225"/>
                </a:lnTo>
                <a:lnTo>
                  <a:pt x="64" y="230"/>
                </a:lnTo>
                <a:lnTo>
                  <a:pt x="64" y="234"/>
                </a:lnTo>
                <a:lnTo>
                  <a:pt x="73" y="242"/>
                </a:lnTo>
                <a:lnTo>
                  <a:pt x="76" y="245"/>
                </a:lnTo>
                <a:lnTo>
                  <a:pt x="85" y="252"/>
                </a:lnTo>
                <a:lnTo>
                  <a:pt x="85" y="264"/>
                </a:lnTo>
                <a:lnTo>
                  <a:pt x="82" y="264"/>
                </a:lnTo>
                <a:lnTo>
                  <a:pt x="73" y="265"/>
                </a:lnTo>
                <a:lnTo>
                  <a:pt x="69" y="276"/>
                </a:lnTo>
                <a:lnTo>
                  <a:pt x="64" y="289"/>
                </a:lnTo>
                <a:lnTo>
                  <a:pt x="58" y="298"/>
                </a:lnTo>
                <a:lnTo>
                  <a:pt x="54" y="301"/>
                </a:lnTo>
                <a:lnTo>
                  <a:pt x="30" y="306"/>
                </a:lnTo>
                <a:lnTo>
                  <a:pt x="23" y="318"/>
                </a:lnTo>
                <a:lnTo>
                  <a:pt x="12" y="324"/>
                </a:lnTo>
                <a:lnTo>
                  <a:pt x="12" y="330"/>
                </a:lnTo>
                <a:lnTo>
                  <a:pt x="4" y="339"/>
                </a:lnTo>
                <a:lnTo>
                  <a:pt x="0" y="342"/>
                </a:lnTo>
                <a:lnTo>
                  <a:pt x="0" y="347"/>
                </a:lnTo>
                <a:lnTo>
                  <a:pt x="12" y="352"/>
                </a:lnTo>
                <a:lnTo>
                  <a:pt x="17" y="355"/>
                </a:lnTo>
                <a:lnTo>
                  <a:pt x="36" y="365"/>
                </a:lnTo>
                <a:lnTo>
                  <a:pt x="46" y="371"/>
                </a:lnTo>
                <a:lnTo>
                  <a:pt x="55" y="369"/>
                </a:lnTo>
                <a:lnTo>
                  <a:pt x="61" y="359"/>
                </a:lnTo>
                <a:lnTo>
                  <a:pt x="58" y="352"/>
                </a:lnTo>
                <a:lnTo>
                  <a:pt x="58" y="342"/>
                </a:lnTo>
                <a:lnTo>
                  <a:pt x="61" y="339"/>
                </a:lnTo>
                <a:lnTo>
                  <a:pt x="69" y="334"/>
                </a:lnTo>
                <a:lnTo>
                  <a:pt x="75" y="329"/>
                </a:lnTo>
                <a:lnTo>
                  <a:pt x="84" y="318"/>
                </a:lnTo>
                <a:lnTo>
                  <a:pt x="88" y="311"/>
                </a:lnTo>
                <a:lnTo>
                  <a:pt x="91" y="314"/>
                </a:lnTo>
                <a:lnTo>
                  <a:pt x="104" y="318"/>
                </a:lnTo>
                <a:lnTo>
                  <a:pt x="108" y="319"/>
                </a:lnTo>
                <a:lnTo>
                  <a:pt x="120" y="319"/>
                </a:lnTo>
                <a:lnTo>
                  <a:pt x="136" y="312"/>
                </a:lnTo>
                <a:lnTo>
                  <a:pt x="131" y="325"/>
                </a:lnTo>
                <a:lnTo>
                  <a:pt x="125" y="331"/>
                </a:lnTo>
                <a:lnTo>
                  <a:pt x="124" y="334"/>
                </a:lnTo>
                <a:lnTo>
                  <a:pt x="122" y="338"/>
                </a:lnTo>
                <a:lnTo>
                  <a:pt x="122" y="347"/>
                </a:lnTo>
                <a:lnTo>
                  <a:pt x="134" y="359"/>
                </a:lnTo>
                <a:lnTo>
                  <a:pt x="134" y="376"/>
                </a:lnTo>
                <a:lnTo>
                  <a:pt x="137" y="384"/>
                </a:lnTo>
                <a:lnTo>
                  <a:pt x="143" y="387"/>
                </a:lnTo>
                <a:lnTo>
                  <a:pt x="156" y="387"/>
                </a:lnTo>
                <a:lnTo>
                  <a:pt x="165" y="384"/>
                </a:lnTo>
                <a:lnTo>
                  <a:pt x="173" y="387"/>
                </a:lnTo>
                <a:lnTo>
                  <a:pt x="181" y="383"/>
                </a:lnTo>
                <a:lnTo>
                  <a:pt x="194" y="380"/>
                </a:lnTo>
                <a:lnTo>
                  <a:pt x="207" y="380"/>
                </a:lnTo>
                <a:lnTo>
                  <a:pt x="222" y="380"/>
                </a:lnTo>
                <a:lnTo>
                  <a:pt x="241" y="371"/>
                </a:lnTo>
                <a:lnTo>
                  <a:pt x="249" y="366"/>
                </a:lnTo>
                <a:lnTo>
                  <a:pt x="249" y="358"/>
                </a:lnTo>
                <a:lnTo>
                  <a:pt x="253" y="342"/>
                </a:lnTo>
                <a:lnTo>
                  <a:pt x="253" y="322"/>
                </a:lnTo>
                <a:lnTo>
                  <a:pt x="258" y="314"/>
                </a:lnTo>
                <a:lnTo>
                  <a:pt x="269" y="306"/>
                </a:lnTo>
                <a:lnTo>
                  <a:pt x="269" y="297"/>
                </a:lnTo>
                <a:lnTo>
                  <a:pt x="276" y="292"/>
                </a:lnTo>
                <a:lnTo>
                  <a:pt x="280" y="282"/>
                </a:lnTo>
                <a:lnTo>
                  <a:pt x="286" y="273"/>
                </a:lnTo>
                <a:lnTo>
                  <a:pt x="286" y="249"/>
                </a:lnTo>
                <a:lnTo>
                  <a:pt x="290" y="237"/>
                </a:lnTo>
                <a:lnTo>
                  <a:pt x="298" y="218"/>
                </a:lnTo>
                <a:lnTo>
                  <a:pt x="298" y="201"/>
                </a:lnTo>
                <a:lnTo>
                  <a:pt x="305" y="185"/>
                </a:lnTo>
                <a:lnTo>
                  <a:pt x="310" y="173"/>
                </a:lnTo>
              </a:path>
            </a:pathLst>
          </a:custGeom>
          <a:solidFill>
            <a:schemeClr val="bg1"/>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222" name="Freeform 129"/>
          <p:cNvSpPr>
            <a:spLocks/>
          </p:cNvSpPr>
          <p:nvPr/>
        </p:nvSpPr>
        <p:spPr bwMode="auto">
          <a:xfrm>
            <a:off x="5475288" y="1479550"/>
            <a:ext cx="500062" cy="615950"/>
          </a:xfrm>
          <a:custGeom>
            <a:avLst/>
            <a:gdLst>
              <a:gd name="T0" fmla="*/ 2147483646 w 315"/>
              <a:gd name="T1" fmla="*/ 2147483646 h 388"/>
              <a:gd name="T2" fmla="*/ 2147483646 w 315"/>
              <a:gd name="T3" fmla="*/ 2147483646 h 388"/>
              <a:gd name="T4" fmla="*/ 2147483646 w 315"/>
              <a:gd name="T5" fmla="*/ 2147483646 h 388"/>
              <a:gd name="T6" fmla="*/ 2147483646 w 315"/>
              <a:gd name="T7" fmla="*/ 2147483646 h 388"/>
              <a:gd name="T8" fmla="*/ 2147483646 w 315"/>
              <a:gd name="T9" fmla="*/ 2147483646 h 388"/>
              <a:gd name="T10" fmla="*/ 2147483646 w 315"/>
              <a:gd name="T11" fmla="*/ 2147483646 h 388"/>
              <a:gd name="T12" fmla="*/ 2147483646 w 315"/>
              <a:gd name="T13" fmla="*/ 2147483646 h 388"/>
              <a:gd name="T14" fmla="*/ 2147483646 w 315"/>
              <a:gd name="T15" fmla="*/ 2147483646 h 388"/>
              <a:gd name="T16" fmla="*/ 2147483646 w 315"/>
              <a:gd name="T17" fmla="*/ 2147483646 h 388"/>
              <a:gd name="T18" fmla="*/ 2147483646 w 315"/>
              <a:gd name="T19" fmla="*/ 2147483646 h 388"/>
              <a:gd name="T20" fmla="*/ 2147483646 w 315"/>
              <a:gd name="T21" fmla="*/ 2147483646 h 388"/>
              <a:gd name="T22" fmla="*/ 2147483646 w 315"/>
              <a:gd name="T23" fmla="*/ 2147483646 h 388"/>
              <a:gd name="T24" fmla="*/ 2147483646 w 315"/>
              <a:gd name="T25" fmla="*/ 2147483646 h 388"/>
              <a:gd name="T26" fmla="*/ 2147483646 w 315"/>
              <a:gd name="T27" fmla="*/ 2147483646 h 388"/>
              <a:gd name="T28" fmla="*/ 2147483646 w 315"/>
              <a:gd name="T29" fmla="*/ 2147483646 h 388"/>
              <a:gd name="T30" fmla="*/ 2147483646 w 315"/>
              <a:gd name="T31" fmla="*/ 2147483646 h 388"/>
              <a:gd name="T32" fmla="*/ 2147483646 w 315"/>
              <a:gd name="T33" fmla="*/ 2147483646 h 388"/>
              <a:gd name="T34" fmla="*/ 2147483646 w 315"/>
              <a:gd name="T35" fmla="*/ 2147483646 h 388"/>
              <a:gd name="T36" fmla="*/ 2147483646 w 315"/>
              <a:gd name="T37" fmla="*/ 2147483646 h 388"/>
              <a:gd name="T38" fmla="*/ 2147483646 w 315"/>
              <a:gd name="T39" fmla="*/ 2147483646 h 388"/>
              <a:gd name="T40" fmla="*/ 2147483646 w 315"/>
              <a:gd name="T41" fmla="*/ 2147483646 h 388"/>
              <a:gd name="T42" fmla="*/ 2147483646 w 315"/>
              <a:gd name="T43" fmla="*/ 2147483646 h 388"/>
              <a:gd name="T44" fmla="*/ 0 w 315"/>
              <a:gd name="T45" fmla="*/ 2147483646 h 388"/>
              <a:gd name="T46" fmla="*/ 2147483646 w 315"/>
              <a:gd name="T47" fmla="*/ 2147483646 h 388"/>
              <a:gd name="T48" fmla="*/ 2147483646 w 315"/>
              <a:gd name="T49" fmla="*/ 2147483646 h 388"/>
              <a:gd name="T50" fmla="*/ 2147483646 w 315"/>
              <a:gd name="T51" fmla="*/ 2147483646 h 388"/>
              <a:gd name="T52" fmla="*/ 2147483646 w 315"/>
              <a:gd name="T53" fmla="*/ 2147483646 h 388"/>
              <a:gd name="T54" fmla="*/ 2147483646 w 315"/>
              <a:gd name="T55" fmla="*/ 2147483646 h 388"/>
              <a:gd name="T56" fmla="*/ 2147483646 w 315"/>
              <a:gd name="T57" fmla="*/ 2147483646 h 388"/>
              <a:gd name="T58" fmla="*/ 2147483646 w 315"/>
              <a:gd name="T59" fmla="*/ 2147483646 h 388"/>
              <a:gd name="T60" fmla="*/ 2147483646 w 315"/>
              <a:gd name="T61" fmla="*/ 2147483646 h 388"/>
              <a:gd name="T62" fmla="*/ 2147483646 w 315"/>
              <a:gd name="T63" fmla="*/ 2147483646 h 388"/>
              <a:gd name="T64" fmla="*/ 2147483646 w 315"/>
              <a:gd name="T65" fmla="*/ 2147483646 h 388"/>
              <a:gd name="T66" fmla="*/ 2147483646 w 315"/>
              <a:gd name="T67" fmla="*/ 2147483646 h 388"/>
              <a:gd name="T68" fmla="*/ 2147483646 w 315"/>
              <a:gd name="T69" fmla="*/ 2147483646 h 388"/>
              <a:gd name="T70" fmla="*/ 2147483646 w 315"/>
              <a:gd name="T71" fmla="*/ 2147483646 h 388"/>
              <a:gd name="T72" fmla="*/ 2147483646 w 315"/>
              <a:gd name="T73" fmla="*/ 2147483646 h 388"/>
              <a:gd name="T74" fmla="*/ 2147483646 w 315"/>
              <a:gd name="T75" fmla="*/ 2147483646 h 388"/>
              <a:gd name="T76" fmla="*/ 2147483646 w 315"/>
              <a:gd name="T77" fmla="*/ 2147483646 h 388"/>
              <a:gd name="T78" fmla="*/ 2147483646 w 315"/>
              <a:gd name="T79" fmla="*/ 2147483646 h 388"/>
              <a:gd name="T80" fmla="*/ 2147483646 w 315"/>
              <a:gd name="T81" fmla="*/ 2147483646 h 388"/>
              <a:gd name="T82" fmla="*/ 2147483646 w 315"/>
              <a:gd name="T83" fmla="*/ 2147483646 h 388"/>
              <a:gd name="T84" fmla="*/ 2147483646 w 315"/>
              <a:gd name="T85" fmla="*/ 2147483646 h 388"/>
              <a:gd name="T86" fmla="*/ 2147483646 w 315"/>
              <a:gd name="T87" fmla="*/ 2147483646 h 388"/>
              <a:gd name="T88" fmla="*/ 2147483646 w 315"/>
              <a:gd name="T89" fmla="*/ 2147483646 h 388"/>
              <a:gd name="T90" fmla="*/ 2147483646 w 315"/>
              <a:gd name="T91" fmla="*/ 2147483646 h 388"/>
              <a:gd name="T92" fmla="*/ 2147483646 w 315"/>
              <a:gd name="T93" fmla="*/ 2147483646 h 388"/>
              <a:gd name="T94" fmla="*/ 2147483646 w 315"/>
              <a:gd name="T95" fmla="*/ 2147483646 h 388"/>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315"/>
              <a:gd name="T145" fmla="*/ 0 h 388"/>
              <a:gd name="T146" fmla="*/ 315 w 315"/>
              <a:gd name="T147" fmla="*/ 388 h 388"/>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315" h="388">
                <a:moveTo>
                  <a:pt x="310" y="173"/>
                </a:moveTo>
                <a:lnTo>
                  <a:pt x="314" y="163"/>
                </a:lnTo>
                <a:lnTo>
                  <a:pt x="124" y="0"/>
                </a:lnTo>
                <a:lnTo>
                  <a:pt x="116" y="11"/>
                </a:lnTo>
                <a:lnTo>
                  <a:pt x="130" y="25"/>
                </a:lnTo>
                <a:lnTo>
                  <a:pt x="130" y="33"/>
                </a:lnTo>
                <a:lnTo>
                  <a:pt x="125" y="35"/>
                </a:lnTo>
                <a:lnTo>
                  <a:pt x="124" y="41"/>
                </a:lnTo>
                <a:lnTo>
                  <a:pt x="119" y="44"/>
                </a:lnTo>
                <a:lnTo>
                  <a:pt x="116" y="53"/>
                </a:lnTo>
                <a:lnTo>
                  <a:pt x="116" y="57"/>
                </a:lnTo>
                <a:lnTo>
                  <a:pt x="119" y="67"/>
                </a:lnTo>
                <a:lnTo>
                  <a:pt x="124" y="71"/>
                </a:lnTo>
                <a:lnTo>
                  <a:pt x="124" y="76"/>
                </a:lnTo>
                <a:lnTo>
                  <a:pt x="112" y="93"/>
                </a:lnTo>
                <a:lnTo>
                  <a:pt x="112" y="96"/>
                </a:lnTo>
                <a:lnTo>
                  <a:pt x="112" y="103"/>
                </a:lnTo>
                <a:lnTo>
                  <a:pt x="119" y="107"/>
                </a:lnTo>
                <a:lnTo>
                  <a:pt x="119" y="117"/>
                </a:lnTo>
                <a:lnTo>
                  <a:pt x="73" y="173"/>
                </a:lnTo>
                <a:lnTo>
                  <a:pt x="73" y="181"/>
                </a:lnTo>
                <a:lnTo>
                  <a:pt x="75" y="190"/>
                </a:lnTo>
                <a:lnTo>
                  <a:pt x="81" y="190"/>
                </a:lnTo>
                <a:lnTo>
                  <a:pt x="91" y="196"/>
                </a:lnTo>
                <a:lnTo>
                  <a:pt x="88" y="200"/>
                </a:lnTo>
                <a:lnTo>
                  <a:pt x="76" y="213"/>
                </a:lnTo>
                <a:lnTo>
                  <a:pt x="69" y="225"/>
                </a:lnTo>
                <a:lnTo>
                  <a:pt x="64" y="230"/>
                </a:lnTo>
                <a:lnTo>
                  <a:pt x="64" y="234"/>
                </a:lnTo>
                <a:lnTo>
                  <a:pt x="73" y="242"/>
                </a:lnTo>
                <a:lnTo>
                  <a:pt x="76" y="245"/>
                </a:lnTo>
                <a:lnTo>
                  <a:pt x="85" y="252"/>
                </a:lnTo>
                <a:lnTo>
                  <a:pt x="85" y="264"/>
                </a:lnTo>
                <a:lnTo>
                  <a:pt x="82" y="264"/>
                </a:lnTo>
                <a:lnTo>
                  <a:pt x="73" y="265"/>
                </a:lnTo>
                <a:lnTo>
                  <a:pt x="69" y="276"/>
                </a:lnTo>
                <a:lnTo>
                  <a:pt x="64" y="289"/>
                </a:lnTo>
                <a:lnTo>
                  <a:pt x="58" y="298"/>
                </a:lnTo>
                <a:lnTo>
                  <a:pt x="54" y="301"/>
                </a:lnTo>
                <a:lnTo>
                  <a:pt x="30" y="306"/>
                </a:lnTo>
                <a:lnTo>
                  <a:pt x="23" y="318"/>
                </a:lnTo>
                <a:lnTo>
                  <a:pt x="12" y="324"/>
                </a:lnTo>
                <a:lnTo>
                  <a:pt x="12" y="330"/>
                </a:lnTo>
                <a:lnTo>
                  <a:pt x="4" y="339"/>
                </a:lnTo>
                <a:lnTo>
                  <a:pt x="0" y="342"/>
                </a:lnTo>
                <a:lnTo>
                  <a:pt x="0" y="347"/>
                </a:lnTo>
                <a:lnTo>
                  <a:pt x="12" y="352"/>
                </a:lnTo>
                <a:lnTo>
                  <a:pt x="17" y="355"/>
                </a:lnTo>
                <a:lnTo>
                  <a:pt x="36" y="365"/>
                </a:lnTo>
                <a:lnTo>
                  <a:pt x="46" y="371"/>
                </a:lnTo>
                <a:lnTo>
                  <a:pt x="55" y="369"/>
                </a:lnTo>
                <a:lnTo>
                  <a:pt x="61" y="359"/>
                </a:lnTo>
                <a:lnTo>
                  <a:pt x="58" y="352"/>
                </a:lnTo>
                <a:lnTo>
                  <a:pt x="58" y="342"/>
                </a:lnTo>
                <a:lnTo>
                  <a:pt x="61" y="339"/>
                </a:lnTo>
                <a:lnTo>
                  <a:pt x="69" y="334"/>
                </a:lnTo>
                <a:lnTo>
                  <a:pt x="75" y="329"/>
                </a:lnTo>
                <a:lnTo>
                  <a:pt x="84" y="318"/>
                </a:lnTo>
                <a:lnTo>
                  <a:pt x="88" y="311"/>
                </a:lnTo>
                <a:lnTo>
                  <a:pt x="91" y="314"/>
                </a:lnTo>
                <a:lnTo>
                  <a:pt x="104" y="318"/>
                </a:lnTo>
                <a:lnTo>
                  <a:pt x="108" y="319"/>
                </a:lnTo>
                <a:lnTo>
                  <a:pt x="120" y="319"/>
                </a:lnTo>
                <a:lnTo>
                  <a:pt x="136" y="312"/>
                </a:lnTo>
                <a:lnTo>
                  <a:pt x="131" y="325"/>
                </a:lnTo>
                <a:lnTo>
                  <a:pt x="125" y="331"/>
                </a:lnTo>
                <a:lnTo>
                  <a:pt x="124" y="334"/>
                </a:lnTo>
                <a:lnTo>
                  <a:pt x="122" y="338"/>
                </a:lnTo>
                <a:lnTo>
                  <a:pt x="122" y="347"/>
                </a:lnTo>
                <a:lnTo>
                  <a:pt x="134" y="359"/>
                </a:lnTo>
                <a:lnTo>
                  <a:pt x="134" y="376"/>
                </a:lnTo>
                <a:lnTo>
                  <a:pt x="137" y="384"/>
                </a:lnTo>
                <a:lnTo>
                  <a:pt x="143" y="387"/>
                </a:lnTo>
                <a:lnTo>
                  <a:pt x="156" y="387"/>
                </a:lnTo>
                <a:lnTo>
                  <a:pt x="165" y="384"/>
                </a:lnTo>
                <a:lnTo>
                  <a:pt x="173" y="387"/>
                </a:lnTo>
                <a:lnTo>
                  <a:pt x="181" y="383"/>
                </a:lnTo>
                <a:lnTo>
                  <a:pt x="194" y="380"/>
                </a:lnTo>
                <a:lnTo>
                  <a:pt x="207" y="380"/>
                </a:lnTo>
                <a:lnTo>
                  <a:pt x="222" y="380"/>
                </a:lnTo>
                <a:lnTo>
                  <a:pt x="241" y="371"/>
                </a:lnTo>
                <a:lnTo>
                  <a:pt x="249" y="366"/>
                </a:lnTo>
                <a:lnTo>
                  <a:pt x="249" y="358"/>
                </a:lnTo>
                <a:lnTo>
                  <a:pt x="253" y="342"/>
                </a:lnTo>
                <a:lnTo>
                  <a:pt x="253" y="322"/>
                </a:lnTo>
                <a:lnTo>
                  <a:pt x="258" y="314"/>
                </a:lnTo>
                <a:lnTo>
                  <a:pt x="269" y="306"/>
                </a:lnTo>
                <a:lnTo>
                  <a:pt x="269" y="297"/>
                </a:lnTo>
                <a:lnTo>
                  <a:pt x="276" y="292"/>
                </a:lnTo>
                <a:lnTo>
                  <a:pt x="280" y="282"/>
                </a:lnTo>
                <a:lnTo>
                  <a:pt x="286" y="273"/>
                </a:lnTo>
                <a:lnTo>
                  <a:pt x="286" y="249"/>
                </a:lnTo>
                <a:lnTo>
                  <a:pt x="290" y="237"/>
                </a:lnTo>
                <a:lnTo>
                  <a:pt x="298" y="218"/>
                </a:lnTo>
                <a:lnTo>
                  <a:pt x="298" y="201"/>
                </a:lnTo>
                <a:lnTo>
                  <a:pt x="305" y="185"/>
                </a:lnTo>
                <a:lnTo>
                  <a:pt x="310" y="173"/>
                </a:lnTo>
              </a:path>
            </a:pathLst>
          </a:custGeom>
          <a:solidFill>
            <a:srgbClr val="6699FF"/>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223" name="Freeform 130"/>
          <p:cNvSpPr>
            <a:spLocks/>
          </p:cNvSpPr>
          <p:nvPr/>
        </p:nvSpPr>
        <p:spPr bwMode="auto">
          <a:xfrm>
            <a:off x="6048375" y="1665288"/>
            <a:ext cx="638175" cy="628650"/>
          </a:xfrm>
          <a:custGeom>
            <a:avLst/>
            <a:gdLst>
              <a:gd name="T0" fmla="*/ 2147483646 w 402"/>
              <a:gd name="T1" fmla="*/ 2147483646 h 396"/>
              <a:gd name="T2" fmla="*/ 2147483646 w 402"/>
              <a:gd name="T3" fmla="*/ 2147483646 h 396"/>
              <a:gd name="T4" fmla="*/ 2147483646 w 402"/>
              <a:gd name="T5" fmla="*/ 2147483646 h 396"/>
              <a:gd name="T6" fmla="*/ 2147483646 w 402"/>
              <a:gd name="T7" fmla="*/ 2147483646 h 396"/>
              <a:gd name="T8" fmla="*/ 2147483646 w 402"/>
              <a:gd name="T9" fmla="*/ 2147483646 h 396"/>
              <a:gd name="T10" fmla="*/ 2147483646 w 402"/>
              <a:gd name="T11" fmla="*/ 2147483646 h 396"/>
              <a:gd name="T12" fmla="*/ 2147483646 w 402"/>
              <a:gd name="T13" fmla="*/ 2147483646 h 396"/>
              <a:gd name="T14" fmla="*/ 2147483646 w 402"/>
              <a:gd name="T15" fmla="*/ 2147483646 h 396"/>
              <a:gd name="T16" fmla="*/ 2147483646 w 402"/>
              <a:gd name="T17" fmla="*/ 2147483646 h 396"/>
              <a:gd name="T18" fmla="*/ 2147483646 w 402"/>
              <a:gd name="T19" fmla="*/ 0 h 396"/>
              <a:gd name="T20" fmla="*/ 2147483646 w 402"/>
              <a:gd name="T21" fmla="*/ 2147483646 h 396"/>
              <a:gd name="T22" fmla="*/ 2147483646 w 402"/>
              <a:gd name="T23" fmla="*/ 2147483646 h 396"/>
              <a:gd name="T24" fmla="*/ 2147483646 w 402"/>
              <a:gd name="T25" fmla="*/ 2147483646 h 396"/>
              <a:gd name="T26" fmla="*/ 2147483646 w 402"/>
              <a:gd name="T27" fmla="*/ 2147483646 h 396"/>
              <a:gd name="T28" fmla="*/ 2147483646 w 402"/>
              <a:gd name="T29" fmla="*/ 2147483646 h 396"/>
              <a:gd name="T30" fmla="*/ 2147483646 w 402"/>
              <a:gd name="T31" fmla="*/ 2147483646 h 396"/>
              <a:gd name="T32" fmla="*/ 2147483646 w 402"/>
              <a:gd name="T33" fmla="*/ 2147483646 h 396"/>
              <a:gd name="T34" fmla="*/ 2147483646 w 402"/>
              <a:gd name="T35" fmla="*/ 2147483646 h 396"/>
              <a:gd name="T36" fmla="*/ 2147483646 w 402"/>
              <a:gd name="T37" fmla="*/ 2147483646 h 396"/>
              <a:gd name="T38" fmla="*/ 2147483646 w 402"/>
              <a:gd name="T39" fmla="*/ 2147483646 h 396"/>
              <a:gd name="T40" fmla="*/ 2147483646 w 402"/>
              <a:gd name="T41" fmla="*/ 2147483646 h 396"/>
              <a:gd name="T42" fmla="*/ 2147483646 w 402"/>
              <a:gd name="T43" fmla="*/ 2147483646 h 396"/>
              <a:gd name="T44" fmla="*/ 2147483646 w 402"/>
              <a:gd name="T45" fmla="*/ 2147483646 h 396"/>
              <a:gd name="T46" fmla="*/ 2147483646 w 402"/>
              <a:gd name="T47" fmla="*/ 2147483646 h 396"/>
              <a:gd name="T48" fmla="*/ 2147483646 w 402"/>
              <a:gd name="T49" fmla="*/ 2147483646 h 396"/>
              <a:gd name="T50" fmla="*/ 2147483646 w 402"/>
              <a:gd name="T51" fmla="*/ 2147483646 h 396"/>
              <a:gd name="T52" fmla="*/ 2147483646 w 402"/>
              <a:gd name="T53" fmla="*/ 2147483646 h 396"/>
              <a:gd name="T54" fmla="*/ 2147483646 w 402"/>
              <a:gd name="T55" fmla="*/ 2147483646 h 396"/>
              <a:gd name="T56" fmla="*/ 2147483646 w 402"/>
              <a:gd name="T57" fmla="*/ 2147483646 h 396"/>
              <a:gd name="T58" fmla="*/ 2147483646 w 402"/>
              <a:gd name="T59" fmla="*/ 2147483646 h 396"/>
              <a:gd name="T60" fmla="*/ 2147483646 w 402"/>
              <a:gd name="T61" fmla="*/ 2147483646 h 396"/>
              <a:gd name="T62" fmla="*/ 2147483646 w 402"/>
              <a:gd name="T63" fmla="*/ 2147483646 h 396"/>
              <a:gd name="T64" fmla="*/ 2147483646 w 402"/>
              <a:gd name="T65" fmla="*/ 2147483646 h 396"/>
              <a:gd name="T66" fmla="*/ 2147483646 w 402"/>
              <a:gd name="T67" fmla="*/ 2147483646 h 396"/>
              <a:gd name="T68" fmla="*/ 2147483646 w 402"/>
              <a:gd name="T69" fmla="*/ 2147483646 h 396"/>
              <a:gd name="T70" fmla="*/ 0 w 402"/>
              <a:gd name="T71" fmla="*/ 2147483646 h 39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402"/>
              <a:gd name="T109" fmla="*/ 0 h 396"/>
              <a:gd name="T110" fmla="*/ 402 w 402"/>
              <a:gd name="T111" fmla="*/ 396 h 39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402" h="396">
                <a:moveTo>
                  <a:pt x="0" y="264"/>
                </a:moveTo>
                <a:lnTo>
                  <a:pt x="13" y="250"/>
                </a:lnTo>
                <a:lnTo>
                  <a:pt x="20" y="237"/>
                </a:lnTo>
                <a:lnTo>
                  <a:pt x="32" y="225"/>
                </a:lnTo>
                <a:lnTo>
                  <a:pt x="44" y="215"/>
                </a:lnTo>
                <a:lnTo>
                  <a:pt x="47" y="209"/>
                </a:lnTo>
                <a:lnTo>
                  <a:pt x="58" y="204"/>
                </a:lnTo>
                <a:lnTo>
                  <a:pt x="64" y="195"/>
                </a:lnTo>
                <a:lnTo>
                  <a:pt x="80" y="176"/>
                </a:lnTo>
                <a:lnTo>
                  <a:pt x="84" y="164"/>
                </a:lnTo>
                <a:lnTo>
                  <a:pt x="85" y="155"/>
                </a:lnTo>
                <a:lnTo>
                  <a:pt x="113" y="80"/>
                </a:lnTo>
                <a:lnTo>
                  <a:pt x="120" y="73"/>
                </a:lnTo>
                <a:lnTo>
                  <a:pt x="120" y="61"/>
                </a:lnTo>
                <a:lnTo>
                  <a:pt x="124" y="51"/>
                </a:lnTo>
                <a:lnTo>
                  <a:pt x="124" y="38"/>
                </a:lnTo>
                <a:lnTo>
                  <a:pt x="135" y="22"/>
                </a:lnTo>
                <a:lnTo>
                  <a:pt x="139" y="12"/>
                </a:lnTo>
                <a:lnTo>
                  <a:pt x="145" y="4"/>
                </a:lnTo>
                <a:lnTo>
                  <a:pt x="167" y="0"/>
                </a:lnTo>
                <a:lnTo>
                  <a:pt x="182" y="0"/>
                </a:lnTo>
                <a:lnTo>
                  <a:pt x="188" y="8"/>
                </a:lnTo>
                <a:lnTo>
                  <a:pt x="202" y="15"/>
                </a:lnTo>
                <a:lnTo>
                  <a:pt x="220" y="22"/>
                </a:lnTo>
                <a:lnTo>
                  <a:pt x="242" y="22"/>
                </a:lnTo>
                <a:lnTo>
                  <a:pt x="250" y="28"/>
                </a:lnTo>
                <a:lnTo>
                  <a:pt x="255" y="40"/>
                </a:lnTo>
                <a:lnTo>
                  <a:pt x="260" y="51"/>
                </a:lnTo>
                <a:lnTo>
                  <a:pt x="267" y="52"/>
                </a:lnTo>
                <a:lnTo>
                  <a:pt x="292" y="68"/>
                </a:lnTo>
                <a:lnTo>
                  <a:pt x="300" y="73"/>
                </a:lnTo>
                <a:lnTo>
                  <a:pt x="315" y="88"/>
                </a:lnTo>
                <a:lnTo>
                  <a:pt x="309" y="102"/>
                </a:lnTo>
                <a:lnTo>
                  <a:pt x="300" y="104"/>
                </a:lnTo>
                <a:lnTo>
                  <a:pt x="300" y="113"/>
                </a:lnTo>
                <a:lnTo>
                  <a:pt x="300" y="114"/>
                </a:lnTo>
                <a:lnTo>
                  <a:pt x="295" y="117"/>
                </a:lnTo>
                <a:lnTo>
                  <a:pt x="281" y="120"/>
                </a:lnTo>
                <a:lnTo>
                  <a:pt x="273" y="128"/>
                </a:lnTo>
                <a:lnTo>
                  <a:pt x="273" y="134"/>
                </a:lnTo>
                <a:lnTo>
                  <a:pt x="274" y="143"/>
                </a:lnTo>
                <a:lnTo>
                  <a:pt x="273" y="157"/>
                </a:lnTo>
                <a:lnTo>
                  <a:pt x="273" y="172"/>
                </a:lnTo>
                <a:lnTo>
                  <a:pt x="273" y="176"/>
                </a:lnTo>
                <a:lnTo>
                  <a:pt x="287" y="176"/>
                </a:lnTo>
                <a:lnTo>
                  <a:pt x="295" y="176"/>
                </a:lnTo>
                <a:lnTo>
                  <a:pt x="299" y="185"/>
                </a:lnTo>
                <a:lnTo>
                  <a:pt x="305" y="195"/>
                </a:lnTo>
                <a:lnTo>
                  <a:pt x="311" y="202"/>
                </a:lnTo>
                <a:lnTo>
                  <a:pt x="328" y="208"/>
                </a:lnTo>
                <a:lnTo>
                  <a:pt x="352" y="213"/>
                </a:lnTo>
                <a:lnTo>
                  <a:pt x="358" y="215"/>
                </a:lnTo>
                <a:lnTo>
                  <a:pt x="376" y="221"/>
                </a:lnTo>
                <a:lnTo>
                  <a:pt x="395" y="224"/>
                </a:lnTo>
                <a:lnTo>
                  <a:pt x="401" y="224"/>
                </a:lnTo>
                <a:lnTo>
                  <a:pt x="263" y="395"/>
                </a:lnTo>
                <a:lnTo>
                  <a:pt x="256" y="392"/>
                </a:lnTo>
                <a:lnTo>
                  <a:pt x="258" y="387"/>
                </a:lnTo>
                <a:lnTo>
                  <a:pt x="258" y="379"/>
                </a:lnTo>
                <a:lnTo>
                  <a:pt x="255" y="373"/>
                </a:lnTo>
                <a:lnTo>
                  <a:pt x="250" y="373"/>
                </a:lnTo>
                <a:lnTo>
                  <a:pt x="242" y="369"/>
                </a:lnTo>
                <a:lnTo>
                  <a:pt x="234" y="364"/>
                </a:lnTo>
                <a:lnTo>
                  <a:pt x="224" y="349"/>
                </a:lnTo>
                <a:lnTo>
                  <a:pt x="220" y="341"/>
                </a:lnTo>
                <a:lnTo>
                  <a:pt x="209" y="326"/>
                </a:lnTo>
                <a:lnTo>
                  <a:pt x="204" y="321"/>
                </a:lnTo>
                <a:lnTo>
                  <a:pt x="194" y="318"/>
                </a:lnTo>
                <a:lnTo>
                  <a:pt x="186" y="321"/>
                </a:lnTo>
                <a:lnTo>
                  <a:pt x="175" y="321"/>
                </a:lnTo>
                <a:lnTo>
                  <a:pt x="166" y="318"/>
                </a:lnTo>
                <a:lnTo>
                  <a:pt x="0" y="260"/>
                </a:lnTo>
                <a:lnTo>
                  <a:pt x="0" y="264"/>
                </a:lnTo>
              </a:path>
            </a:pathLst>
          </a:custGeom>
          <a:solidFill>
            <a:schemeClr val="bg1"/>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224" name="Freeform 131"/>
          <p:cNvSpPr>
            <a:spLocks/>
          </p:cNvSpPr>
          <p:nvPr/>
        </p:nvSpPr>
        <p:spPr bwMode="auto">
          <a:xfrm>
            <a:off x="6048375" y="1665288"/>
            <a:ext cx="638175" cy="628650"/>
          </a:xfrm>
          <a:custGeom>
            <a:avLst/>
            <a:gdLst>
              <a:gd name="T0" fmla="*/ 2147483646 w 402"/>
              <a:gd name="T1" fmla="*/ 2147483646 h 396"/>
              <a:gd name="T2" fmla="*/ 2147483646 w 402"/>
              <a:gd name="T3" fmla="*/ 2147483646 h 396"/>
              <a:gd name="T4" fmla="*/ 2147483646 w 402"/>
              <a:gd name="T5" fmla="*/ 2147483646 h 396"/>
              <a:gd name="T6" fmla="*/ 2147483646 w 402"/>
              <a:gd name="T7" fmla="*/ 2147483646 h 396"/>
              <a:gd name="T8" fmla="*/ 2147483646 w 402"/>
              <a:gd name="T9" fmla="*/ 2147483646 h 396"/>
              <a:gd name="T10" fmla="*/ 2147483646 w 402"/>
              <a:gd name="T11" fmla="*/ 2147483646 h 396"/>
              <a:gd name="T12" fmla="*/ 2147483646 w 402"/>
              <a:gd name="T13" fmla="*/ 2147483646 h 396"/>
              <a:gd name="T14" fmla="*/ 2147483646 w 402"/>
              <a:gd name="T15" fmla="*/ 2147483646 h 396"/>
              <a:gd name="T16" fmla="*/ 2147483646 w 402"/>
              <a:gd name="T17" fmla="*/ 2147483646 h 396"/>
              <a:gd name="T18" fmla="*/ 2147483646 w 402"/>
              <a:gd name="T19" fmla="*/ 0 h 396"/>
              <a:gd name="T20" fmla="*/ 2147483646 w 402"/>
              <a:gd name="T21" fmla="*/ 2147483646 h 396"/>
              <a:gd name="T22" fmla="*/ 2147483646 w 402"/>
              <a:gd name="T23" fmla="*/ 2147483646 h 396"/>
              <a:gd name="T24" fmla="*/ 2147483646 w 402"/>
              <a:gd name="T25" fmla="*/ 2147483646 h 396"/>
              <a:gd name="T26" fmla="*/ 2147483646 w 402"/>
              <a:gd name="T27" fmla="*/ 2147483646 h 396"/>
              <a:gd name="T28" fmla="*/ 2147483646 w 402"/>
              <a:gd name="T29" fmla="*/ 2147483646 h 396"/>
              <a:gd name="T30" fmla="*/ 2147483646 w 402"/>
              <a:gd name="T31" fmla="*/ 2147483646 h 396"/>
              <a:gd name="T32" fmla="*/ 2147483646 w 402"/>
              <a:gd name="T33" fmla="*/ 2147483646 h 396"/>
              <a:gd name="T34" fmla="*/ 2147483646 w 402"/>
              <a:gd name="T35" fmla="*/ 2147483646 h 396"/>
              <a:gd name="T36" fmla="*/ 2147483646 w 402"/>
              <a:gd name="T37" fmla="*/ 2147483646 h 396"/>
              <a:gd name="T38" fmla="*/ 2147483646 w 402"/>
              <a:gd name="T39" fmla="*/ 2147483646 h 396"/>
              <a:gd name="T40" fmla="*/ 2147483646 w 402"/>
              <a:gd name="T41" fmla="*/ 2147483646 h 396"/>
              <a:gd name="T42" fmla="*/ 2147483646 w 402"/>
              <a:gd name="T43" fmla="*/ 2147483646 h 396"/>
              <a:gd name="T44" fmla="*/ 2147483646 w 402"/>
              <a:gd name="T45" fmla="*/ 2147483646 h 396"/>
              <a:gd name="T46" fmla="*/ 2147483646 w 402"/>
              <a:gd name="T47" fmla="*/ 2147483646 h 396"/>
              <a:gd name="T48" fmla="*/ 2147483646 w 402"/>
              <a:gd name="T49" fmla="*/ 2147483646 h 396"/>
              <a:gd name="T50" fmla="*/ 2147483646 w 402"/>
              <a:gd name="T51" fmla="*/ 2147483646 h 396"/>
              <a:gd name="T52" fmla="*/ 2147483646 w 402"/>
              <a:gd name="T53" fmla="*/ 2147483646 h 396"/>
              <a:gd name="T54" fmla="*/ 2147483646 w 402"/>
              <a:gd name="T55" fmla="*/ 2147483646 h 396"/>
              <a:gd name="T56" fmla="*/ 2147483646 w 402"/>
              <a:gd name="T57" fmla="*/ 2147483646 h 396"/>
              <a:gd name="T58" fmla="*/ 2147483646 w 402"/>
              <a:gd name="T59" fmla="*/ 2147483646 h 396"/>
              <a:gd name="T60" fmla="*/ 2147483646 w 402"/>
              <a:gd name="T61" fmla="*/ 2147483646 h 396"/>
              <a:gd name="T62" fmla="*/ 2147483646 w 402"/>
              <a:gd name="T63" fmla="*/ 2147483646 h 396"/>
              <a:gd name="T64" fmla="*/ 2147483646 w 402"/>
              <a:gd name="T65" fmla="*/ 2147483646 h 396"/>
              <a:gd name="T66" fmla="*/ 2147483646 w 402"/>
              <a:gd name="T67" fmla="*/ 2147483646 h 396"/>
              <a:gd name="T68" fmla="*/ 2147483646 w 402"/>
              <a:gd name="T69" fmla="*/ 2147483646 h 396"/>
              <a:gd name="T70" fmla="*/ 0 w 402"/>
              <a:gd name="T71" fmla="*/ 2147483646 h 39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402"/>
              <a:gd name="T109" fmla="*/ 0 h 396"/>
              <a:gd name="T110" fmla="*/ 402 w 402"/>
              <a:gd name="T111" fmla="*/ 396 h 39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402" h="396">
                <a:moveTo>
                  <a:pt x="0" y="264"/>
                </a:moveTo>
                <a:lnTo>
                  <a:pt x="13" y="250"/>
                </a:lnTo>
                <a:lnTo>
                  <a:pt x="20" y="237"/>
                </a:lnTo>
                <a:lnTo>
                  <a:pt x="32" y="225"/>
                </a:lnTo>
                <a:lnTo>
                  <a:pt x="44" y="215"/>
                </a:lnTo>
                <a:lnTo>
                  <a:pt x="47" y="209"/>
                </a:lnTo>
                <a:lnTo>
                  <a:pt x="58" y="204"/>
                </a:lnTo>
                <a:lnTo>
                  <a:pt x="64" y="195"/>
                </a:lnTo>
                <a:lnTo>
                  <a:pt x="80" y="176"/>
                </a:lnTo>
                <a:lnTo>
                  <a:pt x="84" y="164"/>
                </a:lnTo>
                <a:lnTo>
                  <a:pt x="85" y="155"/>
                </a:lnTo>
                <a:lnTo>
                  <a:pt x="113" y="80"/>
                </a:lnTo>
                <a:lnTo>
                  <a:pt x="120" y="73"/>
                </a:lnTo>
                <a:lnTo>
                  <a:pt x="120" y="61"/>
                </a:lnTo>
                <a:lnTo>
                  <a:pt x="124" y="51"/>
                </a:lnTo>
                <a:lnTo>
                  <a:pt x="124" y="38"/>
                </a:lnTo>
                <a:lnTo>
                  <a:pt x="135" y="22"/>
                </a:lnTo>
                <a:lnTo>
                  <a:pt x="139" y="12"/>
                </a:lnTo>
                <a:lnTo>
                  <a:pt x="145" y="4"/>
                </a:lnTo>
                <a:lnTo>
                  <a:pt x="167" y="0"/>
                </a:lnTo>
                <a:lnTo>
                  <a:pt x="182" y="0"/>
                </a:lnTo>
                <a:lnTo>
                  <a:pt x="188" y="8"/>
                </a:lnTo>
                <a:lnTo>
                  <a:pt x="202" y="15"/>
                </a:lnTo>
                <a:lnTo>
                  <a:pt x="220" y="22"/>
                </a:lnTo>
                <a:lnTo>
                  <a:pt x="242" y="22"/>
                </a:lnTo>
                <a:lnTo>
                  <a:pt x="250" y="28"/>
                </a:lnTo>
                <a:lnTo>
                  <a:pt x="255" y="40"/>
                </a:lnTo>
                <a:lnTo>
                  <a:pt x="260" y="51"/>
                </a:lnTo>
                <a:lnTo>
                  <a:pt x="267" y="52"/>
                </a:lnTo>
                <a:lnTo>
                  <a:pt x="292" y="68"/>
                </a:lnTo>
                <a:lnTo>
                  <a:pt x="300" y="73"/>
                </a:lnTo>
                <a:lnTo>
                  <a:pt x="315" y="88"/>
                </a:lnTo>
                <a:lnTo>
                  <a:pt x="309" y="102"/>
                </a:lnTo>
                <a:lnTo>
                  <a:pt x="300" y="104"/>
                </a:lnTo>
                <a:lnTo>
                  <a:pt x="300" y="113"/>
                </a:lnTo>
                <a:lnTo>
                  <a:pt x="300" y="114"/>
                </a:lnTo>
                <a:lnTo>
                  <a:pt x="295" y="117"/>
                </a:lnTo>
                <a:lnTo>
                  <a:pt x="281" y="120"/>
                </a:lnTo>
                <a:lnTo>
                  <a:pt x="273" y="128"/>
                </a:lnTo>
                <a:lnTo>
                  <a:pt x="273" y="134"/>
                </a:lnTo>
                <a:lnTo>
                  <a:pt x="274" y="143"/>
                </a:lnTo>
                <a:lnTo>
                  <a:pt x="273" y="157"/>
                </a:lnTo>
                <a:lnTo>
                  <a:pt x="273" y="172"/>
                </a:lnTo>
                <a:lnTo>
                  <a:pt x="273" y="176"/>
                </a:lnTo>
                <a:lnTo>
                  <a:pt x="287" y="176"/>
                </a:lnTo>
                <a:lnTo>
                  <a:pt x="295" y="176"/>
                </a:lnTo>
                <a:lnTo>
                  <a:pt x="299" y="185"/>
                </a:lnTo>
                <a:lnTo>
                  <a:pt x="305" y="195"/>
                </a:lnTo>
                <a:lnTo>
                  <a:pt x="311" y="202"/>
                </a:lnTo>
                <a:lnTo>
                  <a:pt x="328" y="208"/>
                </a:lnTo>
                <a:lnTo>
                  <a:pt x="352" y="213"/>
                </a:lnTo>
                <a:lnTo>
                  <a:pt x="358" y="215"/>
                </a:lnTo>
                <a:lnTo>
                  <a:pt x="376" y="221"/>
                </a:lnTo>
                <a:lnTo>
                  <a:pt x="395" y="224"/>
                </a:lnTo>
                <a:lnTo>
                  <a:pt x="401" y="224"/>
                </a:lnTo>
                <a:lnTo>
                  <a:pt x="263" y="395"/>
                </a:lnTo>
                <a:lnTo>
                  <a:pt x="256" y="392"/>
                </a:lnTo>
                <a:lnTo>
                  <a:pt x="258" y="387"/>
                </a:lnTo>
                <a:lnTo>
                  <a:pt x="258" y="379"/>
                </a:lnTo>
                <a:lnTo>
                  <a:pt x="255" y="373"/>
                </a:lnTo>
                <a:lnTo>
                  <a:pt x="250" y="373"/>
                </a:lnTo>
                <a:lnTo>
                  <a:pt x="242" y="369"/>
                </a:lnTo>
                <a:lnTo>
                  <a:pt x="234" y="364"/>
                </a:lnTo>
                <a:lnTo>
                  <a:pt x="224" y="349"/>
                </a:lnTo>
                <a:lnTo>
                  <a:pt x="220" y="341"/>
                </a:lnTo>
                <a:lnTo>
                  <a:pt x="209" y="326"/>
                </a:lnTo>
                <a:lnTo>
                  <a:pt x="204" y="321"/>
                </a:lnTo>
                <a:lnTo>
                  <a:pt x="194" y="318"/>
                </a:lnTo>
                <a:lnTo>
                  <a:pt x="186" y="321"/>
                </a:lnTo>
                <a:lnTo>
                  <a:pt x="175" y="321"/>
                </a:lnTo>
                <a:lnTo>
                  <a:pt x="166" y="318"/>
                </a:lnTo>
                <a:lnTo>
                  <a:pt x="0" y="260"/>
                </a:lnTo>
                <a:lnTo>
                  <a:pt x="0" y="264"/>
                </a:lnTo>
              </a:path>
            </a:pathLst>
          </a:custGeom>
          <a:solidFill>
            <a:srgbClr val="6699FF"/>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225" name="Freeform 132"/>
          <p:cNvSpPr>
            <a:spLocks/>
          </p:cNvSpPr>
          <p:nvPr/>
        </p:nvSpPr>
        <p:spPr bwMode="auto">
          <a:xfrm>
            <a:off x="5881688" y="2079625"/>
            <a:ext cx="596900" cy="784225"/>
          </a:xfrm>
          <a:custGeom>
            <a:avLst/>
            <a:gdLst>
              <a:gd name="T0" fmla="*/ 2147483646 w 376"/>
              <a:gd name="T1" fmla="*/ 0 h 494"/>
              <a:gd name="T2" fmla="*/ 2147483646 w 376"/>
              <a:gd name="T3" fmla="*/ 2147483646 h 494"/>
              <a:gd name="T4" fmla="*/ 2147483646 w 376"/>
              <a:gd name="T5" fmla="*/ 2147483646 h 494"/>
              <a:gd name="T6" fmla="*/ 2147483646 w 376"/>
              <a:gd name="T7" fmla="*/ 2147483646 h 494"/>
              <a:gd name="T8" fmla="*/ 2147483646 w 376"/>
              <a:gd name="T9" fmla="*/ 2147483646 h 494"/>
              <a:gd name="T10" fmla="*/ 2147483646 w 376"/>
              <a:gd name="T11" fmla="*/ 2147483646 h 494"/>
              <a:gd name="T12" fmla="*/ 2147483646 w 376"/>
              <a:gd name="T13" fmla="*/ 2147483646 h 494"/>
              <a:gd name="T14" fmla="*/ 2147483646 w 376"/>
              <a:gd name="T15" fmla="*/ 2147483646 h 494"/>
              <a:gd name="T16" fmla="*/ 2147483646 w 376"/>
              <a:gd name="T17" fmla="*/ 2147483646 h 494"/>
              <a:gd name="T18" fmla="*/ 2147483646 w 376"/>
              <a:gd name="T19" fmla="*/ 2147483646 h 494"/>
              <a:gd name="T20" fmla="*/ 2147483646 w 376"/>
              <a:gd name="T21" fmla="*/ 2147483646 h 494"/>
              <a:gd name="T22" fmla="*/ 0 w 376"/>
              <a:gd name="T23" fmla="*/ 2147483646 h 494"/>
              <a:gd name="T24" fmla="*/ 2147483646 w 376"/>
              <a:gd name="T25" fmla="*/ 2147483646 h 494"/>
              <a:gd name="T26" fmla="*/ 2147483646 w 376"/>
              <a:gd name="T27" fmla="*/ 2147483646 h 494"/>
              <a:gd name="T28" fmla="*/ 2147483646 w 376"/>
              <a:gd name="T29" fmla="*/ 2147483646 h 494"/>
              <a:gd name="T30" fmla="*/ 2147483646 w 376"/>
              <a:gd name="T31" fmla="*/ 2147483646 h 494"/>
              <a:gd name="T32" fmla="*/ 2147483646 w 376"/>
              <a:gd name="T33" fmla="*/ 2147483646 h 494"/>
              <a:gd name="T34" fmla="*/ 2147483646 w 376"/>
              <a:gd name="T35" fmla="*/ 2147483646 h 494"/>
              <a:gd name="T36" fmla="*/ 2147483646 w 376"/>
              <a:gd name="T37" fmla="*/ 2147483646 h 494"/>
              <a:gd name="T38" fmla="*/ 2147483646 w 376"/>
              <a:gd name="T39" fmla="*/ 2147483646 h 494"/>
              <a:gd name="T40" fmla="*/ 2147483646 w 376"/>
              <a:gd name="T41" fmla="*/ 2147483646 h 494"/>
              <a:gd name="T42" fmla="*/ 2147483646 w 376"/>
              <a:gd name="T43" fmla="*/ 2147483646 h 494"/>
              <a:gd name="T44" fmla="*/ 2147483646 w 376"/>
              <a:gd name="T45" fmla="*/ 2147483646 h 494"/>
              <a:gd name="T46" fmla="*/ 2147483646 w 376"/>
              <a:gd name="T47" fmla="*/ 2147483646 h 494"/>
              <a:gd name="T48" fmla="*/ 2147483646 w 376"/>
              <a:gd name="T49" fmla="*/ 2147483646 h 494"/>
              <a:gd name="T50" fmla="*/ 2147483646 w 376"/>
              <a:gd name="T51" fmla="*/ 2147483646 h 494"/>
              <a:gd name="T52" fmla="*/ 2147483646 w 376"/>
              <a:gd name="T53" fmla="*/ 2147483646 h 494"/>
              <a:gd name="T54" fmla="*/ 2147483646 w 376"/>
              <a:gd name="T55" fmla="*/ 2147483646 h 494"/>
              <a:gd name="T56" fmla="*/ 2147483646 w 376"/>
              <a:gd name="T57" fmla="*/ 2147483646 h 494"/>
              <a:gd name="T58" fmla="*/ 2147483646 w 376"/>
              <a:gd name="T59" fmla="*/ 2147483646 h 494"/>
              <a:gd name="T60" fmla="*/ 2147483646 w 376"/>
              <a:gd name="T61" fmla="*/ 2147483646 h 494"/>
              <a:gd name="T62" fmla="*/ 2147483646 w 376"/>
              <a:gd name="T63" fmla="*/ 2147483646 h 494"/>
              <a:gd name="T64" fmla="*/ 2147483646 w 376"/>
              <a:gd name="T65" fmla="*/ 2147483646 h 494"/>
              <a:gd name="T66" fmla="*/ 2147483646 w 376"/>
              <a:gd name="T67" fmla="*/ 2147483646 h 494"/>
              <a:gd name="T68" fmla="*/ 2147483646 w 376"/>
              <a:gd name="T69" fmla="*/ 2147483646 h 494"/>
              <a:gd name="T70" fmla="*/ 2147483646 w 376"/>
              <a:gd name="T71" fmla="*/ 2147483646 h 494"/>
              <a:gd name="T72" fmla="*/ 2147483646 w 376"/>
              <a:gd name="T73" fmla="*/ 2147483646 h 494"/>
              <a:gd name="T74" fmla="*/ 2147483646 w 376"/>
              <a:gd name="T75" fmla="*/ 2147483646 h 494"/>
              <a:gd name="T76" fmla="*/ 2147483646 w 376"/>
              <a:gd name="T77" fmla="*/ 2147483646 h 494"/>
              <a:gd name="T78" fmla="*/ 2147483646 w 376"/>
              <a:gd name="T79" fmla="*/ 2147483646 h 494"/>
              <a:gd name="T80" fmla="*/ 2147483646 w 376"/>
              <a:gd name="T81" fmla="*/ 2147483646 h 494"/>
              <a:gd name="T82" fmla="*/ 2147483646 w 376"/>
              <a:gd name="T83" fmla="*/ 2147483646 h 494"/>
              <a:gd name="T84" fmla="*/ 2147483646 w 376"/>
              <a:gd name="T85" fmla="*/ 2147483646 h 494"/>
              <a:gd name="T86" fmla="*/ 2147483646 w 376"/>
              <a:gd name="T87" fmla="*/ 2147483646 h 494"/>
              <a:gd name="T88" fmla="*/ 2147483646 w 376"/>
              <a:gd name="T89" fmla="*/ 2147483646 h 494"/>
              <a:gd name="T90" fmla="*/ 2147483646 w 376"/>
              <a:gd name="T91" fmla="*/ 2147483646 h 494"/>
              <a:gd name="T92" fmla="*/ 2147483646 w 376"/>
              <a:gd name="T93" fmla="*/ 2147483646 h 494"/>
              <a:gd name="T94" fmla="*/ 2147483646 w 376"/>
              <a:gd name="T95" fmla="*/ 2147483646 h 494"/>
              <a:gd name="T96" fmla="*/ 2147483646 w 376"/>
              <a:gd name="T97" fmla="*/ 2147483646 h 494"/>
              <a:gd name="T98" fmla="*/ 2147483646 w 376"/>
              <a:gd name="T99" fmla="*/ 2147483646 h 494"/>
              <a:gd name="T100" fmla="*/ 2147483646 w 376"/>
              <a:gd name="T101" fmla="*/ 2147483646 h 494"/>
              <a:gd name="T102" fmla="*/ 2147483646 w 376"/>
              <a:gd name="T103" fmla="*/ 2147483646 h 494"/>
              <a:gd name="T104" fmla="*/ 2147483646 w 376"/>
              <a:gd name="T105" fmla="*/ 2147483646 h 494"/>
              <a:gd name="T106" fmla="*/ 2147483646 w 376"/>
              <a:gd name="T107" fmla="*/ 2147483646 h 494"/>
              <a:gd name="T108" fmla="*/ 2147483646 w 376"/>
              <a:gd name="T109" fmla="*/ 2147483646 h 49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376"/>
              <a:gd name="T166" fmla="*/ 0 h 494"/>
              <a:gd name="T167" fmla="*/ 376 w 376"/>
              <a:gd name="T168" fmla="*/ 494 h 49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376" h="494">
                <a:moveTo>
                  <a:pt x="159" y="17"/>
                </a:moveTo>
                <a:lnTo>
                  <a:pt x="106" y="0"/>
                </a:lnTo>
                <a:lnTo>
                  <a:pt x="96" y="13"/>
                </a:lnTo>
                <a:lnTo>
                  <a:pt x="87" y="26"/>
                </a:lnTo>
                <a:lnTo>
                  <a:pt x="81" y="27"/>
                </a:lnTo>
                <a:lnTo>
                  <a:pt x="79" y="32"/>
                </a:lnTo>
                <a:lnTo>
                  <a:pt x="76" y="38"/>
                </a:lnTo>
                <a:lnTo>
                  <a:pt x="70" y="47"/>
                </a:lnTo>
                <a:lnTo>
                  <a:pt x="64" y="57"/>
                </a:lnTo>
                <a:lnTo>
                  <a:pt x="61" y="62"/>
                </a:lnTo>
                <a:lnTo>
                  <a:pt x="59" y="62"/>
                </a:lnTo>
                <a:lnTo>
                  <a:pt x="51" y="70"/>
                </a:lnTo>
                <a:lnTo>
                  <a:pt x="44" y="75"/>
                </a:lnTo>
                <a:lnTo>
                  <a:pt x="44" y="80"/>
                </a:lnTo>
                <a:lnTo>
                  <a:pt x="44" y="88"/>
                </a:lnTo>
                <a:lnTo>
                  <a:pt x="44" y="93"/>
                </a:lnTo>
                <a:lnTo>
                  <a:pt x="44" y="103"/>
                </a:lnTo>
                <a:lnTo>
                  <a:pt x="36" y="106"/>
                </a:lnTo>
                <a:lnTo>
                  <a:pt x="26" y="108"/>
                </a:lnTo>
                <a:lnTo>
                  <a:pt x="18" y="110"/>
                </a:lnTo>
                <a:lnTo>
                  <a:pt x="12" y="118"/>
                </a:lnTo>
                <a:lnTo>
                  <a:pt x="8" y="118"/>
                </a:lnTo>
                <a:lnTo>
                  <a:pt x="4" y="118"/>
                </a:lnTo>
                <a:lnTo>
                  <a:pt x="0" y="124"/>
                </a:lnTo>
                <a:lnTo>
                  <a:pt x="8" y="129"/>
                </a:lnTo>
                <a:lnTo>
                  <a:pt x="15" y="135"/>
                </a:lnTo>
                <a:lnTo>
                  <a:pt x="16" y="141"/>
                </a:lnTo>
                <a:lnTo>
                  <a:pt x="22" y="152"/>
                </a:lnTo>
                <a:lnTo>
                  <a:pt x="28" y="154"/>
                </a:lnTo>
                <a:lnTo>
                  <a:pt x="32" y="155"/>
                </a:lnTo>
                <a:lnTo>
                  <a:pt x="30" y="157"/>
                </a:lnTo>
                <a:lnTo>
                  <a:pt x="33" y="160"/>
                </a:lnTo>
                <a:lnTo>
                  <a:pt x="44" y="169"/>
                </a:lnTo>
                <a:lnTo>
                  <a:pt x="44" y="170"/>
                </a:lnTo>
                <a:lnTo>
                  <a:pt x="51" y="173"/>
                </a:lnTo>
                <a:lnTo>
                  <a:pt x="57" y="173"/>
                </a:lnTo>
                <a:lnTo>
                  <a:pt x="59" y="173"/>
                </a:lnTo>
                <a:lnTo>
                  <a:pt x="64" y="178"/>
                </a:lnTo>
                <a:lnTo>
                  <a:pt x="64" y="184"/>
                </a:lnTo>
                <a:lnTo>
                  <a:pt x="64" y="190"/>
                </a:lnTo>
                <a:lnTo>
                  <a:pt x="64" y="193"/>
                </a:lnTo>
                <a:lnTo>
                  <a:pt x="64" y="201"/>
                </a:lnTo>
                <a:lnTo>
                  <a:pt x="66" y="217"/>
                </a:lnTo>
                <a:lnTo>
                  <a:pt x="72" y="234"/>
                </a:lnTo>
                <a:lnTo>
                  <a:pt x="91" y="243"/>
                </a:lnTo>
                <a:lnTo>
                  <a:pt x="96" y="249"/>
                </a:lnTo>
                <a:lnTo>
                  <a:pt x="108" y="256"/>
                </a:lnTo>
                <a:lnTo>
                  <a:pt x="121" y="260"/>
                </a:lnTo>
                <a:lnTo>
                  <a:pt x="133" y="260"/>
                </a:lnTo>
                <a:lnTo>
                  <a:pt x="137" y="260"/>
                </a:lnTo>
                <a:lnTo>
                  <a:pt x="142" y="260"/>
                </a:lnTo>
                <a:lnTo>
                  <a:pt x="149" y="265"/>
                </a:lnTo>
                <a:lnTo>
                  <a:pt x="157" y="273"/>
                </a:lnTo>
                <a:lnTo>
                  <a:pt x="157" y="276"/>
                </a:lnTo>
                <a:lnTo>
                  <a:pt x="159" y="277"/>
                </a:lnTo>
                <a:lnTo>
                  <a:pt x="164" y="290"/>
                </a:lnTo>
                <a:lnTo>
                  <a:pt x="164" y="298"/>
                </a:lnTo>
                <a:lnTo>
                  <a:pt x="167" y="304"/>
                </a:lnTo>
                <a:lnTo>
                  <a:pt x="169" y="314"/>
                </a:lnTo>
                <a:lnTo>
                  <a:pt x="169" y="325"/>
                </a:lnTo>
                <a:lnTo>
                  <a:pt x="169" y="334"/>
                </a:lnTo>
                <a:lnTo>
                  <a:pt x="169" y="344"/>
                </a:lnTo>
                <a:lnTo>
                  <a:pt x="164" y="354"/>
                </a:lnTo>
                <a:lnTo>
                  <a:pt x="159" y="359"/>
                </a:lnTo>
                <a:lnTo>
                  <a:pt x="159" y="362"/>
                </a:lnTo>
                <a:lnTo>
                  <a:pt x="169" y="374"/>
                </a:lnTo>
                <a:lnTo>
                  <a:pt x="176" y="382"/>
                </a:lnTo>
                <a:lnTo>
                  <a:pt x="190" y="391"/>
                </a:lnTo>
                <a:lnTo>
                  <a:pt x="190" y="397"/>
                </a:lnTo>
                <a:lnTo>
                  <a:pt x="197" y="399"/>
                </a:lnTo>
                <a:lnTo>
                  <a:pt x="204" y="408"/>
                </a:lnTo>
                <a:lnTo>
                  <a:pt x="206" y="410"/>
                </a:lnTo>
                <a:lnTo>
                  <a:pt x="209" y="419"/>
                </a:lnTo>
                <a:lnTo>
                  <a:pt x="214" y="427"/>
                </a:lnTo>
                <a:lnTo>
                  <a:pt x="221" y="437"/>
                </a:lnTo>
                <a:lnTo>
                  <a:pt x="221" y="448"/>
                </a:lnTo>
                <a:lnTo>
                  <a:pt x="231" y="464"/>
                </a:lnTo>
                <a:lnTo>
                  <a:pt x="231" y="471"/>
                </a:lnTo>
                <a:lnTo>
                  <a:pt x="237" y="482"/>
                </a:lnTo>
                <a:lnTo>
                  <a:pt x="241" y="485"/>
                </a:lnTo>
                <a:lnTo>
                  <a:pt x="245" y="489"/>
                </a:lnTo>
                <a:lnTo>
                  <a:pt x="249" y="491"/>
                </a:lnTo>
                <a:lnTo>
                  <a:pt x="253" y="491"/>
                </a:lnTo>
                <a:lnTo>
                  <a:pt x="263" y="491"/>
                </a:lnTo>
                <a:lnTo>
                  <a:pt x="272" y="489"/>
                </a:lnTo>
                <a:lnTo>
                  <a:pt x="278" y="489"/>
                </a:lnTo>
                <a:lnTo>
                  <a:pt x="293" y="491"/>
                </a:lnTo>
                <a:lnTo>
                  <a:pt x="303" y="493"/>
                </a:lnTo>
                <a:lnTo>
                  <a:pt x="312" y="493"/>
                </a:lnTo>
                <a:lnTo>
                  <a:pt x="316" y="482"/>
                </a:lnTo>
                <a:lnTo>
                  <a:pt x="316" y="476"/>
                </a:lnTo>
                <a:lnTo>
                  <a:pt x="309" y="460"/>
                </a:lnTo>
                <a:lnTo>
                  <a:pt x="307" y="457"/>
                </a:lnTo>
                <a:lnTo>
                  <a:pt x="309" y="448"/>
                </a:lnTo>
                <a:lnTo>
                  <a:pt x="325" y="435"/>
                </a:lnTo>
                <a:lnTo>
                  <a:pt x="329" y="429"/>
                </a:lnTo>
                <a:lnTo>
                  <a:pt x="339" y="419"/>
                </a:lnTo>
                <a:lnTo>
                  <a:pt x="346" y="408"/>
                </a:lnTo>
                <a:lnTo>
                  <a:pt x="359" y="391"/>
                </a:lnTo>
                <a:lnTo>
                  <a:pt x="371" y="382"/>
                </a:lnTo>
                <a:lnTo>
                  <a:pt x="375" y="374"/>
                </a:lnTo>
                <a:lnTo>
                  <a:pt x="256" y="149"/>
                </a:lnTo>
                <a:lnTo>
                  <a:pt x="258" y="141"/>
                </a:lnTo>
                <a:lnTo>
                  <a:pt x="258" y="124"/>
                </a:lnTo>
                <a:lnTo>
                  <a:pt x="265" y="111"/>
                </a:lnTo>
                <a:lnTo>
                  <a:pt x="275" y="108"/>
                </a:lnTo>
                <a:lnTo>
                  <a:pt x="287" y="80"/>
                </a:lnTo>
                <a:lnTo>
                  <a:pt x="293" y="74"/>
                </a:lnTo>
                <a:lnTo>
                  <a:pt x="295" y="60"/>
                </a:lnTo>
                <a:lnTo>
                  <a:pt x="159" y="17"/>
                </a:lnTo>
              </a:path>
            </a:pathLst>
          </a:custGeom>
          <a:solidFill>
            <a:schemeClr val="bg1"/>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226" name="Freeform 133"/>
          <p:cNvSpPr>
            <a:spLocks/>
          </p:cNvSpPr>
          <p:nvPr/>
        </p:nvSpPr>
        <p:spPr bwMode="auto">
          <a:xfrm>
            <a:off x="5881688" y="2079625"/>
            <a:ext cx="596900" cy="784225"/>
          </a:xfrm>
          <a:custGeom>
            <a:avLst/>
            <a:gdLst>
              <a:gd name="T0" fmla="*/ 2147483646 w 376"/>
              <a:gd name="T1" fmla="*/ 0 h 494"/>
              <a:gd name="T2" fmla="*/ 2147483646 w 376"/>
              <a:gd name="T3" fmla="*/ 2147483646 h 494"/>
              <a:gd name="T4" fmla="*/ 2147483646 w 376"/>
              <a:gd name="T5" fmla="*/ 2147483646 h 494"/>
              <a:gd name="T6" fmla="*/ 2147483646 w 376"/>
              <a:gd name="T7" fmla="*/ 2147483646 h 494"/>
              <a:gd name="T8" fmla="*/ 2147483646 w 376"/>
              <a:gd name="T9" fmla="*/ 2147483646 h 494"/>
              <a:gd name="T10" fmla="*/ 2147483646 w 376"/>
              <a:gd name="T11" fmla="*/ 2147483646 h 494"/>
              <a:gd name="T12" fmla="*/ 2147483646 w 376"/>
              <a:gd name="T13" fmla="*/ 2147483646 h 494"/>
              <a:gd name="T14" fmla="*/ 2147483646 w 376"/>
              <a:gd name="T15" fmla="*/ 2147483646 h 494"/>
              <a:gd name="T16" fmla="*/ 2147483646 w 376"/>
              <a:gd name="T17" fmla="*/ 2147483646 h 494"/>
              <a:gd name="T18" fmla="*/ 2147483646 w 376"/>
              <a:gd name="T19" fmla="*/ 2147483646 h 494"/>
              <a:gd name="T20" fmla="*/ 2147483646 w 376"/>
              <a:gd name="T21" fmla="*/ 2147483646 h 494"/>
              <a:gd name="T22" fmla="*/ 0 w 376"/>
              <a:gd name="T23" fmla="*/ 2147483646 h 494"/>
              <a:gd name="T24" fmla="*/ 2147483646 w 376"/>
              <a:gd name="T25" fmla="*/ 2147483646 h 494"/>
              <a:gd name="T26" fmla="*/ 2147483646 w 376"/>
              <a:gd name="T27" fmla="*/ 2147483646 h 494"/>
              <a:gd name="T28" fmla="*/ 2147483646 w 376"/>
              <a:gd name="T29" fmla="*/ 2147483646 h 494"/>
              <a:gd name="T30" fmla="*/ 2147483646 w 376"/>
              <a:gd name="T31" fmla="*/ 2147483646 h 494"/>
              <a:gd name="T32" fmla="*/ 2147483646 w 376"/>
              <a:gd name="T33" fmla="*/ 2147483646 h 494"/>
              <a:gd name="T34" fmla="*/ 2147483646 w 376"/>
              <a:gd name="T35" fmla="*/ 2147483646 h 494"/>
              <a:gd name="T36" fmla="*/ 2147483646 w 376"/>
              <a:gd name="T37" fmla="*/ 2147483646 h 494"/>
              <a:gd name="T38" fmla="*/ 2147483646 w 376"/>
              <a:gd name="T39" fmla="*/ 2147483646 h 494"/>
              <a:gd name="T40" fmla="*/ 2147483646 w 376"/>
              <a:gd name="T41" fmla="*/ 2147483646 h 494"/>
              <a:gd name="T42" fmla="*/ 2147483646 w 376"/>
              <a:gd name="T43" fmla="*/ 2147483646 h 494"/>
              <a:gd name="T44" fmla="*/ 2147483646 w 376"/>
              <a:gd name="T45" fmla="*/ 2147483646 h 494"/>
              <a:gd name="T46" fmla="*/ 2147483646 w 376"/>
              <a:gd name="T47" fmla="*/ 2147483646 h 494"/>
              <a:gd name="T48" fmla="*/ 2147483646 w 376"/>
              <a:gd name="T49" fmla="*/ 2147483646 h 494"/>
              <a:gd name="T50" fmla="*/ 2147483646 w 376"/>
              <a:gd name="T51" fmla="*/ 2147483646 h 494"/>
              <a:gd name="T52" fmla="*/ 2147483646 w 376"/>
              <a:gd name="T53" fmla="*/ 2147483646 h 494"/>
              <a:gd name="T54" fmla="*/ 2147483646 w 376"/>
              <a:gd name="T55" fmla="*/ 2147483646 h 494"/>
              <a:gd name="T56" fmla="*/ 2147483646 w 376"/>
              <a:gd name="T57" fmla="*/ 2147483646 h 494"/>
              <a:gd name="T58" fmla="*/ 2147483646 w 376"/>
              <a:gd name="T59" fmla="*/ 2147483646 h 494"/>
              <a:gd name="T60" fmla="*/ 2147483646 w 376"/>
              <a:gd name="T61" fmla="*/ 2147483646 h 494"/>
              <a:gd name="T62" fmla="*/ 2147483646 w 376"/>
              <a:gd name="T63" fmla="*/ 2147483646 h 494"/>
              <a:gd name="T64" fmla="*/ 2147483646 w 376"/>
              <a:gd name="T65" fmla="*/ 2147483646 h 494"/>
              <a:gd name="T66" fmla="*/ 2147483646 w 376"/>
              <a:gd name="T67" fmla="*/ 2147483646 h 494"/>
              <a:gd name="T68" fmla="*/ 2147483646 w 376"/>
              <a:gd name="T69" fmla="*/ 2147483646 h 494"/>
              <a:gd name="T70" fmla="*/ 2147483646 w 376"/>
              <a:gd name="T71" fmla="*/ 2147483646 h 494"/>
              <a:gd name="T72" fmla="*/ 2147483646 w 376"/>
              <a:gd name="T73" fmla="*/ 2147483646 h 494"/>
              <a:gd name="T74" fmla="*/ 2147483646 w 376"/>
              <a:gd name="T75" fmla="*/ 2147483646 h 494"/>
              <a:gd name="T76" fmla="*/ 2147483646 w 376"/>
              <a:gd name="T77" fmla="*/ 2147483646 h 494"/>
              <a:gd name="T78" fmla="*/ 2147483646 w 376"/>
              <a:gd name="T79" fmla="*/ 2147483646 h 494"/>
              <a:gd name="T80" fmla="*/ 2147483646 w 376"/>
              <a:gd name="T81" fmla="*/ 2147483646 h 494"/>
              <a:gd name="T82" fmla="*/ 2147483646 w 376"/>
              <a:gd name="T83" fmla="*/ 2147483646 h 494"/>
              <a:gd name="T84" fmla="*/ 2147483646 w 376"/>
              <a:gd name="T85" fmla="*/ 2147483646 h 494"/>
              <a:gd name="T86" fmla="*/ 2147483646 w 376"/>
              <a:gd name="T87" fmla="*/ 2147483646 h 494"/>
              <a:gd name="T88" fmla="*/ 2147483646 w 376"/>
              <a:gd name="T89" fmla="*/ 2147483646 h 494"/>
              <a:gd name="T90" fmla="*/ 2147483646 w 376"/>
              <a:gd name="T91" fmla="*/ 2147483646 h 494"/>
              <a:gd name="T92" fmla="*/ 2147483646 w 376"/>
              <a:gd name="T93" fmla="*/ 2147483646 h 494"/>
              <a:gd name="T94" fmla="*/ 2147483646 w 376"/>
              <a:gd name="T95" fmla="*/ 2147483646 h 494"/>
              <a:gd name="T96" fmla="*/ 2147483646 w 376"/>
              <a:gd name="T97" fmla="*/ 2147483646 h 494"/>
              <a:gd name="T98" fmla="*/ 2147483646 w 376"/>
              <a:gd name="T99" fmla="*/ 2147483646 h 494"/>
              <a:gd name="T100" fmla="*/ 2147483646 w 376"/>
              <a:gd name="T101" fmla="*/ 2147483646 h 494"/>
              <a:gd name="T102" fmla="*/ 2147483646 w 376"/>
              <a:gd name="T103" fmla="*/ 2147483646 h 494"/>
              <a:gd name="T104" fmla="*/ 2147483646 w 376"/>
              <a:gd name="T105" fmla="*/ 2147483646 h 494"/>
              <a:gd name="T106" fmla="*/ 2147483646 w 376"/>
              <a:gd name="T107" fmla="*/ 2147483646 h 494"/>
              <a:gd name="T108" fmla="*/ 2147483646 w 376"/>
              <a:gd name="T109" fmla="*/ 2147483646 h 49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376"/>
              <a:gd name="T166" fmla="*/ 0 h 494"/>
              <a:gd name="T167" fmla="*/ 376 w 376"/>
              <a:gd name="T168" fmla="*/ 494 h 49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376" h="494">
                <a:moveTo>
                  <a:pt x="159" y="17"/>
                </a:moveTo>
                <a:lnTo>
                  <a:pt x="106" y="0"/>
                </a:lnTo>
                <a:lnTo>
                  <a:pt x="96" y="13"/>
                </a:lnTo>
                <a:lnTo>
                  <a:pt x="87" y="26"/>
                </a:lnTo>
                <a:lnTo>
                  <a:pt x="81" y="27"/>
                </a:lnTo>
                <a:lnTo>
                  <a:pt x="79" y="32"/>
                </a:lnTo>
                <a:lnTo>
                  <a:pt x="76" y="38"/>
                </a:lnTo>
                <a:lnTo>
                  <a:pt x="70" y="47"/>
                </a:lnTo>
                <a:lnTo>
                  <a:pt x="64" y="57"/>
                </a:lnTo>
                <a:lnTo>
                  <a:pt x="61" y="62"/>
                </a:lnTo>
                <a:lnTo>
                  <a:pt x="59" y="62"/>
                </a:lnTo>
                <a:lnTo>
                  <a:pt x="51" y="70"/>
                </a:lnTo>
                <a:lnTo>
                  <a:pt x="44" y="75"/>
                </a:lnTo>
                <a:lnTo>
                  <a:pt x="44" y="80"/>
                </a:lnTo>
                <a:lnTo>
                  <a:pt x="44" y="88"/>
                </a:lnTo>
                <a:lnTo>
                  <a:pt x="44" y="93"/>
                </a:lnTo>
                <a:lnTo>
                  <a:pt x="44" y="103"/>
                </a:lnTo>
                <a:lnTo>
                  <a:pt x="36" y="106"/>
                </a:lnTo>
                <a:lnTo>
                  <a:pt x="26" y="108"/>
                </a:lnTo>
                <a:lnTo>
                  <a:pt x="18" y="110"/>
                </a:lnTo>
                <a:lnTo>
                  <a:pt x="12" y="118"/>
                </a:lnTo>
                <a:lnTo>
                  <a:pt x="8" y="118"/>
                </a:lnTo>
                <a:lnTo>
                  <a:pt x="4" y="118"/>
                </a:lnTo>
                <a:lnTo>
                  <a:pt x="0" y="124"/>
                </a:lnTo>
                <a:lnTo>
                  <a:pt x="8" y="129"/>
                </a:lnTo>
                <a:lnTo>
                  <a:pt x="15" y="135"/>
                </a:lnTo>
                <a:lnTo>
                  <a:pt x="16" y="141"/>
                </a:lnTo>
                <a:lnTo>
                  <a:pt x="22" y="152"/>
                </a:lnTo>
                <a:lnTo>
                  <a:pt x="28" y="154"/>
                </a:lnTo>
                <a:lnTo>
                  <a:pt x="32" y="155"/>
                </a:lnTo>
                <a:lnTo>
                  <a:pt x="30" y="157"/>
                </a:lnTo>
                <a:lnTo>
                  <a:pt x="33" y="160"/>
                </a:lnTo>
                <a:lnTo>
                  <a:pt x="44" y="169"/>
                </a:lnTo>
                <a:lnTo>
                  <a:pt x="44" y="170"/>
                </a:lnTo>
                <a:lnTo>
                  <a:pt x="51" y="173"/>
                </a:lnTo>
                <a:lnTo>
                  <a:pt x="57" y="173"/>
                </a:lnTo>
                <a:lnTo>
                  <a:pt x="59" y="173"/>
                </a:lnTo>
                <a:lnTo>
                  <a:pt x="64" y="178"/>
                </a:lnTo>
                <a:lnTo>
                  <a:pt x="64" y="184"/>
                </a:lnTo>
                <a:lnTo>
                  <a:pt x="64" y="190"/>
                </a:lnTo>
                <a:lnTo>
                  <a:pt x="64" y="193"/>
                </a:lnTo>
                <a:lnTo>
                  <a:pt x="64" y="201"/>
                </a:lnTo>
                <a:lnTo>
                  <a:pt x="66" y="217"/>
                </a:lnTo>
                <a:lnTo>
                  <a:pt x="72" y="234"/>
                </a:lnTo>
                <a:lnTo>
                  <a:pt x="91" y="243"/>
                </a:lnTo>
                <a:lnTo>
                  <a:pt x="96" y="249"/>
                </a:lnTo>
                <a:lnTo>
                  <a:pt x="108" y="256"/>
                </a:lnTo>
                <a:lnTo>
                  <a:pt x="121" y="260"/>
                </a:lnTo>
                <a:lnTo>
                  <a:pt x="133" y="260"/>
                </a:lnTo>
                <a:lnTo>
                  <a:pt x="137" y="260"/>
                </a:lnTo>
                <a:lnTo>
                  <a:pt x="142" y="260"/>
                </a:lnTo>
                <a:lnTo>
                  <a:pt x="149" y="265"/>
                </a:lnTo>
                <a:lnTo>
                  <a:pt x="157" y="273"/>
                </a:lnTo>
                <a:lnTo>
                  <a:pt x="157" y="276"/>
                </a:lnTo>
                <a:lnTo>
                  <a:pt x="159" y="277"/>
                </a:lnTo>
                <a:lnTo>
                  <a:pt x="164" y="290"/>
                </a:lnTo>
                <a:lnTo>
                  <a:pt x="164" y="298"/>
                </a:lnTo>
                <a:lnTo>
                  <a:pt x="167" y="304"/>
                </a:lnTo>
                <a:lnTo>
                  <a:pt x="169" y="314"/>
                </a:lnTo>
                <a:lnTo>
                  <a:pt x="169" y="325"/>
                </a:lnTo>
                <a:lnTo>
                  <a:pt x="169" y="334"/>
                </a:lnTo>
                <a:lnTo>
                  <a:pt x="169" y="344"/>
                </a:lnTo>
                <a:lnTo>
                  <a:pt x="164" y="354"/>
                </a:lnTo>
                <a:lnTo>
                  <a:pt x="159" y="359"/>
                </a:lnTo>
                <a:lnTo>
                  <a:pt x="159" y="362"/>
                </a:lnTo>
                <a:lnTo>
                  <a:pt x="169" y="374"/>
                </a:lnTo>
                <a:lnTo>
                  <a:pt x="176" y="382"/>
                </a:lnTo>
                <a:lnTo>
                  <a:pt x="190" y="391"/>
                </a:lnTo>
                <a:lnTo>
                  <a:pt x="190" y="397"/>
                </a:lnTo>
                <a:lnTo>
                  <a:pt x="197" y="399"/>
                </a:lnTo>
                <a:lnTo>
                  <a:pt x="204" y="408"/>
                </a:lnTo>
                <a:lnTo>
                  <a:pt x="206" y="410"/>
                </a:lnTo>
                <a:lnTo>
                  <a:pt x="209" y="419"/>
                </a:lnTo>
                <a:lnTo>
                  <a:pt x="214" y="427"/>
                </a:lnTo>
                <a:lnTo>
                  <a:pt x="221" y="437"/>
                </a:lnTo>
                <a:lnTo>
                  <a:pt x="221" y="448"/>
                </a:lnTo>
                <a:lnTo>
                  <a:pt x="231" y="464"/>
                </a:lnTo>
                <a:lnTo>
                  <a:pt x="231" y="471"/>
                </a:lnTo>
                <a:lnTo>
                  <a:pt x="237" y="482"/>
                </a:lnTo>
                <a:lnTo>
                  <a:pt x="241" y="485"/>
                </a:lnTo>
                <a:lnTo>
                  <a:pt x="245" y="489"/>
                </a:lnTo>
                <a:lnTo>
                  <a:pt x="249" y="491"/>
                </a:lnTo>
                <a:lnTo>
                  <a:pt x="253" y="491"/>
                </a:lnTo>
                <a:lnTo>
                  <a:pt x="263" y="491"/>
                </a:lnTo>
                <a:lnTo>
                  <a:pt x="272" y="489"/>
                </a:lnTo>
                <a:lnTo>
                  <a:pt x="278" y="489"/>
                </a:lnTo>
                <a:lnTo>
                  <a:pt x="293" y="491"/>
                </a:lnTo>
                <a:lnTo>
                  <a:pt x="303" y="493"/>
                </a:lnTo>
                <a:lnTo>
                  <a:pt x="312" y="493"/>
                </a:lnTo>
                <a:lnTo>
                  <a:pt x="316" y="482"/>
                </a:lnTo>
                <a:lnTo>
                  <a:pt x="316" y="476"/>
                </a:lnTo>
                <a:lnTo>
                  <a:pt x="309" y="460"/>
                </a:lnTo>
                <a:lnTo>
                  <a:pt x="307" y="457"/>
                </a:lnTo>
                <a:lnTo>
                  <a:pt x="309" y="448"/>
                </a:lnTo>
                <a:lnTo>
                  <a:pt x="325" y="435"/>
                </a:lnTo>
                <a:lnTo>
                  <a:pt x="329" y="429"/>
                </a:lnTo>
                <a:lnTo>
                  <a:pt x="339" y="419"/>
                </a:lnTo>
                <a:lnTo>
                  <a:pt x="346" y="408"/>
                </a:lnTo>
                <a:lnTo>
                  <a:pt x="359" y="391"/>
                </a:lnTo>
                <a:lnTo>
                  <a:pt x="371" y="382"/>
                </a:lnTo>
                <a:lnTo>
                  <a:pt x="375" y="374"/>
                </a:lnTo>
                <a:lnTo>
                  <a:pt x="256" y="149"/>
                </a:lnTo>
                <a:lnTo>
                  <a:pt x="258" y="141"/>
                </a:lnTo>
                <a:lnTo>
                  <a:pt x="258" y="124"/>
                </a:lnTo>
                <a:lnTo>
                  <a:pt x="265" y="111"/>
                </a:lnTo>
                <a:lnTo>
                  <a:pt x="275" y="108"/>
                </a:lnTo>
                <a:lnTo>
                  <a:pt x="287" y="80"/>
                </a:lnTo>
                <a:lnTo>
                  <a:pt x="293" y="74"/>
                </a:lnTo>
                <a:lnTo>
                  <a:pt x="295" y="60"/>
                </a:lnTo>
                <a:lnTo>
                  <a:pt x="159" y="17"/>
                </a:lnTo>
              </a:path>
            </a:pathLst>
          </a:custGeom>
          <a:solidFill>
            <a:srgbClr val="6699FF"/>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227" name="Freeform 134"/>
          <p:cNvSpPr>
            <a:spLocks/>
          </p:cNvSpPr>
          <p:nvPr/>
        </p:nvSpPr>
        <p:spPr bwMode="auto">
          <a:xfrm>
            <a:off x="2212975" y="4675188"/>
            <a:ext cx="565150" cy="531812"/>
          </a:xfrm>
          <a:custGeom>
            <a:avLst/>
            <a:gdLst>
              <a:gd name="T0" fmla="*/ 2147483646 w 356"/>
              <a:gd name="T1" fmla="*/ 2147483646 h 335"/>
              <a:gd name="T2" fmla="*/ 2147483646 w 356"/>
              <a:gd name="T3" fmla="*/ 2147483646 h 335"/>
              <a:gd name="T4" fmla="*/ 2147483646 w 356"/>
              <a:gd name="T5" fmla="*/ 2147483646 h 335"/>
              <a:gd name="T6" fmla="*/ 2147483646 w 356"/>
              <a:gd name="T7" fmla="*/ 2147483646 h 335"/>
              <a:gd name="T8" fmla="*/ 2147483646 w 356"/>
              <a:gd name="T9" fmla="*/ 2147483646 h 335"/>
              <a:gd name="T10" fmla="*/ 2147483646 w 356"/>
              <a:gd name="T11" fmla="*/ 2147483646 h 335"/>
              <a:gd name="T12" fmla="*/ 2147483646 w 356"/>
              <a:gd name="T13" fmla="*/ 2147483646 h 335"/>
              <a:gd name="T14" fmla="*/ 2147483646 w 356"/>
              <a:gd name="T15" fmla="*/ 2147483646 h 335"/>
              <a:gd name="T16" fmla="*/ 2147483646 w 356"/>
              <a:gd name="T17" fmla="*/ 2147483646 h 335"/>
              <a:gd name="T18" fmla="*/ 2147483646 w 356"/>
              <a:gd name="T19" fmla="*/ 0 h 335"/>
              <a:gd name="T20" fmla="*/ 2147483646 w 356"/>
              <a:gd name="T21" fmla="*/ 2147483646 h 335"/>
              <a:gd name="T22" fmla="*/ 2147483646 w 356"/>
              <a:gd name="T23" fmla="*/ 2147483646 h 335"/>
              <a:gd name="T24" fmla="*/ 2147483646 w 356"/>
              <a:gd name="T25" fmla="*/ 2147483646 h 335"/>
              <a:gd name="T26" fmla="*/ 2147483646 w 356"/>
              <a:gd name="T27" fmla="*/ 2147483646 h 335"/>
              <a:gd name="T28" fmla="*/ 2147483646 w 356"/>
              <a:gd name="T29" fmla="*/ 2147483646 h 335"/>
              <a:gd name="T30" fmla="*/ 2147483646 w 356"/>
              <a:gd name="T31" fmla="*/ 2147483646 h 335"/>
              <a:gd name="T32" fmla="*/ 2147483646 w 356"/>
              <a:gd name="T33" fmla="*/ 2147483646 h 335"/>
              <a:gd name="T34" fmla="*/ 2147483646 w 356"/>
              <a:gd name="T35" fmla="*/ 2147483646 h 335"/>
              <a:gd name="T36" fmla="*/ 2147483646 w 356"/>
              <a:gd name="T37" fmla="*/ 2147483646 h 335"/>
              <a:gd name="T38" fmla="*/ 2147483646 w 356"/>
              <a:gd name="T39" fmla="*/ 2147483646 h 335"/>
              <a:gd name="T40" fmla="*/ 2147483646 w 356"/>
              <a:gd name="T41" fmla="*/ 2147483646 h 335"/>
              <a:gd name="T42" fmla="*/ 2147483646 w 356"/>
              <a:gd name="T43" fmla="*/ 2147483646 h 335"/>
              <a:gd name="T44" fmla="*/ 2147483646 w 356"/>
              <a:gd name="T45" fmla="*/ 2147483646 h 335"/>
              <a:gd name="T46" fmla="*/ 2147483646 w 356"/>
              <a:gd name="T47" fmla="*/ 2147483646 h 335"/>
              <a:gd name="T48" fmla="*/ 2147483646 w 356"/>
              <a:gd name="T49" fmla="*/ 2147483646 h 335"/>
              <a:gd name="T50" fmla="*/ 2147483646 w 356"/>
              <a:gd name="T51" fmla="*/ 2147483646 h 335"/>
              <a:gd name="T52" fmla="*/ 2147483646 w 356"/>
              <a:gd name="T53" fmla="*/ 2147483646 h 335"/>
              <a:gd name="T54" fmla="*/ 2147483646 w 356"/>
              <a:gd name="T55" fmla="*/ 2147483646 h 335"/>
              <a:gd name="T56" fmla="*/ 2147483646 w 356"/>
              <a:gd name="T57" fmla="*/ 2147483646 h 335"/>
              <a:gd name="T58" fmla="*/ 2147483646 w 356"/>
              <a:gd name="T59" fmla="*/ 2147483646 h 335"/>
              <a:gd name="T60" fmla="*/ 2147483646 w 356"/>
              <a:gd name="T61" fmla="*/ 2147483646 h 335"/>
              <a:gd name="T62" fmla="*/ 2147483646 w 356"/>
              <a:gd name="T63" fmla="*/ 2147483646 h 335"/>
              <a:gd name="T64" fmla="*/ 2147483646 w 356"/>
              <a:gd name="T65" fmla="*/ 2147483646 h 335"/>
              <a:gd name="T66" fmla="*/ 2147483646 w 356"/>
              <a:gd name="T67" fmla="*/ 2147483646 h 335"/>
              <a:gd name="T68" fmla="*/ 2147483646 w 356"/>
              <a:gd name="T69" fmla="*/ 2147483646 h 335"/>
              <a:gd name="T70" fmla="*/ 2147483646 w 356"/>
              <a:gd name="T71" fmla="*/ 2147483646 h 335"/>
              <a:gd name="T72" fmla="*/ 2147483646 w 356"/>
              <a:gd name="T73" fmla="*/ 2147483646 h 335"/>
              <a:gd name="T74" fmla="*/ 2147483646 w 356"/>
              <a:gd name="T75" fmla="*/ 2147483646 h 335"/>
              <a:gd name="T76" fmla="*/ 2147483646 w 356"/>
              <a:gd name="T77" fmla="*/ 2147483646 h 335"/>
              <a:gd name="T78" fmla="*/ 2147483646 w 356"/>
              <a:gd name="T79" fmla="*/ 2147483646 h 335"/>
              <a:gd name="T80" fmla="*/ 2147483646 w 356"/>
              <a:gd name="T81" fmla="*/ 2147483646 h 335"/>
              <a:gd name="T82" fmla="*/ 2147483646 w 356"/>
              <a:gd name="T83" fmla="*/ 2147483646 h 335"/>
              <a:gd name="T84" fmla="*/ 2147483646 w 356"/>
              <a:gd name="T85" fmla="*/ 2147483646 h 335"/>
              <a:gd name="T86" fmla="*/ 2147483646 w 356"/>
              <a:gd name="T87" fmla="*/ 2147483646 h 335"/>
              <a:gd name="T88" fmla="*/ 2147483646 w 356"/>
              <a:gd name="T89" fmla="*/ 2147483646 h 335"/>
              <a:gd name="T90" fmla="*/ 2147483646 w 356"/>
              <a:gd name="T91" fmla="*/ 2147483646 h 335"/>
              <a:gd name="T92" fmla="*/ 2147483646 w 356"/>
              <a:gd name="T93" fmla="*/ 2147483646 h 335"/>
              <a:gd name="T94" fmla="*/ 2147483646 w 356"/>
              <a:gd name="T95" fmla="*/ 2147483646 h 335"/>
              <a:gd name="T96" fmla="*/ 2147483646 w 356"/>
              <a:gd name="T97" fmla="*/ 2147483646 h 335"/>
              <a:gd name="T98" fmla="*/ 2147483646 w 356"/>
              <a:gd name="T99" fmla="*/ 2147483646 h 335"/>
              <a:gd name="T100" fmla="*/ 2147483646 w 356"/>
              <a:gd name="T101" fmla="*/ 2147483646 h 335"/>
              <a:gd name="T102" fmla="*/ 2147483646 w 356"/>
              <a:gd name="T103" fmla="*/ 2147483646 h 335"/>
              <a:gd name="T104" fmla="*/ 2147483646 w 356"/>
              <a:gd name="T105" fmla="*/ 2147483646 h 335"/>
              <a:gd name="T106" fmla="*/ 2147483646 w 356"/>
              <a:gd name="T107" fmla="*/ 2147483646 h 335"/>
              <a:gd name="T108" fmla="*/ 2147483646 w 356"/>
              <a:gd name="T109" fmla="*/ 2147483646 h 335"/>
              <a:gd name="T110" fmla="*/ 2147483646 w 356"/>
              <a:gd name="T111" fmla="*/ 2147483646 h 335"/>
              <a:gd name="T112" fmla="*/ 2147483646 w 356"/>
              <a:gd name="T113" fmla="*/ 2147483646 h 335"/>
              <a:gd name="T114" fmla="*/ 2147483646 w 356"/>
              <a:gd name="T115" fmla="*/ 2147483646 h 335"/>
              <a:gd name="T116" fmla="*/ 0 w 356"/>
              <a:gd name="T117" fmla="*/ 2147483646 h 335"/>
              <a:gd name="T118" fmla="*/ 2147483646 w 356"/>
              <a:gd name="T119" fmla="*/ 2147483646 h 335"/>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356"/>
              <a:gd name="T181" fmla="*/ 0 h 335"/>
              <a:gd name="T182" fmla="*/ 356 w 356"/>
              <a:gd name="T183" fmla="*/ 335 h 335"/>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356" h="335">
                <a:moveTo>
                  <a:pt x="8" y="88"/>
                </a:moveTo>
                <a:lnTo>
                  <a:pt x="17" y="78"/>
                </a:lnTo>
                <a:lnTo>
                  <a:pt x="32" y="62"/>
                </a:lnTo>
                <a:lnTo>
                  <a:pt x="67" y="55"/>
                </a:lnTo>
                <a:lnTo>
                  <a:pt x="91" y="86"/>
                </a:lnTo>
                <a:lnTo>
                  <a:pt x="100" y="90"/>
                </a:lnTo>
                <a:lnTo>
                  <a:pt x="135" y="57"/>
                </a:lnTo>
                <a:lnTo>
                  <a:pt x="167" y="39"/>
                </a:lnTo>
                <a:lnTo>
                  <a:pt x="207" y="31"/>
                </a:lnTo>
                <a:lnTo>
                  <a:pt x="233" y="0"/>
                </a:lnTo>
                <a:lnTo>
                  <a:pt x="254" y="30"/>
                </a:lnTo>
                <a:lnTo>
                  <a:pt x="255" y="51"/>
                </a:lnTo>
                <a:lnTo>
                  <a:pt x="269" y="62"/>
                </a:lnTo>
                <a:lnTo>
                  <a:pt x="283" y="73"/>
                </a:lnTo>
                <a:lnTo>
                  <a:pt x="285" y="79"/>
                </a:lnTo>
                <a:lnTo>
                  <a:pt x="293" y="88"/>
                </a:lnTo>
                <a:lnTo>
                  <a:pt x="302" y="98"/>
                </a:lnTo>
                <a:lnTo>
                  <a:pt x="316" y="110"/>
                </a:lnTo>
                <a:lnTo>
                  <a:pt x="319" y="110"/>
                </a:lnTo>
                <a:lnTo>
                  <a:pt x="322" y="127"/>
                </a:lnTo>
                <a:lnTo>
                  <a:pt x="355" y="220"/>
                </a:lnTo>
                <a:lnTo>
                  <a:pt x="348" y="222"/>
                </a:lnTo>
                <a:lnTo>
                  <a:pt x="304" y="239"/>
                </a:lnTo>
                <a:lnTo>
                  <a:pt x="252" y="263"/>
                </a:lnTo>
                <a:lnTo>
                  <a:pt x="250" y="263"/>
                </a:lnTo>
                <a:lnTo>
                  <a:pt x="249" y="268"/>
                </a:lnTo>
                <a:lnTo>
                  <a:pt x="245" y="268"/>
                </a:lnTo>
                <a:lnTo>
                  <a:pt x="239" y="268"/>
                </a:lnTo>
                <a:lnTo>
                  <a:pt x="233" y="259"/>
                </a:lnTo>
                <a:lnTo>
                  <a:pt x="226" y="255"/>
                </a:lnTo>
                <a:lnTo>
                  <a:pt x="212" y="255"/>
                </a:lnTo>
                <a:lnTo>
                  <a:pt x="205" y="259"/>
                </a:lnTo>
                <a:lnTo>
                  <a:pt x="194" y="265"/>
                </a:lnTo>
                <a:lnTo>
                  <a:pt x="188" y="268"/>
                </a:lnTo>
                <a:lnTo>
                  <a:pt x="184" y="273"/>
                </a:lnTo>
                <a:lnTo>
                  <a:pt x="181" y="283"/>
                </a:lnTo>
                <a:lnTo>
                  <a:pt x="178" y="295"/>
                </a:lnTo>
                <a:lnTo>
                  <a:pt x="174" y="299"/>
                </a:lnTo>
                <a:lnTo>
                  <a:pt x="167" y="308"/>
                </a:lnTo>
                <a:lnTo>
                  <a:pt x="167" y="314"/>
                </a:lnTo>
                <a:lnTo>
                  <a:pt x="154" y="322"/>
                </a:lnTo>
                <a:lnTo>
                  <a:pt x="150" y="326"/>
                </a:lnTo>
                <a:lnTo>
                  <a:pt x="145" y="334"/>
                </a:lnTo>
                <a:lnTo>
                  <a:pt x="142" y="334"/>
                </a:lnTo>
                <a:lnTo>
                  <a:pt x="139" y="334"/>
                </a:lnTo>
                <a:lnTo>
                  <a:pt x="112" y="278"/>
                </a:lnTo>
                <a:lnTo>
                  <a:pt x="108" y="263"/>
                </a:lnTo>
                <a:lnTo>
                  <a:pt x="102" y="243"/>
                </a:lnTo>
                <a:lnTo>
                  <a:pt x="92" y="217"/>
                </a:lnTo>
                <a:lnTo>
                  <a:pt x="89" y="202"/>
                </a:lnTo>
                <a:lnTo>
                  <a:pt x="81" y="201"/>
                </a:lnTo>
                <a:lnTo>
                  <a:pt x="75" y="194"/>
                </a:lnTo>
                <a:lnTo>
                  <a:pt x="63" y="179"/>
                </a:lnTo>
                <a:lnTo>
                  <a:pt x="51" y="162"/>
                </a:lnTo>
                <a:lnTo>
                  <a:pt x="39" y="150"/>
                </a:lnTo>
                <a:lnTo>
                  <a:pt x="25" y="130"/>
                </a:lnTo>
                <a:lnTo>
                  <a:pt x="12" y="112"/>
                </a:lnTo>
                <a:lnTo>
                  <a:pt x="8" y="102"/>
                </a:lnTo>
                <a:lnTo>
                  <a:pt x="0" y="94"/>
                </a:lnTo>
                <a:lnTo>
                  <a:pt x="8" y="88"/>
                </a:lnTo>
              </a:path>
            </a:pathLst>
          </a:custGeom>
          <a:solidFill>
            <a:schemeClr val="bg1"/>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228" name="Freeform 135"/>
          <p:cNvSpPr>
            <a:spLocks/>
          </p:cNvSpPr>
          <p:nvPr/>
        </p:nvSpPr>
        <p:spPr bwMode="auto">
          <a:xfrm>
            <a:off x="2212975" y="4675188"/>
            <a:ext cx="565150" cy="531812"/>
          </a:xfrm>
          <a:custGeom>
            <a:avLst/>
            <a:gdLst>
              <a:gd name="T0" fmla="*/ 2147483646 w 356"/>
              <a:gd name="T1" fmla="*/ 2147483646 h 335"/>
              <a:gd name="T2" fmla="*/ 2147483646 w 356"/>
              <a:gd name="T3" fmla="*/ 2147483646 h 335"/>
              <a:gd name="T4" fmla="*/ 2147483646 w 356"/>
              <a:gd name="T5" fmla="*/ 2147483646 h 335"/>
              <a:gd name="T6" fmla="*/ 2147483646 w 356"/>
              <a:gd name="T7" fmla="*/ 2147483646 h 335"/>
              <a:gd name="T8" fmla="*/ 2147483646 w 356"/>
              <a:gd name="T9" fmla="*/ 2147483646 h 335"/>
              <a:gd name="T10" fmla="*/ 2147483646 w 356"/>
              <a:gd name="T11" fmla="*/ 2147483646 h 335"/>
              <a:gd name="T12" fmla="*/ 2147483646 w 356"/>
              <a:gd name="T13" fmla="*/ 2147483646 h 335"/>
              <a:gd name="T14" fmla="*/ 2147483646 w 356"/>
              <a:gd name="T15" fmla="*/ 2147483646 h 335"/>
              <a:gd name="T16" fmla="*/ 2147483646 w 356"/>
              <a:gd name="T17" fmla="*/ 2147483646 h 335"/>
              <a:gd name="T18" fmla="*/ 2147483646 w 356"/>
              <a:gd name="T19" fmla="*/ 0 h 335"/>
              <a:gd name="T20" fmla="*/ 2147483646 w 356"/>
              <a:gd name="T21" fmla="*/ 2147483646 h 335"/>
              <a:gd name="T22" fmla="*/ 2147483646 w 356"/>
              <a:gd name="T23" fmla="*/ 2147483646 h 335"/>
              <a:gd name="T24" fmla="*/ 2147483646 w 356"/>
              <a:gd name="T25" fmla="*/ 2147483646 h 335"/>
              <a:gd name="T26" fmla="*/ 2147483646 w 356"/>
              <a:gd name="T27" fmla="*/ 2147483646 h 335"/>
              <a:gd name="T28" fmla="*/ 2147483646 w 356"/>
              <a:gd name="T29" fmla="*/ 2147483646 h 335"/>
              <a:gd name="T30" fmla="*/ 2147483646 w 356"/>
              <a:gd name="T31" fmla="*/ 2147483646 h 335"/>
              <a:gd name="T32" fmla="*/ 2147483646 w 356"/>
              <a:gd name="T33" fmla="*/ 2147483646 h 335"/>
              <a:gd name="T34" fmla="*/ 2147483646 w 356"/>
              <a:gd name="T35" fmla="*/ 2147483646 h 335"/>
              <a:gd name="T36" fmla="*/ 2147483646 w 356"/>
              <a:gd name="T37" fmla="*/ 2147483646 h 335"/>
              <a:gd name="T38" fmla="*/ 2147483646 w 356"/>
              <a:gd name="T39" fmla="*/ 2147483646 h 335"/>
              <a:gd name="T40" fmla="*/ 2147483646 w 356"/>
              <a:gd name="T41" fmla="*/ 2147483646 h 335"/>
              <a:gd name="T42" fmla="*/ 2147483646 w 356"/>
              <a:gd name="T43" fmla="*/ 2147483646 h 335"/>
              <a:gd name="T44" fmla="*/ 2147483646 w 356"/>
              <a:gd name="T45" fmla="*/ 2147483646 h 335"/>
              <a:gd name="T46" fmla="*/ 2147483646 w 356"/>
              <a:gd name="T47" fmla="*/ 2147483646 h 335"/>
              <a:gd name="T48" fmla="*/ 2147483646 w 356"/>
              <a:gd name="T49" fmla="*/ 2147483646 h 335"/>
              <a:gd name="T50" fmla="*/ 2147483646 w 356"/>
              <a:gd name="T51" fmla="*/ 2147483646 h 335"/>
              <a:gd name="T52" fmla="*/ 2147483646 w 356"/>
              <a:gd name="T53" fmla="*/ 2147483646 h 335"/>
              <a:gd name="T54" fmla="*/ 2147483646 w 356"/>
              <a:gd name="T55" fmla="*/ 2147483646 h 335"/>
              <a:gd name="T56" fmla="*/ 2147483646 w 356"/>
              <a:gd name="T57" fmla="*/ 2147483646 h 335"/>
              <a:gd name="T58" fmla="*/ 2147483646 w 356"/>
              <a:gd name="T59" fmla="*/ 2147483646 h 335"/>
              <a:gd name="T60" fmla="*/ 2147483646 w 356"/>
              <a:gd name="T61" fmla="*/ 2147483646 h 335"/>
              <a:gd name="T62" fmla="*/ 2147483646 w 356"/>
              <a:gd name="T63" fmla="*/ 2147483646 h 335"/>
              <a:gd name="T64" fmla="*/ 2147483646 w 356"/>
              <a:gd name="T65" fmla="*/ 2147483646 h 335"/>
              <a:gd name="T66" fmla="*/ 2147483646 w 356"/>
              <a:gd name="T67" fmla="*/ 2147483646 h 335"/>
              <a:gd name="T68" fmla="*/ 2147483646 w 356"/>
              <a:gd name="T69" fmla="*/ 2147483646 h 335"/>
              <a:gd name="T70" fmla="*/ 2147483646 w 356"/>
              <a:gd name="T71" fmla="*/ 2147483646 h 335"/>
              <a:gd name="T72" fmla="*/ 2147483646 w 356"/>
              <a:gd name="T73" fmla="*/ 2147483646 h 335"/>
              <a:gd name="T74" fmla="*/ 2147483646 w 356"/>
              <a:gd name="T75" fmla="*/ 2147483646 h 335"/>
              <a:gd name="T76" fmla="*/ 2147483646 w 356"/>
              <a:gd name="T77" fmla="*/ 2147483646 h 335"/>
              <a:gd name="T78" fmla="*/ 2147483646 w 356"/>
              <a:gd name="T79" fmla="*/ 2147483646 h 335"/>
              <a:gd name="T80" fmla="*/ 2147483646 w 356"/>
              <a:gd name="T81" fmla="*/ 2147483646 h 335"/>
              <a:gd name="T82" fmla="*/ 2147483646 w 356"/>
              <a:gd name="T83" fmla="*/ 2147483646 h 335"/>
              <a:gd name="T84" fmla="*/ 2147483646 w 356"/>
              <a:gd name="T85" fmla="*/ 2147483646 h 335"/>
              <a:gd name="T86" fmla="*/ 2147483646 w 356"/>
              <a:gd name="T87" fmla="*/ 2147483646 h 335"/>
              <a:gd name="T88" fmla="*/ 2147483646 w 356"/>
              <a:gd name="T89" fmla="*/ 2147483646 h 335"/>
              <a:gd name="T90" fmla="*/ 2147483646 w 356"/>
              <a:gd name="T91" fmla="*/ 2147483646 h 335"/>
              <a:gd name="T92" fmla="*/ 2147483646 w 356"/>
              <a:gd name="T93" fmla="*/ 2147483646 h 335"/>
              <a:gd name="T94" fmla="*/ 2147483646 w 356"/>
              <a:gd name="T95" fmla="*/ 2147483646 h 335"/>
              <a:gd name="T96" fmla="*/ 2147483646 w 356"/>
              <a:gd name="T97" fmla="*/ 2147483646 h 335"/>
              <a:gd name="T98" fmla="*/ 2147483646 w 356"/>
              <a:gd name="T99" fmla="*/ 2147483646 h 335"/>
              <a:gd name="T100" fmla="*/ 2147483646 w 356"/>
              <a:gd name="T101" fmla="*/ 2147483646 h 335"/>
              <a:gd name="T102" fmla="*/ 2147483646 w 356"/>
              <a:gd name="T103" fmla="*/ 2147483646 h 335"/>
              <a:gd name="T104" fmla="*/ 2147483646 w 356"/>
              <a:gd name="T105" fmla="*/ 2147483646 h 335"/>
              <a:gd name="T106" fmla="*/ 2147483646 w 356"/>
              <a:gd name="T107" fmla="*/ 2147483646 h 335"/>
              <a:gd name="T108" fmla="*/ 2147483646 w 356"/>
              <a:gd name="T109" fmla="*/ 2147483646 h 335"/>
              <a:gd name="T110" fmla="*/ 2147483646 w 356"/>
              <a:gd name="T111" fmla="*/ 2147483646 h 335"/>
              <a:gd name="T112" fmla="*/ 2147483646 w 356"/>
              <a:gd name="T113" fmla="*/ 2147483646 h 335"/>
              <a:gd name="T114" fmla="*/ 2147483646 w 356"/>
              <a:gd name="T115" fmla="*/ 2147483646 h 335"/>
              <a:gd name="T116" fmla="*/ 0 w 356"/>
              <a:gd name="T117" fmla="*/ 2147483646 h 335"/>
              <a:gd name="T118" fmla="*/ 2147483646 w 356"/>
              <a:gd name="T119" fmla="*/ 2147483646 h 335"/>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356"/>
              <a:gd name="T181" fmla="*/ 0 h 335"/>
              <a:gd name="T182" fmla="*/ 356 w 356"/>
              <a:gd name="T183" fmla="*/ 335 h 335"/>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356" h="335">
                <a:moveTo>
                  <a:pt x="8" y="88"/>
                </a:moveTo>
                <a:lnTo>
                  <a:pt x="17" y="78"/>
                </a:lnTo>
                <a:lnTo>
                  <a:pt x="32" y="62"/>
                </a:lnTo>
                <a:lnTo>
                  <a:pt x="67" y="55"/>
                </a:lnTo>
                <a:lnTo>
                  <a:pt x="91" y="86"/>
                </a:lnTo>
                <a:lnTo>
                  <a:pt x="100" y="90"/>
                </a:lnTo>
                <a:lnTo>
                  <a:pt x="135" y="57"/>
                </a:lnTo>
                <a:lnTo>
                  <a:pt x="167" y="39"/>
                </a:lnTo>
                <a:lnTo>
                  <a:pt x="207" y="31"/>
                </a:lnTo>
                <a:lnTo>
                  <a:pt x="233" y="0"/>
                </a:lnTo>
                <a:lnTo>
                  <a:pt x="254" y="30"/>
                </a:lnTo>
                <a:lnTo>
                  <a:pt x="255" y="51"/>
                </a:lnTo>
                <a:lnTo>
                  <a:pt x="269" y="62"/>
                </a:lnTo>
                <a:lnTo>
                  <a:pt x="283" y="73"/>
                </a:lnTo>
                <a:lnTo>
                  <a:pt x="285" y="79"/>
                </a:lnTo>
                <a:lnTo>
                  <a:pt x="293" y="88"/>
                </a:lnTo>
                <a:lnTo>
                  <a:pt x="302" y="98"/>
                </a:lnTo>
                <a:lnTo>
                  <a:pt x="316" y="110"/>
                </a:lnTo>
                <a:lnTo>
                  <a:pt x="319" y="110"/>
                </a:lnTo>
                <a:lnTo>
                  <a:pt x="322" y="127"/>
                </a:lnTo>
                <a:lnTo>
                  <a:pt x="355" y="220"/>
                </a:lnTo>
                <a:lnTo>
                  <a:pt x="348" y="222"/>
                </a:lnTo>
                <a:lnTo>
                  <a:pt x="304" y="239"/>
                </a:lnTo>
                <a:lnTo>
                  <a:pt x="252" y="263"/>
                </a:lnTo>
                <a:lnTo>
                  <a:pt x="250" y="263"/>
                </a:lnTo>
                <a:lnTo>
                  <a:pt x="249" y="268"/>
                </a:lnTo>
                <a:lnTo>
                  <a:pt x="245" y="268"/>
                </a:lnTo>
                <a:lnTo>
                  <a:pt x="239" y="268"/>
                </a:lnTo>
                <a:lnTo>
                  <a:pt x="233" y="259"/>
                </a:lnTo>
                <a:lnTo>
                  <a:pt x="226" y="255"/>
                </a:lnTo>
                <a:lnTo>
                  <a:pt x="212" y="255"/>
                </a:lnTo>
                <a:lnTo>
                  <a:pt x="205" y="259"/>
                </a:lnTo>
                <a:lnTo>
                  <a:pt x="194" y="265"/>
                </a:lnTo>
                <a:lnTo>
                  <a:pt x="188" y="268"/>
                </a:lnTo>
                <a:lnTo>
                  <a:pt x="184" y="273"/>
                </a:lnTo>
                <a:lnTo>
                  <a:pt x="181" y="283"/>
                </a:lnTo>
                <a:lnTo>
                  <a:pt x="178" y="295"/>
                </a:lnTo>
                <a:lnTo>
                  <a:pt x="174" y="299"/>
                </a:lnTo>
                <a:lnTo>
                  <a:pt x="167" y="308"/>
                </a:lnTo>
                <a:lnTo>
                  <a:pt x="167" y="314"/>
                </a:lnTo>
                <a:lnTo>
                  <a:pt x="154" y="322"/>
                </a:lnTo>
                <a:lnTo>
                  <a:pt x="150" y="326"/>
                </a:lnTo>
                <a:lnTo>
                  <a:pt x="145" y="334"/>
                </a:lnTo>
                <a:lnTo>
                  <a:pt x="142" y="334"/>
                </a:lnTo>
                <a:lnTo>
                  <a:pt x="139" y="334"/>
                </a:lnTo>
                <a:lnTo>
                  <a:pt x="112" y="278"/>
                </a:lnTo>
                <a:lnTo>
                  <a:pt x="108" y="263"/>
                </a:lnTo>
                <a:lnTo>
                  <a:pt x="102" y="243"/>
                </a:lnTo>
                <a:lnTo>
                  <a:pt x="92" y="217"/>
                </a:lnTo>
                <a:lnTo>
                  <a:pt x="89" y="202"/>
                </a:lnTo>
                <a:lnTo>
                  <a:pt x="81" y="201"/>
                </a:lnTo>
                <a:lnTo>
                  <a:pt x="75" y="194"/>
                </a:lnTo>
                <a:lnTo>
                  <a:pt x="63" y="179"/>
                </a:lnTo>
                <a:lnTo>
                  <a:pt x="51" y="162"/>
                </a:lnTo>
                <a:lnTo>
                  <a:pt x="39" y="150"/>
                </a:lnTo>
                <a:lnTo>
                  <a:pt x="25" y="130"/>
                </a:lnTo>
                <a:lnTo>
                  <a:pt x="12" y="112"/>
                </a:lnTo>
                <a:lnTo>
                  <a:pt x="8" y="102"/>
                </a:lnTo>
                <a:lnTo>
                  <a:pt x="0" y="94"/>
                </a:lnTo>
                <a:lnTo>
                  <a:pt x="8" y="88"/>
                </a:lnTo>
              </a:path>
            </a:pathLst>
          </a:custGeom>
          <a:solidFill>
            <a:srgbClr val="6699FF"/>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229" name="Freeform 136"/>
          <p:cNvSpPr>
            <a:spLocks/>
          </p:cNvSpPr>
          <p:nvPr/>
        </p:nvSpPr>
        <p:spPr bwMode="auto">
          <a:xfrm>
            <a:off x="2663825" y="4627563"/>
            <a:ext cx="652463" cy="411162"/>
          </a:xfrm>
          <a:custGeom>
            <a:avLst/>
            <a:gdLst>
              <a:gd name="T0" fmla="*/ 2147483646 w 411"/>
              <a:gd name="T1" fmla="*/ 2147483646 h 259"/>
              <a:gd name="T2" fmla="*/ 0 w 411"/>
              <a:gd name="T3" fmla="*/ 2147483646 h 259"/>
              <a:gd name="T4" fmla="*/ 2147483646 w 411"/>
              <a:gd name="T5" fmla="*/ 2147483646 h 259"/>
              <a:gd name="T6" fmla="*/ 2147483646 w 411"/>
              <a:gd name="T7" fmla="*/ 2147483646 h 259"/>
              <a:gd name="T8" fmla="*/ 2147483646 w 411"/>
              <a:gd name="T9" fmla="*/ 2147483646 h 259"/>
              <a:gd name="T10" fmla="*/ 2147483646 w 411"/>
              <a:gd name="T11" fmla="*/ 2147483646 h 259"/>
              <a:gd name="T12" fmla="*/ 2147483646 w 411"/>
              <a:gd name="T13" fmla="*/ 2147483646 h 259"/>
              <a:gd name="T14" fmla="*/ 2147483646 w 411"/>
              <a:gd name="T15" fmla="*/ 2147483646 h 259"/>
              <a:gd name="T16" fmla="*/ 2147483646 w 411"/>
              <a:gd name="T17" fmla="*/ 2147483646 h 259"/>
              <a:gd name="T18" fmla="*/ 2147483646 w 411"/>
              <a:gd name="T19" fmla="*/ 2147483646 h 259"/>
              <a:gd name="T20" fmla="*/ 2147483646 w 411"/>
              <a:gd name="T21" fmla="*/ 2147483646 h 259"/>
              <a:gd name="T22" fmla="*/ 2147483646 w 411"/>
              <a:gd name="T23" fmla="*/ 2147483646 h 259"/>
              <a:gd name="T24" fmla="*/ 2147483646 w 411"/>
              <a:gd name="T25" fmla="*/ 2147483646 h 259"/>
              <a:gd name="T26" fmla="*/ 2147483646 w 411"/>
              <a:gd name="T27" fmla="*/ 2147483646 h 259"/>
              <a:gd name="T28" fmla="*/ 2147483646 w 411"/>
              <a:gd name="T29" fmla="*/ 2147483646 h 259"/>
              <a:gd name="T30" fmla="*/ 2147483646 w 411"/>
              <a:gd name="T31" fmla="*/ 2147483646 h 259"/>
              <a:gd name="T32" fmla="*/ 2147483646 w 411"/>
              <a:gd name="T33" fmla="*/ 2147483646 h 259"/>
              <a:gd name="T34" fmla="*/ 2147483646 w 411"/>
              <a:gd name="T35" fmla="*/ 2147483646 h 259"/>
              <a:gd name="T36" fmla="*/ 2147483646 w 411"/>
              <a:gd name="T37" fmla="*/ 2147483646 h 259"/>
              <a:gd name="T38" fmla="*/ 2147483646 w 411"/>
              <a:gd name="T39" fmla="*/ 2147483646 h 259"/>
              <a:gd name="T40" fmla="*/ 2147483646 w 411"/>
              <a:gd name="T41" fmla="*/ 2147483646 h 259"/>
              <a:gd name="T42" fmla="*/ 2147483646 w 411"/>
              <a:gd name="T43" fmla="*/ 2147483646 h 259"/>
              <a:gd name="T44" fmla="*/ 2147483646 w 411"/>
              <a:gd name="T45" fmla="*/ 2147483646 h 259"/>
              <a:gd name="T46" fmla="*/ 2147483646 w 411"/>
              <a:gd name="T47" fmla="*/ 2147483646 h 259"/>
              <a:gd name="T48" fmla="*/ 2147483646 w 411"/>
              <a:gd name="T49" fmla="*/ 2147483646 h 259"/>
              <a:gd name="T50" fmla="*/ 2147483646 w 411"/>
              <a:gd name="T51" fmla="*/ 2147483646 h 259"/>
              <a:gd name="T52" fmla="*/ 2147483646 w 411"/>
              <a:gd name="T53" fmla="*/ 2147483646 h 259"/>
              <a:gd name="T54" fmla="*/ 2147483646 w 411"/>
              <a:gd name="T55" fmla="*/ 2147483646 h 259"/>
              <a:gd name="T56" fmla="*/ 2147483646 w 411"/>
              <a:gd name="T57" fmla="*/ 2147483646 h 259"/>
              <a:gd name="T58" fmla="*/ 2147483646 w 411"/>
              <a:gd name="T59" fmla="*/ 2147483646 h 259"/>
              <a:gd name="T60" fmla="*/ 2147483646 w 411"/>
              <a:gd name="T61" fmla="*/ 2147483646 h 259"/>
              <a:gd name="T62" fmla="*/ 2147483646 w 411"/>
              <a:gd name="T63" fmla="*/ 2147483646 h 259"/>
              <a:gd name="T64" fmla="*/ 2147483646 w 411"/>
              <a:gd name="T65" fmla="*/ 2147483646 h 25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411"/>
              <a:gd name="T100" fmla="*/ 0 h 259"/>
              <a:gd name="T101" fmla="*/ 411 w 411"/>
              <a:gd name="T102" fmla="*/ 259 h 25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411" h="259">
                <a:moveTo>
                  <a:pt x="19" y="125"/>
                </a:moveTo>
                <a:lnTo>
                  <a:pt x="11" y="121"/>
                </a:lnTo>
                <a:lnTo>
                  <a:pt x="1" y="110"/>
                </a:lnTo>
                <a:lnTo>
                  <a:pt x="0" y="103"/>
                </a:lnTo>
                <a:lnTo>
                  <a:pt x="11" y="97"/>
                </a:lnTo>
                <a:lnTo>
                  <a:pt x="20" y="87"/>
                </a:lnTo>
                <a:lnTo>
                  <a:pt x="27" y="80"/>
                </a:lnTo>
                <a:lnTo>
                  <a:pt x="39" y="64"/>
                </a:lnTo>
                <a:lnTo>
                  <a:pt x="61" y="37"/>
                </a:lnTo>
                <a:lnTo>
                  <a:pt x="73" y="30"/>
                </a:lnTo>
                <a:lnTo>
                  <a:pt x="96" y="18"/>
                </a:lnTo>
                <a:lnTo>
                  <a:pt x="103" y="24"/>
                </a:lnTo>
                <a:lnTo>
                  <a:pt x="112" y="32"/>
                </a:lnTo>
                <a:lnTo>
                  <a:pt x="120" y="39"/>
                </a:lnTo>
                <a:lnTo>
                  <a:pt x="132" y="42"/>
                </a:lnTo>
                <a:lnTo>
                  <a:pt x="140" y="40"/>
                </a:lnTo>
                <a:lnTo>
                  <a:pt x="150" y="32"/>
                </a:lnTo>
                <a:lnTo>
                  <a:pt x="166" y="43"/>
                </a:lnTo>
                <a:lnTo>
                  <a:pt x="180" y="39"/>
                </a:lnTo>
                <a:lnTo>
                  <a:pt x="188" y="32"/>
                </a:lnTo>
                <a:lnTo>
                  <a:pt x="208" y="25"/>
                </a:lnTo>
                <a:lnTo>
                  <a:pt x="238" y="12"/>
                </a:lnTo>
                <a:lnTo>
                  <a:pt x="292" y="0"/>
                </a:lnTo>
                <a:lnTo>
                  <a:pt x="300" y="32"/>
                </a:lnTo>
                <a:lnTo>
                  <a:pt x="309" y="42"/>
                </a:lnTo>
                <a:lnTo>
                  <a:pt x="326" y="64"/>
                </a:lnTo>
                <a:lnTo>
                  <a:pt x="336" y="78"/>
                </a:lnTo>
                <a:lnTo>
                  <a:pt x="350" y="95"/>
                </a:lnTo>
                <a:lnTo>
                  <a:pt x="360" y="109"/>
                </a:lnTo>
                <a:lnTo>
                  <a:pt x="363" y="112"/>
                </a:lnTo>
                <a:lnTo>
                  <a:pt x="379" y="131"/>
                </a:lnTo>
                <a:lnTo>
                  <a:pt x="379" y="132"/>
                </a:lnTo>
                <a:lnTo>
                  <a:pt x="393" y="144"/>
                </a:lnTo>
                <a:lnTo>
                  <a:pt x="410" y="156"/>
                </a:lnTo>
                <a:lnTo>
                  <a:pt x="367" y="169"/>
                </a:lnTo>
                <a:lnTo>
                  <a:pt x="350" y="169"/>
                </a:lnTo>
                <a:lnTo>
                  <a:pt x="346" y="177"/>
                </a:lnTo>
                <a:lnTo>
                  <a:pt x="224" y="207"/>
                </a:lnTo>
                <a:lnTo>
                  <a:pt x="211" y="219"/>
                </a:lnTo>
                <a:lnTo>
                  <a:pt x="209" y="224"/>
                </a:lnTo>
                <a:lnTo>
                  <a:pt x="202" y="217"/>
                </a:lnTo>
                <a:lnTo>
                  <a:pt x="196" y="211"/>
                </a:lnTo>
                <a:lnTo>
                  <a:pt x="190" y="215"/>
                </a:lnTo>
                <a:lnTo>
                  <a:pt x="184" y="221"/>
                </a:lnTo>
                <a:lnTo>
                  <a:pt x="180" y="226"/>
                </a:lnTo>
                <a:lnTo>
                  <a:pt x="180" y="229"/>
                </a:lnTo>
                <a:lnTo>
                  <a:pt x="176" y="234"/>
                </a:lnTo>
                <a:lnTo>
                  <a:pt x="166" y="243"/>
                </a:lnTo>
                <a:lnTo>
                  <a:pt x="162" y="251"/>
                </a:lnTo>
                <a:lnTo>
                  <a:pt x="144" y="251"/>
                </a:lnTo>
                <a:lnTo>
                  <a:pt x="139" y="246"/>
                </a:lnTo>
                <a:lnTo>
                  <a:pt x="132" y="252"/>
                </a:lnTo>
                <a:lnTo>
                  <a:pt x="123" y="255"/>
                </a:lnTo>
                <a:lnTo>
                  <a:pt x="112" y="255"/>
                </a:lnTo>
                <a:lnTo>
                  <a:pt x="101" y="258"/>
                </a:lnTo>
                <a:lnTo>
                  <a:pt x="100" y="255"/>
                </a:lnTo>
                <a:lnTo>
                  <a:pt x="88" y="246"/>
                </a:lnTo>
                <a:lnTo>
                  <a:pt x="73" y="253"/>
                </a:lnTo>
                <a:lnTo>
                  <a:pt x="69" y="244"/>
                </a:lnTo>
                <a:lnTo>
                  <a:pt x="62" y="226"/>
                </a:lnTo>
                <a:lnTo>
                  <a:pt x="48" y="183"/>
                </a:lnTo>
                <a:lnTo>
                  <a:pt x="36" y="150"/>
                </a:lnTo>
                <a:lnTo>
                  <a:pt x="39" y="145"/>
                </a:lnTo>
                <a:lnTo>
                  <a:pt x="36" y="137"/>
                </a:lnTo>
                <a:lnTo>
                  <a:pt x="32" y="137"/>
                </a:lnTo>
                <a:lnTo>
                  <a:pt x="19" y="125"/>
                </a:lnTo>
              </a:path>
            </a:pathLst>
          </a:custGeom>
          <a:solidFill>
            <a:schemeClr val="bg1"/>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230" name="Freeform 137" descr="Wide downward diagonal"/>
          <p:cNvSpPr>
            <a:spLocks/>
          </p:cNvSpPr>
          <p:nvPr/>
        </p:nvSpPr>
        <p:spPr bwMode="auto">
          <a:xfrm>
            <a:off x="2663825" y="4627563"/>
            <a:ext cx="652463" cy="411162"/>
          </a:xfrm>
          <a:custGeom>
            <a:avLst/>
            <a:gdLst>
              <a:gd name="T0" fmla="*/ 2147483646 w 411"/>
              <a:gd name="T1" fmla="*/ 2147483646 h 259"/>
              <a:gd name="T2" fmla="*/ 0 w 411"/>
              <a:gd name="T3" fmla="*/ 2147483646 h 259"/>
              <a:gd name="T4" fmla="*/ 2147483646 w 411"/>
              <a:gd name="T5" fmla="*/ 2147483646 h 259"/>
              <a:gd name="T6" fmla="*/ 2147483646 w 411"/>
              <a:gd name="T7" fmla="*/ 2147483646 h 259"/>
              <a:gd name="T8" fmla="*/ 2147483646 w 411"/>
              <a:gd name="T9" fmla="*/ 2147483646 h 259"/>
              <a:gd name="T10" fmla="*/ 2147483646 w 411"/>
              <a:gd name="T11" fmla="*/ 2147483646 h 259"/>
              <a:gd name="T12" fmla="*/ 2147483646 w 411"/>
              <a:gd name="T13" fmla="*/ 2147483646 h 259"/>
              <a:gd name="T14" fmla="*/ 2147483646 w 411"/>
              <a:gd name="T15" fmla="*/ 2147483646 h 259"/>
              <a:gd name="T16" fmla="*/ 2147483646 w 411"/>
              <a:gd name="T17" fmla="*/ 2147483646 h 259"/>
              <a:gd name="T18" fmla="*/ 2147483646 w 411"/>
              <a:gd name="T19" fmla="*/ 2147483646 h 259"/>
              <a:gd name="T20" fmla="*/ 2147483646 w 411"/>
              <a:gd name="T21" fmla="*/ 2147483646 h 259"/>
              <a:gd name="T22" fmla="*/ 2147483646 w 411"/>
              <a:gd name="T23" fmla="*/ 2147483646 h 259"/>
              <a:gd name="T24" fmla="*/ 2147483646 w 411"/>
              <a:gd name="T25" fmla="*/ 2147483646 h 259"/>
              <a:gd name="T26" fmla="*/ 2147483646 w 411"/>
              <a:gd name="T27" fmla="*/ 2147483646 h 259"/>
              <a:gd name="T28" fmla="*/ 2147483646 w 411"/>
              <a:gd name="T29" fmla="*/ 2147483646 h 259"/>
              <a:gd name="T30" fmla="*/ 2147483646 w 411"/>
              <a:gd name="T31" fmla="*/ 2147483646 h 259"/>
              <a:gd name="T32" fmla="*/ 2147483646 w 411"/>
              <a:gd name="T33" fmla="*/ 2147483646 h 259"/>
              <a:gd name="T34" fmla="*/ 2147483646 w 411"/>
              <a:gd name="T35" fmla="*/ 2147483646 h 259"/>
              <a:gd name="T36" fmla="*/ 2147483646 w 411"/>
              <a:gd name="T37" fmla="*/ 2147483646 h 259"/>
              <a:gd name="T38" fmla="*/ 2147483646 w 411"/>
              <a:gd name="T39" fmla="*/ 2147483646 h 259"/>
              <a:gd name="T40" fmla="*/ 2147483646 w 411"/>
              <a:gd name="T41" fmla="*/ 2147483646 h 259"/>
              <a:gd name="T42" fmla="*/ 2147483646 w 411"/>
              <a:gd name="T43" fmla="*/ 2147483646 h 259"/>
              <a:gd name="T44" fmla="*/ 2147483646 w 411"/>
              <a:gd name="T45" fmla="*/ 2147483646 h 259"/>
              <a:gd name="T46" fmla="*/ 2147483646 w 411"/>
              <a:gd name="T47" fmla="*/ 2147483646 h 259"/>
              <a:gd name="T48" fmla="*/ 2147483646 w 411"/>
              <a:gd name="T49" fmla="*/ 2147483646 h 259"/>
              <a:gd name="T50" fmla="*/ 2147483646 w 411"/>
              <a:gd name="T51" fmla="*/ 2147483646 h 259"/>
              <a:gd name="T52" fmla="*/ 2147483646 w 411"/>
              <a:gd name="T53" fmla="*/ 2147483646 h 259"/>
              <a:gd name="T54" fmla="*/ 2147483646 w 411"/>
              <a:gd name="T55" fmla="*/ 2147483646 h 259"/>
              <a:gd name="T56" fmla="*/ 2147483646 w 411"/>
              <a:gd name="T57" fmla="*/ 2147483646 h 259"/>
              <a:gd name="T58" fmla="*/ 2147483646 w 411"/>
              <a:gd name="T59" fmla="*/ 2147483646 h 259"/>
              <a:gd name="T60" fmla="*/ 2147483646 w 411"/>
              <a:gd name="T61" fmla="*/ 2147483646 h 259"/>
              <a:gd name="T62" fmla="*/ 2147483646 w 411"/>
              <a:gd name="T63" fmla="*/ 2147483646 h 259"/>
              <a:gd name="T64" fmla="*/ 2147483646 w 411"/>
              <a:gd name="T65" fmla="*/ 2147483646 h 25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411"/>
              <a:gd name="T100" fmla="*/ 0 h 259"/>
              <a:gd name="T101" fmla="*/ 411 w 411"/>
              <a:gd name="T102" fmla="*/ 259 h 25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411" h="259">
                <a:moveTo>
                  <a:pt x="19" y="125"/>
                </a:moveTo>
                <a:lnTo>
                  <a:pt x="11" y="121"/>
                </a:lnTo>
                <a:lnTo>
                  <a:pt x="1" y="110"/>
                </a:lnTo>
                <a:lnTo>
                  <a:pt x="0" y="103"/>
                </a:lnTo>
                <a:lnTo>
                  <a:pt x="11" y="97"/>
                </a:lnTo>
                <a:lnTo>
                  <a:pt x="20" y="87"/>
                </a:lnTo>
                <a:lnTo>
                  <a:pt x="27" y="80"/>
                </a:lnTo>
                <a:lnTo>
                  <a:pt x="39" y="64"/>
                </a:lnTo>
                <a:lnTo>
                  <a:pt x="61" y="37"/>
                </a:lnTo>
                <a:lnTo>
                  <a:pt x="73" y="30"/>
                </a:lnTo>
                <a:lnTo>
                  <a:pt x="96" y="18"/>
                </a:lnTo>
                <a:lnTo>
                  <a:pt x="103" y="24"/>
                </a:lnTo>
                <a:lnTo>
                  <a:pt x="112" y="32"/>
                </a:lnTo>
                <a:lnTo>
                  <a:pt x="120" y="39"/>
                </a:lnTo>
                <a:lnTo>
                  <a:pt x="132" y="42"/>
                </a:lnTo>
                <a:lnTo>
                  <a:pt x="140" y="40"/>
                </a:lnTo>
                <a:lnTo>
                  <a:pt x="150" y="32"/>
                </a:lnTo>
                <a:lnTo>
                  <a:pt x="166" y="43"/>
                </a:lnTo>
                <a:lnTo>
                  <a:pt x="180" y="39"/>
                </a:lnTo>
                <a:lnTo>
                  <a:pt x="188" y="32"/>
                </a:lnTo>
                <a:lnTo>
                  <a:pt x="208" y="25"/>
                </a:lnTo>
                <a:lnTo>
                  <a:pt x="238" y="12"/>
                </a:lnTo>
                <a:lnTo>
                  <a:pt x="292" y="0"/>
                </a:lnTo>
                <a:lnTo>
                  <a:pt x="300" y="32"/>
                </a:lnTo>
                <a:lnTo>
                  <a:pt x="309" y="42"/>
                </a:lnTo>
                <a:lnTo>
                  <a:pt x="326" y="64"/>
                </a:lnTo>
                <a:lnTo>
                  <a:pt x="336" y="78"/>
                </a:lnTo>
                <a:lnTo>
                  <a:pt x="350" y="95"/>
                </a:lnTo>
                <a:lnTo>
                  <a:pt x="360" y="109"/>
                </a:lnTo>
                <a:lnTo>
                  <a:pt x="363" y="112"/>
                </a:lnTo>
                <a:lnTo>
                  <a:pt x="379" y="131"/>
                </a:lnTo>
                <a:lnTo>
                  <a:pt x="379" y="132"/>
                </a:lnTo>
                <a:lnTo>
                  <a:pt x="393" y="144"/>
                </a:lnTo>
                <a:lnTo>
                  <a:pt x="410" y="156"/>
                </a:lnTo>
                <a:lnTo>
                  <a:pt x="367" y="169"/>
                </a:lnTo>
                <a:lnTo>
                  <a:pt x="350" y="169"/>
                </a:lnTo>
                <a:lnTo>
                  <a:pt x="346" y="177"/>
                </a:lnTo>
                <a:lnTo>
                  <a:pt x="224" y="207"/>
                </a:lnTo>
                <a:lnTo>
                  <a:pt x="211" y="219"/>
                </a:lnTo>
                <a:lnTo>
                  <a:pt x="209" y="224"/>
                </a:lnTo>
                <a:lnTo>
                  <a:pt x="202" y="217"/>
                </a:lnTo>
                <a:lnTo>
                  <a:pt x="196" y="211"/>
                </a:lnTo>
                <a:lnTo>
                  <a:pt x="190" y="215"/>
                </a:lnTo>
                <a:lnTo>
                  <a:pt x="184" y="221"/>
                </a:lnTo>
                <a:lnTo>
                  <a:pt x="180" y="226"/>
                </a:lnTo>
                <a:lnTo>
                  <a:pt x="180" y="229"/>
                </a:lnTo>
                <a:lnTo>
                  <a:pt x="176" y="234"/>
                </a:lnTo>
                <a:lnTo>
                  <a:pt x="166" y="243"/>
                </a:lnTo>
                <a:lnTo>
                  <a:pt x="162" y="251"/>
                </a:lnTo>
                <a:lnTo>
                  <a:pt x="144" y="251"/>
                </a:lnTo>
                <a:lnTo>
                  <a:pt x="139" y="246"/>
                </a:lnTo>
                <a:lnTo>
                  <a:pt x="132" y="252"/>
                </a:lnTo>
                <a:lnTo>
                  <a:pt x="123" y="255"/>
                </a:lnTo>
                <a:lnTo>
                  <a:pt x="112" y="255"/>
                </a:lnTo>
                <a:lnTo>
                  <a:pt x="101" y="258"/>
                </a:lnTo>
                <a:lnTo>
                  <a:pt x="100" y="255"/>
                </a:lnTo>
                <a:lnTo>
                  <a:pt x="88" y="246"/>
                </a:lnTo>
                <a:lnTo>
                  <a:pt x="73" y="253"/>
                </a:lnTo>
                <a:lnTo>
                  <a:pt x="69" y="244"/>
                </a:lnTo>
                <a:lnTo>
                  <a:pt x="62" y="226"/>
                </a:lnTo>
                <a:lnTo>
                  <a:pt x="48" y="183"/>
                </a:lnTo>
                <a:lnTo>
                  <a:pt x="36" y="150"/>
                </a:lnTo>
                <a:lnTo>
                  <a:pt x="39" y="145"/>
                </a:lnTo>
                <a:lnTo>
                  <a:pt x="36" y="137"/>
                </a:lnTo>
                <a:lnTo>
                  <a:pt x="32" y="137"/>
                </a:lnTo>
                <a:lnTo>
                  <a:pt x="19" y="125"/>
                </a:lnTo>
              </a:path>
            </a:pathLst>
          </a:custGeom>
          <a:blipFill dpi="0" rotWithShape="0">
            <a:blip r:embed="rId3"/>
            <a:srcRect/>
            <a:tile tx="0" ty="0" sx="100000" sy="100000" flip="none" algn="tl"/>
          </a:blip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231" name="Freeform 138"/>
          <p:cNvSpPr>
            <a:spLocks/>
          </p:cNvSpPr>
          <p:nvPr/>
        </p:nvSpPr>
        <p:spPr bwMode="auto">
          <a:xfrm>
            <a:off x="5854700" y="3525838"/>
            <a:ext cx="541338" cy="460375"/>
          </a:xfrm>
          <a:custGeom>
            <a:avLst/>
            <a:gdLst>
              <a:gd name="T0" fmla="*/ 2147483646 w 341"/>
              <a:gd name="T1" fmla="*/ 0 h 290"/>
              <a:gd name="T2" fmla="*/ 2147483646 w 341"/>
              <a:gd name="T3" fmla="*/ 2147483646 h 290"/>
              <a:gd name="T4" fmla="*/ 2147483646 w 341"/>
              <a:gd name="T5" fmla="*/ 2147483646 h 290"/>
              <a:gd name="T6" fmla="*/ 2147483646 w 341"/>
              <a:gd name="T7" fmla="*/ 2147483646 h 290"/>
              <a:gd name="T8" fmla="*/ 2147483646 w 341"/>
              <a:gd name="T9" fmla="*/ 2147483646 h 290"/>
              <a:gd name="T10" fmla="*/ 2147483646 w 341"/>
              <a:gd name="T11" fmla="*/ 2147483646 h 290"/>
              <a:gd name="T12" fmla="*/ 2147483646 w 341"/>
              <a:gd name="T13" fmla="*/ 2147483646 h 290"/>
              <a:gd name="T14" fmla="*/ 2147483646 w 341"/>
              <a:gd name="T15" fmla="*/ 2147483646 h 290"/>
              <a:gd name="T16" fmla="*/ 2147483646 w 341"/>
              <a:gd name="T17" fmla="*/ 2147483646 h 290"/>
              <a:gd name="T18" fmla="*/ 2147483646 w 341"/>
              <a:gd name="T19" fmla="*/ 2147483646 h 290"/>
              <a:gd name="T20" fmla="*/ 2147483646 w 341"/>
              <a:gd name="T21" fmla="*/ 2147483646 h 290"/>
              <a:gd name="T22" fmla="*/ 2147483646 w 341"/>
              <a:gd name="T23" fmla="*/ 2147483646 h 290"/>
              <a:gd name="T24" fmla="*/ 2147483646 w 341"/>
              <a:gd name="T25" fmla="*/ 2147483646 h 290"/>
              <a:gd name="T26" fmla="*/ 2147483646 w 341"/>
              <a:gd name="T27" fmla="*/ 2147483646 h 290"/>
              <a:gd name="T28" fmla="*/ 2147483646 w 341"/>
              <a:gd name="T29" fmla="*/ 2147483646 h 290"/>
              <a:gd name="T30" fmla="*/ 2147483646 w 341"/>
              <a:gd name="T31" fmla="*/ 2147483646 h 290"/>
              <a:gd name="T32" fmla="*/ 2147483646 w 341"/>
              <a:gd name="T33" fmla="*/ 2147483646 h 290"/>
              <a:gd name="T34" fmla="*/ 2147483646 w 341"/>
              <a:gd name="T35" fmla="*/ 2147483646 h 290"/>
              <a:gd name="T36" fmla="*/ 2147483646 w 341"/>
              <a:gd name="T37" fmla="*/ 2147483646 h 290"/>
              <a:gd name="T38" fmla="*/ 2147483646 w 341"/>
              <a:gd name="T39" fmla="*/ 2147483646 h 290"/>
              <a:gd name="T40" fmla="*/ 2147483646 w 341"/>
              <a:gd name="T41" fmla="*/ 2147483646 h 290"/>
              <a:gd name="T42" fmla="*/ 2147483646 w 341"/>
              <a:gd name="T43" fmla="*/ 2147483646 h 290"/>
              <a:gd name="T44" fmla="*/ 2147483646 w 341"/>
              <a:gd name="T45" fmla="*/ 2147483646 h 290"/>
              <a:gd name="T46" fmla="*/ 2147483646 w 341"/>
              <a:gd name="T47" fmla="*/ 2147483646 h 290"/>
              <a:gd name="T48" fmla="*/ 2147483646 w 341"/>
              <a:gd name="T49" fmla="*/ 2147483646 h 290"/>
              <a:gd name="T50" fmla="*/ 2147483646 w 341"/>
              <a:gd name="T51" fmla="*/ 2147483646 h 290"/>
              <a:gd name="T52" fmla="*/ 2147483646 w 341"/>
              <a:gd name="T53" fmla="*/ 2147483646 h 290"/>
              <a:gd name="T54" fmla="*/ 2147483646 w 341"/>
              <a:gd name="T55" fmla="*/ 2147483646 h 290"/>
              <a:gd name="T56" fmla="*/ 2147483646 w 341"/>
              <a:gd name="T57" fmla="*/ 2147483646 h 290"/>
              <a:gd name="T58" fmla="*/ 2147483646 w 341"/>
              <a:gd name="T59" fmla="*/ 2147483646 h 290"/>
              <a:gd name="T60" fmla="*/ 2147483646 w 341"/>
              <a:gd name="T61" fmla="*/ 2147483646 h 290"/>
              <a:gd name="T62" fmla="*/ 2147483646 w 341"/>
              <a:gd name="T63" fmla="*/ 2147483646 h 290"/>
              <a:gd name="T64" fmla="*/ 2147483646 w 341"/>
              <a:gd name="T65" fmla="*/ 2147483646 h 290"/>
              <a:gd name="T66" fmla="*/ 2147483646 w 341"/>
              <a:gd name="T67" fmla="*/ 2147483646 h 290"/>
              <a:gd name="T68" fmla="*/ 2147483646 w 341"/>
              <a:gd name="T69" fmla="*/ 2147483646 h 290"/>
              <a:gd name="T70" fmla="*/ 2147483646 w 341"/>
              <a:gd name="T71" fmla="*/ 2147483646 h 290"/>
              <a:gd name="T72" fmla="*/ 2147483646 w 341"/>
              <a:gd name="T73" fmla="*/ 2147483646 h 290"/>
              <a:gd name="T74" fmla="*/ 2147483646 w 341"/>
              <a:gd name="T75" fmla="*/ 2147483646 h 290"/>
              <a:gd name="T76" fmla="*/ 2147483646 w 341"/>
              <a:gd name="T77" fmla="*/ 2147483646 h 290"/>
              <a:gd name="T78" fmla="*/ 2147483646 w 341"/>
              <a:gd name="T79" fmla="*/ 2147483646 h 290"/>
              <a:gd name="T80" fmla="*/ 2147483646 w 341"/>
              <a:gd name="T81" fmla="*/ 2147483646 h 290"/>
              <a:gd name="T82" fmla="*/ 2147483646 w 341"/>
              <a:gd name="T83" fmla="*/ 0 h 29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341"/>
              <a:gd name="T127" fmla="*/ 0 h 290"/>
              <a:gd name="T128" fmla="*/ 341 w 341"/>
              <a:gd name="T129" fmla="*/ 290 h 29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341" h="290">
                <a:moveTo>
                  <a:pt x="68" y="0"/>
                </a:moveTo>
                <a:lnTo>
                  <a:pt x="62" y="0"/>
                </a:lnTo>
                <a:lnTo>
                  <a:pt x="39" y="56"/>
                </a:lnTo>
                <a:lnTo>
                  <a:pt x="28" y="80"/>
                </a:lnTo>
                <a:lnTo>
                  <a:pt x="0" y="138"/>
                </a:lnTo>
                <a:lnTo>
                  <a:pt x="13" y="142"/>
                </a:lnTo>
                <a:lnTo>
                  <a:pt x="19" y="147"/>
                </a:lnTo>
                <a:lnTo>
                  <a:pt x="36" y="156"/>
                </a:lnTo>
                <a:lnTo>
                  <a:pt x="39" y="160"/>
                </a:lnTo>
                <a:lnTo>
                  <a:pt x="39" y="168"/>
                </a:lnTo>
                <a:lnTo>
                  <a:pt x="39" y="172"/>
                </a:lnTo>
                <a:lnTo>
                  <a:pt x="36" y="178"/>
                </a:lnTo>
                <a:lnTo>
                  <a:pt x="36" y="186"/>
                </a:lnTo>
                <a:lnTo>
                  <a:pt x="44" y="193"/>
                </a:lnTo>
                <a:lnTo>
                  <a:pt x="47" y="198"/>
                </a:lnTo>
                <a:lnTo>
                  <a:pt x="51" y="205"/>
                </a:lnTo>
                <a:lnTo>
                  <a:pt x="59" y="213"/>
                </a:lnTo>
                <a:lnTo>
                  <a:pt x="71" y="213"/>
                </a:lnTo>
                <a:lnTo>
                  <a:pt x="90" y="222"/>
                </a:lnTo>
                <a:lnTo>
                  <a:pt x="101" y="228"/>
                </a:lnTo>
                <a:lnTo>
                  <a:pt x="105" y="233"/>
                </a:lnTo>
                <a:lnTo>
                  <a:pt x="108" y="233"/>
                </a:lnTo>
                <a:lnTo>
                  <a:pt x="117" y="233"/>
                </a:lnTo>
                <a:lnTo>
                  <a:pt x="132" y="228"/>
                </a:lnTo>
                <a:lnTo>
                  <a:pt x="132" y="218"/>
                </a:lnTo>
                <a:lnTo>
                  <a:pt x="127" y="213"/>
                </a:lnTo>
                <a:lnTo>
                  <a:pt x="125" y="204"/>
                </a:lnTo>
                <a:lnTo>
                  <a:pt x="125" y="201"/>
                </a:lnTo>
                <a:lnTo>
                  <a:pt x="141" y="190"/>
                </a:lnTo>
                <a:lnTo>
                  <a:pt x="150" y="182"/>
                </a:lnTo>
                <a:lnTo>
                  <a:pt x="162" y="193"/>
                </a:lnTo>
                <a:lnTo>
                  <a:pt x="170" y="205"/>
                </a:lnTo>
                <a:lnTo>
                  <a:pt x="181" y="215"/>
                </a:lnTo>
                <a:lnTo>
                  <a:pt x="198" y="228"/>
                </a:lnTo>
                <a:lnTo>
                  <a:pt x="208" y="237"/>
                </a:lnTo>
                <a:lnTo>
                  <a:pt x="209" y="239"/>
                </a:lnTo>
                <a:lnTo>
                  <a:pt x="209" y="252"/>
                </a:lnTo>
                <a:lnTo>
                  <a:pt x="221" y="249"/>
                </a:lnTo>
                <a:lnTo>
                  <a:pt x="221" y="251"/>
                </a:lnTo>
                <a:lnTo>
                  <a:pt x="226" y="249"/>
                </a:lnTo>
                <a:lnTo>
                  <a:pt x="235" y="249"/>
                </a:lnTo>
                <a:lnTo>
                  <a:pt x="248" y="245"/>
                </a:lnTo>
                <a:lnTo>
                  <a:pt x="255" y="254"/>
                </a:lnTo>
                <a:lnTo>
                  <a:pt x="265" y="265"/>
                </a:lnTo>
                <a:lnTo>
                  <a:pt x="280" y="269"/>
                </a:lnTo>
                <a:lnTo>
                  <a:pt x="287" y="273"/>
                </a:lnTo>
                <a:lnTo>
                  <a:pt x="293" y="281"/>
                </a:lnTo>
                <a:lnTo>
                  <a:pt x="308" y="287"/>
                </a:lnTo>
                <a:lnTo>
                  <a:pt x="319" y="289"/>
                </a:lnTo>
                <a:lnTo>
                  <a:pt x="331" y="280"/>
                </a:lnTo>
                <a:lnTo>
                  <a:pt x="338" y="269"/>
                </a:lnTo>
                <a:lnTo>
                  <a:pt x="340" y="254"/>
                </a:lnTo>
                <a:lnTo>
                  <a:pt x="331" y="250"/>
                </a:lnTo>
                <a:lnTo>
                  <a:pt x="327" y="245"/>
                </a:lnTo>
                <a:lnTo>
                  <a:pt x="320" y="237"/>
                </a:lnTo>
                <a:lnTo>
                  <a:pt x="318" y="230"/>
                </a:lnTo>
                <a:lnTo>
                  <a:pt x="318" y="217"/>
                </a:lnTo>
                <a:lnTo>
                  <a:pt x="322" y="204"/>
                </a:lnTo>
                <a:lnTo>
                  <a:pt x="327" y="193"/>
                </a:lnTo>
                <a:lnTo>
                  <a:pt x="331" y="178"/>
                </a:lnTo>
                <a:lnTo>
                  <a:pt x="338" y="166"/>
                </a:lnTo>
                <a:lnTo>
                  <a:pt x="324" y="166"/>
                </a:lnTo>
                <a:lnTo>
                  <a:pt x="300" y="172"/>
                </a:lnTo>
                <a:lnTo>
                  <a:pt x="284" y="172"/>
                </a:lnTo>
                <a:lnTo>
                  <a:pt x="280" y="170"/>
                </a:lnTo>
                <a:lnTo>
                  <a:pt x="258" y="166"/>
                </a:lnTo>
                <a:lnTo>
                  <a:pt x="246" y="156"/>
                </a:lnTo>
                <a:lnTo>
                  <a:pt x="231" y="152"/>
                </a:lnTo>
                <a:lnTo>
                  <a:pt x="216" y="145"/>
                </a:lnTo>
                <a:lnTo>
                  <a:pt x="207" y="135"/>
                </a:lnTo>
                <a:lnTo>
                  <a:pt x="197" y="129"/>
                </a:lnTo>
                <a:lnTo>
                  <a:pt x="185" y="126"/>
                </a:lnTo>
                <a:lnTo>
                  <a:pt x="174" y="126"/>
                </a:lnTo>
                <a:lnTo>
                  <a:pt x="159" y="129"/>
                </a:lnTo>
                <a:lnTo>
                  <a:pt x="133" y="53"/>
                </a:lnTo>
                <a:lnTo>
                  <a:pt x="127" y="51"/>
                </a:lnTo>
                <a:lnTo>
                  <a:pt x="117" y="51"/>
                </a:lnTo>
                <a:lnTo>
                  <a:pt x="113" y="46"/>
                </a:lnTo>
                <a:lnTo>
                  <a:pt x="98" y="40"/>
                </a:lnTo>
                <a:lnTo>
                  <a:pt x="93" y="23"/>
                </a:lnTo>
                <a:lnTo>
                  <a:pt x="89" y="11"/>
                </a:lnTo>
                <a:lnTo>
                  <a:pt x="83" y="6"/>
                </a:lnTo>
                <a:lnTo>
                  <a:pt x="74" y="2"/>
                </a:lnTo>
                <a:lnTo>
                  <a:pt x="68" y="0"/>
                </a:lnTo>
              </a:path>
            </a:pathLst>
          </a:custGeom>
          <a:solidFill>
            <a:schemeClr val="bg1"/>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232" name="Freeform 139"/>
          <p:cNvSpPr>
            <a:spLocks/>
          </p:cNvSpPr>
          <p:nvPr/>
        </p:nvSpPr>
        <p:spPr bwMode="auto">
          <a:xfrm>
            <a:off x="5854700" y="3525838"/>
            <a:ext cx="541338" cy="460375"/>
          </a:xfrm>
          <a:custGeom>
            <a:avLst/>
            <a:gdLst>
              <a:gd name="T0" fmla="*/ 2147483646 w 341"/>
              <a:gd name="T1" fmla="*/ 0 h 290"/>
              <a:gd name="T2" fmla="*/ 2147483646 w 341"/>
              <a:gd name="T3" fmla="*/ 2147483646 h 290"/>
              <a:gd name="T4" fmla="*/ 2147483646 w 341"/>
              <a:gd name="T5" fmla="*/ 2147483646 h 290"/>
              <a:gd name="T6" fmla="*/ 2147483646 w 341"/>
              <a:gd name="T7" fmla="*/ 2147483646 h 290"/>
              <a:gd name="T8" fmla="*/ 2147483646 w 341"/>
              <a:gd name="T9" fmla="*/ 2147483646 h 290"/>
              <a:gd name="T10" fmla="*/ 2147483646 w 341"/>
              <a:gd name="T11" fmla="*/ 2147483646 h 290"/>
              <a:gd name="T12" fmla="*/ 2147483646 w 341"/>
              <a:gd name="T13" fmla="*/ 2147483646 h 290"/>
              <a:gd name="T14" fmla="*/ 2147483646 w 341"/>
              <a:gd name="T15" fmla="*/ 2147483646 h 290"/>
              <a:gd name="T16" fmla="*/ 2147483646 w 341"/>
              <a:gd name="T17" fmla="*/ 2147483646 h 290"/>
              <a:gd name="T18" fmla="*/ 2147483646 w 341"/>
              <a:gd name="T19" fmla="*/ 2147483646 h 290"/>
              <a:gd name="T20" fmla="*/ 2147483646 w 341"/>
              <a:gd name="T21" fmla="*/ 2147483646 h 290"/>
              <a:gd name="T22" fmla="*/ 2147483646 w 341"/>
              <a:gd name="T23" fmla="*/ 2147483646 h 290"/>
              <a:gd name="T24" fmla="*/ 2147483646 w 341"/>
              <a:gd name="T25" fmla="*/ 2147483646 h 290"/>
              <a:gd name="T26" fmla="*/ 2147483646 w 341"/>
              <a:gd name="T27" fmla="*/ 2147483646 h 290"/>
              <a:gd name="T28" fmla="*/ 2147483646 w 341"/>
              <a:gd name="T29" fmla="*/ 2147483646 h 290"/>
              <a:gd name="T30" fmla="*/ 2147483646 w 341"/>
              <a:gd name="T31" fmla="*/ 2147483646 h 290"/>
              <a:gd name="T32" fmla="*/ 2147483646 w 341"/>
              <a:gd name="T33" fmla="*/ 2147483646 h 290"/>
              <a:gd name="T34" fmla="*/ 2147483646 w 341"/>
              <a:gd name="T35" fmla="*/ 2147483646 h 290"/>
              <a:gd name="T36" fmla="*/ 2147483646 w 341"/>
              <a:gd name="T37" fmla="*/ 2147483646 h 290"/>
              <a:gd name="T38" fmla="*/ 2147483646 w 341"/>
              <a:gd name="T39" fmla="*/ 2147483646 h 290"/>
              <a:gd name="T40" fmla="*/ 2147483646 w 341"/>
              <a:gd name="T41" fmla="*/ 2147483646 h 290"/>
              <a:gd name="T42" fmla="*/ 2147483646 w 341"/>
              <a:gd name="T43" fmla="*/ 2147483646 h 290"/>
              <a:gd name="T44" fmla="*/ 2147483646 w 341"/>
              <a:gd name="T45" fmla="*/ 2147483646 h 290"/>
              <a:gd name="T46" fmla="*/ 2147483646 w 341"/>
              <a:gd name="T47" fmla="*/ 2147483646 h 290"/>
              <a:gd name="T48" fmla="*/ 2147483646 w 341"/>
              <a:gd name="T49" fmla="*/ 2147483646 h 290"/>
              <a:gd name="T50" fmla="*/ 2147483646 w 341"/>
              <a:gd name="T51" fmla="*/ 2147483646 h 290"/>
              <a:gd name="T52" fmla="*/ 2147483646 w 341"/>
              <a:gd name="T53" fmla="*/ 2147483646 h 290"/>
              <a:gd name="T54" fmla="*/ 2147483646 w 341"/>
              <a:gd name="T55" fmla="*/ 2147483646 h 290"/>
              <a:gd name="T56" fmla="*/ 2147483646 w 341"/>
              <a:gd name="T57" fmla="*/ 2147483646 h 290"/>
              <a:gd name="T58" fmla="*/ 2147483646 w 341"/>
              <a:gd name="T59" fmla="*/ 2147483646 h 290"/>
              <a:gd name="T60" fmla="*/ 2147483646 w 341"/>
              <a:gd name="T61" fmla="*/ 2147483646 h 290"/>
              <a:gd name="T62" fmla="*/ 2147483646 w 341"/>
              <a:gd name="T63" fmla="*/ 2147483646 h 290"/>
              <a:gd name="T64" fmla="*/ 2147483646 w 341"/>
              <a:gd name="T65" fmla="*/ 2147483646 h 290"/>
              <a:gd name="T66" fmla="*/ 2147483646 w 341"/>
              <a:gd name="T67" fmla="*/ 2147483646 h 290"/>
              <a:gd name="T68" fmla="*/ 2147483646 w 341"/>
              <a:gd name="T69" fmla="*/ 2147483646 h 290"/>
              <a:gd name="T70" fmla="*/ 2147483646 w 341"/>
              <a:gd name="T71" fmla="*/ 2147483646 h 290"/>
              <a:gd name="T72" fmla="*/ 2147483646 w 341"/>
              <a:gd name="T73" fmla="*/ 2147483646 h 290"/>
              <a:gd name="T74" fmla="*/ 2147483646 w 341"/>
              <a:gd name="T75" fmla="*/ 2147483646 h 290"/>
              <a:gd name="T76" fmla="*/ 2147483646 w 341"/>
              <a:gd name="T77" fmla="*/ 2147483646 h 290"/>
              <a:gd name="T78" fmla="*/ 2147483646 w 341"/>
              <a:gd name="T79" fmla="*/ 2147483646 h 290"/>
              <a:gd name="T80" fmla="*/ 2147483646 w 341"/>
              <a:gd name="T81" fmla="*/ 2147483646 h 290"/>
              <a:gd name="T82" fmla="*/ 2147483646 w 341"/>
              <a:gd name="T83" fmla="*/ 0 h 29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341"/>
              <a:gd name="T127" fmla="*/ 0 h 290"/>
              <a:gd name="T128" fmla="*/ 341 w 341"/>
              <a:gd name="T129" fmla="*/ 290 h 29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341" h="290">
                <a:moveTo>
                  <a:pt x="68" y="0"/>
                </a:moveTo>
                <a:lnTo>
                  <a:pt x="62" y="0"/>
                </a:lnTo>
                <a:lnTo>
                  <a:pt x="39" y="56"/>
                </a:lnTo>
                <a:lnTo>
                  <a:pt x="28" y="80"/>
                </a:lnTo>
                <a:lnTo>
                  <a:pt x="0" y="138"/>
                </a:lnTo>
                <a:lnTo>
                  <a:pt x="13" y="142"/>
                </a:lnTo>
                <a:lnTo>
                  <a:pt x="19" y="147"/>
                </a:lnTo>
                <a:lnTo>
                  <a:pt x="36" y="156"/>
                </a:lnTo>
                <a:lnTo>
                  <a:pt x="39" y="160"/>
                </a:lnTo>
                <a:lnTo>
                  <a:pt x="39" y="168"/>
                </a:lnTo>
                <a:lnTo>
                  <a:pt x="39" y="172"/>
                </a:lnTo>
                <a:lnTo>
                  <a:pt x="36" y="178"/>
                </a:lnTo>
                <a:lnTo>
                  <a:pt x="36" y="186"/>
                </a:lnTo>
                <a:lnTo>
                  <a:pt x="44" y="193"/>
                </a:lnTo>
                <a:lnTo>
                  <a:pt x="47" y="198"/>
                </a:lnTo>
                <a:lnTo>
                  <a:pt x="51" y="205"/>
                </a:lnTo>
                <a:lnTo>
                  <a:pt x="59" y="213"/>
                </a:lnTo>
                <a:lnTo>
                  <a:pt x="71" y="213"/>
                </a:lnTo>
                <a:lnTo>
                  <a:pt x="90" y="222"/>
                </a:lnTo>
                <a:lnTo>
                  <a:pt x="101" y="228"/>
                </a:lnTo>
                <a:lnTo>
                  <a:pt x="105" y="233"/>
                </a:lnTo>
                <a:lnTo>
                  <a:pt x="108" y="233"/>
                </a:lnTo>
                <a:lnTo>
                  <a:pt x="117" y="233"/>
                </a:lnTo>
                <a:lnTo>
                  <a:pt x="132" y="228"/>
                </a:lnTo>
                <a:lnTo>
                  <a:pt x="132" y="218"/>
                </a:lnTo>
                <a:lnTo>
                  <a:pt x="127" y="213"/>
                </a:lnTo>
                <a:lnTo>
                  <a:pt x="125" y="204"/>
                </a:lnTo>
                <a:lnTo>
                  <a:pt x="125" y="201"/>
                </a:lnTo>
                <a:lnTo>
                  <a:pt x="141" y="190"/>
                </a:lnTo>
                <a:lnTo>
                  <a:pt x="150" y="182"/>
                </a:lnTo>
                <a:lnTo>
                  <a:pt x="162" y="193"/>
                </a:lnTo>
                <a:lnTo>
                  <a:pt x="170" y="205"/>
                </a:lnTo>
                <a:lnTo>
                  <a:pt x="181" y="215"/>
                </a:lnTo>
                <a:lnTo>
                  <a:pt x="198" y="228"/>
                </a:lnTo>
                <a:lnTo>
                  <a:pt x="208" y="237"/>
                </a:lnTo>
                <a:lnTo>
                  <a:pt x="209" y="239"/>
                </a:lnTo>
                <a:lnTo>
                  <a:pt x="209" y="252"/>
                </a:lnTo>
                <a:lnTo>
                  <a:pt x="221" y="249"/>
                </a:lnTo>
                <a:lnTo>
                  <a:pt x="221" y="251"/>
                </a:lnTo>
                <a:lnTo>
                  <a:pt x="226" y="249"/>
                </a:lnTo>
                <a:lnTo>
                  <a:pt x="235" y="249"/>
                </a:lnTo>
                <a:lnTo>
                  <a:pt x="248" y="245"/>
                </a:lnTo>
                <a:lnTo>
                  <a:pt x="255" y="254"/>
                </a:lnTo>
                <a:lnTo>
                  <a:pt x="265" y="265"/>
                </a:lnTo>
                <a:lnTo>
                  <a:pt x="280" y="269"/>
                </a:lnTo>
                <a:lnTo>
                  <a:pt x="287" y="273"/>
                </a:lnTo>
                <a:lnTo>
                  <a:pt x="293" y="281"/>
                </a:lnTo>
                <a:lnTo>
                  <a:pt x="308" y="287"/>
                </a:lnTo>
                <a:lnTo>
                  <a:pt x="319" y="289"/>
                </a:lnTo>
                <a:lnTo>
                  <a:pt x="331" y="280"/>
                </a:lnTo>
                <a:lnTo>
                  <a:pt x="338" y="269"/>
                </a:lnTo>
                <a:lnTo>
                  <a:pt x="340" y="254"/>
                </a:lnTo>
                <a:lnTo>
                  <a:pt x="331" y="250"/>
                </a:lnTo>
                <a:lnTo>
                  <a:pt x="327" y="245"/>
                </a:lnTo>
                <a:lnTo>
                  <a:pt x="320" y="237"/>
                </a:lnTo>
                <a:lnTo>
                  <a:pt x="318" y="230"/>
                </a:lnTo>
                <a:lnTo>
                  <a:pt x="318" y="217"/>
                </a:lnTo>
                <a:lnTo>
                  <a:pt x="322" y="204"/>
                </a:lnTo>
                <a:lnTo>
                  <a:pt x="327" y="193"/>
                </a:lnTo>
                <a:lnTo>
                  <a:pt x="331" y="178"/>
                </a:lnTo>
                <a:lnTo>
                  <a:pt x="338" y="166"/>
                </a:lnTo>
                <a:lnTo>
                  <a:pt x="324" y="166"/>
                </a:lnTo>
                <a:lnTo>
                  <a:pt x="300" y="172"/>
                </a:lnTo>
                <a:lnTo>
                  <a:pt x="284" y="172"/>
                </a:lnTo>
                <a:lnTo>
                  <a:pt x="280" y="170"/>
                </a:lnTo>
                <a:lnTo>
                  <a:pt x="258" y="166"/>
                </a:lnTo>
                <a:lnTo>
                  <a:pt x="246" y="156"/>
                </a:lnTo>
                <a:lnTo>
                  <a:pt x="231" y="152"/>
                </a:lnTo>
                <a:lnTo>
                  <a:pt x="216" y="145"/>
                </a:lnTo>
                <a:lnTo>
                  <a:pt x="207" y="135"/>
                </a:lnTo>
                <a:lnTo>
                  <a:pt x="197" y="129"/>
                </a:lnTo>
                <a:lnTo>
                  <a:pt x="185" y="126"/>
                </a:lnTo>
                <a:lnTo>
                  <a:pt x="174" y="126"/>
                </a:lnTo>
                <a:lnTo>
                  <a:pt x="159" y="129"/>
                </a:lnTo>
                <a:lnTo>
                  <a:pt x="133" y="53"/>
                </a:lnTo>
                <a:lnTo>
                  <a:pt x="127" y="51"/>
                </a:lnTo>
                <a:lnTo>
                  <a:pt x="117" y="51"/>
                </a:lnTo>
                <a:lnTo>
                  <a:pt x="113" y="46"/>
                </a:lnTo>
                <a:lnTo>
                  <a:pt x="98" y="40"/>
                </a:lnTo>
                <a:lnTo>
                  <a:pt x="93" y="23"/>
                </a:lnTo>
                <a:lnTo>
                  <a:pt x="89" y="11"/>
                </a:lnTo>
                <a:lnTo>
                  <a:pt x="83" y="6"/>
                </a:lnTo>
                <a:lnTo>
                  <a:pt x="74" y="2"/>
                </a:lnTo>
                <a:lnTo>
                  <a:pt x="68" y="0"/>
                </a:lnTo>
              </a:path>
            </a:pathLst>
          </a:custGeom>
          <a:solidFill>
            <a:srgbClr val="99CCFF"/>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233" name="Freeform 140" descr="Dark horizontal"/>
          <p:cNvSpPr>
            <a:spLocks/>
          </p:cNvSpPr>
          <p:nvPr/>
        </p:nvSpPr>
        <p:spPr bwMode="auto">
          <a:xfrm>
            <a:off x="7962900" y="3989388"/>
            <a:ext cx="366713" cy="620712"/>
          </a:xfrm>
          <a:custGeom>
            <a:avLst/>
            <a:gdLst>
              <a:gd name="T0" fmla="*/ 2147483646 w 231"/>
              <a:gd name="T1" fmla="*/ 2147483646 h 391"/>
              <a:gd name="T2" fmla="*/ 2147483646 w 231"/>
              <a:gd name="T3" fmla="*/ 2147483646 h 391"/>
              <a:gd name="T4" fmla="*/ 2147483646 w 231"/>
              <a:gd name="T5" fmla="*/ 2147483646 h 391"/>
              <a:gd name="T6" fmla="*/ 2147483646 w 231"/>
              <a:gd name="T7" fmla="*/ 2147483646 h 391"/>
              <a:gd name="T8" fmla="*/ 2147483646 w 231"/>
              <a:gd name="T9" fmla="*/ 2147483646 h 391"/>
              <a:gd name="T10" fmla="*/ 2147483646 w 231"/>
              <a:gd name="T11" fmla="*/ 2147483646 h 391"/>
              <a:gd name="T12" fmla="*/ 2147483646 w 231"/>
              <a:gd name="T13" fmla="*/ 2147483646 h 391"/>
              <a:gd name="T14" fmla="*/ 2147483646 w 231"/>
              <a:gd name="T15" fmla="*/ 2147483646 h 391"/>
              <a:gd name="T16" fmla="*/ 2147483646 w 231"/>
              <a:gd name="T17" fmla="*/ 2147483646 h 391"/>
              <a:gd name="T18" fmla="*/ 2147483646 w 231"/>
              <a:gd name="T19" fmla="*/ 2147483646 h 391"/>
              <a:gd name="T20" fmla="*/ 2147483646 w 231"/>
              <a:gd name="T21" fmla="*/ 2147483646 h 391"/>
              <a:gd name="T22" fmla="*/ 2147483646 w 231"/>
              <a:gd name="T23" fmla="*/ 2147483646 h 391"/>
              <a:gd name="T24" fmla="*/ 2147483646 w 231"/>
              <a:gd name="T25" fmla="*/ 2147483646 h 391"/>
              <a:gd name="T26" fmla="*/ 2147483646 w 231"/>
              <a:gd name="T27" fmla="*/ 2147483646 h 391"/>
              <a:gd name="T28" fmla="*/ 2147483646 w 231"/>
              <a:gd name="T29" fmla="*/ 2147483646 h 391"/>
              <a:gd name="T30" fmla="*/ 2147483646 w 231"/>
              <a:gd name="T31" fmla="*/ 2147483646 h 391"/>
              <a:gd name="T32" fmla="*/ 2147483646 w 231"/>
              <a:gd name="T33" fmla="*/ 2147483646 h 391"/>
              <a:gd name="T34" fmla="*/ 2147483646 w 231"/>
              <a:gd name="T35" fmla="*/ 2147483646 h 391"/>
              <a:gd name="T36" fmla="*/ 2147483646 w 231"/>
              <a:gd name="T37" fmla="*/ 2147483646 h 391"/>
              <a:gd name="T38" fmla="*/ 2147483646 w 231"/>
              <a:gd name="T39" fmla="*/ 2147483646 h 391"/>
              <a:gd name="T40" fmla="*/ 2147483646 w 231"/>
              <a:gd name="T41" fmla="*/ 2147483646 h 391"/>
              <a:gd name="T42" fmla="*/ 2147483646 w 231"/>
              <a:gd name="T43" fmla="*/ 2147483646 h 391"/>
              <a:gd name="T44" fmla="*/ 2147483646 w 231"/>
              <a:gd name="T45" fmla="*/ 2147483646 h 391"/>
              <a:gd name="T46" fmla="*/ 2147483646 w 231"/>
              <a:gd name="T47" fmla="*/ 2147483646 h 391"/>
              <a:gd name="T48" fmla="*/ 2147483646 w 231"/>
              <a:gd name="T49" fmla="*/ 2147483646 h 391"/>
              <a:gd name="T50" fmla="*/ 2147483646 w 231"/>
              <a:gd name="T51" fmla="*/ 2147483646 h 391"/>
              <a:gd name="T52" fmla="*/ 2147483646 w 231"/>
              <a:gd name="T53" fmla="*/ 2147483646 h 391"/>
              <a:gd name="T54" fmla="*/ 2147483646 w 231"/>
              <a:gd name="T55" fmla="*/ 2147483646 h 391"/>
              <a:gd name="T56" fmla="*/ 2147483646 w 231"/>
              <a:gd name="T57" fmla="*/ 2147483646 h 391"/>
              <a:gd name="T58" fmla="*/ 2147483646 w 231"/>
              <a:gd name="T59" fmla="*/ 2147483646 h 391"/>
              <a:gd name="T60" fmla="*/ 2147483646 w 231"/>
              <a:gd name="T61" fmla="*/ 2147483646 h 391"/>
              <a:gd name="T62" fmla="*/ 2147483646 w 231"/>
              <a:gd name="T63" fmla="*/ 2147483646 h 391"/>
              <a:gd name="T64" fmla="*/ 2147483646 w 231"/>
              <a:gd name="T65" fmla="*/ 2147483646 h 391"/>
              <a:gd name="T66" fmla="*/ 2147483646 w 231"/>
              <a:gd name="T67" fmla="*/ 2147483646 h 391"/>
              <a:gd name="T68" fmla="*/ 0 w 231"/>
              <a:gd name="T69" fmla="*/ 2147483646 h 391"/>
              <a:gd name="T70" fmla="*/ 2147483646 w 231"/>
              <a:gd name="T71" fmla="*/ 2147483646 h 391"/>
              <a:gd name="T72" fmla="*/ 2147483646 w 231"/>
              <a:gd name="T73" fmla="*/ 2147483646 h 391"/>
              <a:gd name="T74" fmla="*/ 2147483646 w 231"/>
              <a:gd name="T75" fmla="*/ 2147483646 h 391"/>
              <a:gd name="T76" fmla="*/ 2147483646 w 231"/>
              <a:gd name="T77" fmla="*/ 2147483646 h 391"/>
              <a:gd name="T78" fmla="*/ 2147483646 w 231"/>
              <a:gd name="T79" fmla="*/ 2147483646 h 391"/>
              <a:gd name="T80" fmla="*/ 2147483646 w 231"/>
              <a:gd name="T81" fmla="*/ 2147483646 h 391"/>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231"/>
              <a:gd name="T124" fmla="*/ 0 h 391"/>
              <a:gd name="T125" fmla="*/ 231 w 231"/>
              <a:gd name="T126" fmla="*/ 391 h 391"/>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231" h="391">
                <a:moveTo>
                  <a:pt x="61" y="6"/>
                </a:moveTo>
                <a:lnTo>
                  <a:pt x="68" y="4"/>
                </a:lnTo>
                <a:lnTo>
                  <a:pt x="79" y="10"/>
                </a:lnTo>
                <a:lnTo>
                  <a:pt x="85" y="10"/>
                </a:lnTo>
                <a:lnTo>
                  <a:pt x="104" y="7"/>
                </a:lnTo>
                <a:lnTo>
                  <a:pt x="108" y="6"/>
                </a:lnTo>
                <a:lnTo>
                  <a:pt x="124" y="6"/>
                </a:lnTo>
                <a:lnTo>
                  <a:pt x="132" y="7"/>
                </a:lnTo>
                <a:lnTo>
                  <a:pt x="136" y="7"/>
                </a:lnTo>
                <a:lnTo>
                  <a:pt x="155" y="23"/>
                </a:lnTo>
                <a:lnTo>
                  <a:pt x="146" y="45"/>
                </a:lnTo>
                <a:lnTo>
                  <a:pt x="143" y="51"/>
                </a:lnTo>
                <a:lnTo>
                  <a:pt x="138" y="57"/>
                </a:lnTo>
                <a:lnTo>
                  <a:pt x="135" y="65"/>
                </a:lnTo>
                <a:lnTo>
                  <a:pt x="132" y="68"/>
                </a:lnTo>
                <a:lnTo>
                  <a:pt x="136" y="71"/>
                </a:lnTo>
                <a:lnTo>
                  <a:pt x="136" y="78"/>
                </a:lnTo>
                <a:lnTo>
                  <a:pt x="150" y="85"/>
                </a:lnTo>
                <a:lnTo>
                  <a:pt x="157" y="84"/>
                </a:lnTo>
                <a:lnTo>
                  <a:pt x="157" y="81"/>
                </a:lnTo>
                <a:lnTo>
                  <a:pt x="190" y="81"/>
                </a:lnTo>
                <a:lnTo>
                  <a:pt x="197" y="91"/>
                </a:lnTo>
                <a:lnTo>
                  <a:pt x="208" y="89"/>
                </a:lnTo>
                <a:lnTo>
                  <a:pt x="216" y="82"/>
                </a:lnTo>
                <a:lnTo>
                  <a:pt x="222" y="73"/>
                </a:lnTo>
                <a:lnTo>
                  <a:pt x="230" y="86"/>
                </a:lnTo>
                <a:lnTo>
                  <a:pt x="230" y="104"/>
                </a:lnTo>
                <a:lnTo>
                  <a:pt x="228" y="108"/>
                </a:lnTo>
                <a:lnTo>
                  <a:pt x="213" y="120"/>
                </a:lnTo>
                <a:lnTo>
                  <a:pt x="205" y="130"/>
                </a:lnTo>
                <a:lnTo>
                  <a:pt x="198" y="142"/>
                </a:lnTo>
                <a:lnTo>
                  <a:pt x="190" y="166"/>
                </a:lnTo>
                <a:lnTo>
                  <a:pt x="190" y="169"/>
                </a:lnTo>
                <a:lnTo>
                  <a:pt x="194" y="175"/>
                </a:lnTo>
                <a:lnTo>
                  <a:pt x="189" y="187"/>
                </a:lnTo>
                <a:lnTo>
                  <a:pt x="177" y="190"/>
                </a:lnTo>
                <a:lnTo>
                  <a:pt x="165" y="206"/>
                </a:lnTo>
                <a:lnTo>
                  <a:pt x="153" y="217"/>
                </a:lnTo>
                <a:lnTo>
                  <a:pt x="143" y="226"/>
                </a:lnTo>
                <a:lnTo>
                  <a:pt x="141" y="245"/>
                </a:lnTo>
                <a:lnTo>
                  <a:pt x="141" y="262"/>
                </a:lnTo>
                <a:lnTo>
                  <a:pt x="143" y="273"/>
                </a:lnTo>
                <a:lnTo>
                  <a:pt x="143" y="283"/>
                </a:lnTo>
                <a:lnTo>
                  <a:pt x="138" y="307"/>
                </a:lnTo>
                <a:lnTo>
                  <a:pt x="137" y="307"/>
                </a:lnTo>
                <a:lnTo>
                  <a:pt x="112" y="323"/>
                </a:lnTo>
                <a:lnTo>
                  <a:pt x="112" y="326"/>
                </a:lnTo>
                <a:lnTo>
                  <a:pt x="112" y="332"/>
                </a:lnTo>
                <a:lnTo>
                  <a:pt x="104" y="337"/>
                </a:lnTo>
                <a:lnTo>
                  <a:pt x="97" y="344"/>
                </a:lnTo>
                <a:lnTo>
                  <a:pt x="89" y="350"/>
                </a:lnTo>
                <a:lnTo>
                  <a:pt x="70" y="372"/>
                </a:lnTo>
                <a:lnTo>
                  <a:pt x="68" y="361"/>
                </a:lnTo>
                <a:lnTo>
                  <a:pt x="56" y="365"/>
                </a:lnTo>
                <a:lnTo>
                  <a:pt x="54" y="374"/>
                </a:lnTo>
                <a:lnTo>
                  <a:pt x="54" y="382"/>
                </a:lnTo>
                <a:lnTo>
                  <a:pt x="47" y="390"/>
                </a:lnTo>
                <a:lnTo>
                  <a:pt x="36" y="390"/>
                </a:lnTo>
                <a:lnTo>
                  <a:pt x="28" y="390"/>
                </a:lnTo>
                <a:lnTo>
                  <a:pt x="32" y="372"/>
                </a:lnTo>
                <a:lnTo>
                  <a:pt x="32" y="359"/>
                </a:lnTo>
                <a:lnTo>
                  <a:pt x="28" y="337"/>
                </a:lnTo>
                <a:lnTo>
                  <a:pt x="22" y="323"/>
                </a:lnTo>
                <a:lnTo>
                  <a:pt x="17" y="305"/>
                </a:lnTo>
                <a:lnTo>
                  <a:pt x="9" y="292"/>
                </a:lnTo>
                <a:lnTo>
                  <a:pt x="9" y="283"/>
                </a:lnTo>
                <a:lnTo>
                  <a:pt x="13" y="262"/>
                </a:lnTo>
                <a:lnTo>
                  <a:pt x="9" y="255"/>
                </a:lnTo>
                <a:lnTo>
                  <a:pt x="4" y="245"/>
                </a:lnTo>
                <a:lnTo>
                  <a:pt x="0" y="222"/>
                </a:lnTo>
                <a:lnTo>
                  <a:pt x="9" y="193"/>
                </a:lnTo>
                <a:lnTo>
                  <a:pt x="9" y="175"/>
                </a:lnTo>
                <a:lnTo>
                  <a:pt x="17" y="154"/>
                </a:lnTo>
                <a:lnTo>
                  <a:pt x="19" y="148"/>
                </a:lnTo>
                <a:lnTo>
                  <a:pt x="22" y="136"/>
                </a:lnTo>
                <a:lnTo>
                  <a:pt x="24" y="120"/>
                </a:lnTo>
                <a:lnTo>
                  <a:pt x="30" y="104"/>
                </a:lnTo>
                <a:lnTo>
                  <a:pt x="40" y="66"/>
                </a:lnTo>
                <a:lnTo>
                  <a:pt x="43" y="51"/>
                </a:lnTo>
                <a:lnTo>
                  <a:pt x="47" y="26"/>
                </a:lnTo>
                <a:lnTo>
                  <a:pt x="54" y="0"/>
                </a:lnTo>
                <a:lnTo>
                  <a:pt x="61" y="6"/>
                </a:lnTo>
              </a:path>
            </a:pathLst>
          </a:custGeom>
          <a:blipFill dpi="0" rotWithShape="0">
            <a:blip r:embed="rId5"/>
            <a:srcRect/>
            <a:tile tx="0" ty="0" sx="100000" sy="100000" flip="none" algn="tl"/>
          </a:blip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234" name="Freeform 141"/>
          <p:cNvSpPr>
            <a:spLocks/>
          </p:cNvSpPr>
          <p:nvPr/>
        </p:nvSpPr>
        <p:spPr bwMode="auto">
          <a:xfrm>
            <a:off x="7962900" y="3984625"/>
            <a:ext cx="366713" cy="620713"/>
          </a:xfrm>
          <a:custGeom>
            <a:avLst/>
            <a:gdLst>
              <a:gd name="T0" fmla="*/ 2147483646 w 231"/>
              <a:gd name="T1" fmla="*/ 2147483646 h 391"/>
              <a:gd name="T2" fmla="*/ 2147483646 w 231"/>
              <a:gd name="T3" fmla="*/ 2147483646 h 391"/>
              <a:gd name="T4" fmla="*/ 2147483646 w 231"/>
              <a:gd name="T5" fmla="*/ 2147483646 h 391"/>
              <a:gd name="T6" fmla="*/ 2147483646 w 231"/>
              <a:gd name="T7" fmla="*/ 2147483646 h 391"/>
              <a:gd name="T8" fmla="*/ 2147483646 w 231"/>
              <a:gd name="T9" fmla="*/ 2147483646 h 391"/>
              <a:gd name="T10" fmla="*/ 2147483646 w 231"/>
              <a:gd name="T11" fmla="*/ 2147483646 h 391"/>
              <a:gd name="T12" fmla="*/ 2147483646 w 231"/>
              <a:gd name="T13" fmla="*/ 2147483646 h 391"/>
              <a:gd name="T14" fmla="*/ 2147483646 w 231"/>
              <a:gd name="T15" fmla="*/ 2147483646 h 391"/>
              <a:gd name="T16" fmla="*/ 2147483646 w 231"/>
              <a:gd name="T17" fmla="*/ 2147483646 h 391"/>
              <a:gd name="T18" fmla="*/ 2147483646 w 231"/>
              <a:gd name="T19" fmla="*/ 2147483646 h 391"/>
              <a:gd name="T20" fmla="*/ 2147483646 w 231"/>
              <a:gd name="T21" fmla="*/ 2147483646 h 391"/>
              <a:gd name="T22" fmla="*/ 2147483646 w 231"/>
              <a:gd name="T23" fmla="*/ 2147483646 h 391"/>
              <a:gd name="T24" fmla="*/ 2147483646 w 231"/>
              <a:gd name="T25" fmla="*/ 2147483646 h 391"/>
              <a:gd name="T26" fmla="*/ 2147483646 w 231"/>
              <a:gd name="T27" fmla="*/ 2147483646 h 391"/>
              <a:gd name="T28" fmla="*/ 2147483646 w 231"/>
              <a:gd name="T29" fmla="*/ 2147483646 h 391"/>
              <a:gd name="T30" fmla="*/ 2147483646 w 231"/>
              <a:gd name="T31" fmla="*/ 2147483646 h 391"/>
              <a:gd name="T32" fmla="*/ 2147483646 w 231"/>
              <a:gd name="T33" fmla="*/ 2147483646 h 391"/>
              <a:gd name="T34" fmla="*/ 2147483646 w 231"/>
              <a:gd name="T35" fmla="*/ 2147483646 h 391"/>
              <a:gd name="T36" fmla="*/ 2147483646 w 231"/>
              <a:gd name="T37" fmla="*/ 2147483646 h 391"/>
              <a:gd name="T38" fmla="*/ 2147483646 w 231"/>
              <a:gd name="T39" fmla="*/ 2147483646 h 391"/>
              <a:gd name="T40" fmla="*/ 2147483646 w 231"/>
              <a:gd name="T41" fmla="*/ 2147483646 h 391"/>
              <a:gd name="T42" fmla="*/ 2147483646 w 231"/>
              <a:gd name="T43" fmla="*/ 2147483646 h 391"/>
              <a:gd name="T44" fmla="*/ 2147483646 w 231"/>
              <a:gd name="T45" fmla="*/ 2147483646 h 391"/>
              <a:gd name="T46" fmla="*/ 2147483646 w 231"/>
              <a:gd name="T47" fmla="*/ 2147483646 h 391"/>
              <a:gd name="T48" fmla="*/ 2147483646 w 231"/>
              <a:gd name="T49" fmla="*/ 2147483646 h 391"/>
              <a:gd name="T50" fmla="*/ 2147483646 w 231"/>
              <a:gd name="T51" fmla="*/ 2147483646 h 391"/>
              <a:gd name="T52" fmla="*/ 2147483646 w 231"/>
              <a:gd name="T53" fmla="*/ 2147483646 h 391"/>
              <a:gd name="T54" fmla="*/ 2147483646 w 231"/>
              <a:gd name="T55" fmla="*/ 2147483646 h 391"/>
              <a:gd name="T56" fmla="*/ 2147483646 w 231"/>
              <a:gd name="T57" fmla="*/ 2147483646 h 391"/>
              <a:gd name="T58" fmla="*/ 2147483646 w 231"/>
              <a:gd name="T59" fmla="*/ 2147483646 h 391"/>
              <a:gd name="T60" fmla="*/ 2147483646 w 231"/>
              <a:gd name="T61" fmla="*/ 2147483646 h 391"/>
              <a:gd name="T62" fmla="*/ 2147483646 w 231"/>
              <a:gd name="T63" fmla="*/ 2147483646 h 391"/>
              <a:gd name="T64" fmla="*/ 2147483646 w 231"/>
              <a:gd name="T65" fmla="*/ 2147483646 h 391"/>
              <a:gd name="T66" fmla="*/ 2147483646 w 231"/>
              <a:gd name="T67" fmla="*/ 2147483646 h 391"/>
              <a:gd name="T68" fmla="*/ 0 w 231"/>
              <a:gd name="T69" fmla="*/ 2147483646 h 391"/>
              <a:gd name="T70" fmla="*/ 2147483646 w 231"/>
              <a:gd name="T71" fmla="*/ 2147483646 h 391"/>
              <a:gd name="T72" fmla="*/ 2147483646 w 231"/>
              <a:gd name="T73" fmla="*/ 2147483646 h 391"/>
              <a:gd name="T74" fmla="*/ 2147483646 w 231"/>
              <a:gd name="T75" fmla="*/ 2147483646 h 391"/>
              <a:gd name="T76" fmla="*/ 2147483646 w 231"/>
              <a:gd name="T77" fmla="*/ 2147483646 h 391"/>
              <a:gd name="T78" fmla="*/ 2147483646 w 231"/>
              <a:gd name="T79" fmla="*/ 2147483646 h 391"/>
              <a:gd name="T80" fmla="*/ 2147483646 w 231"/>
              <a:gd name="T81" fmla="*/ 2147483646 h 391"/>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231"/>
              <a:gd name="T124" fmla="*/ 0 h 391"/>
              <a:gd name="T125" fmla="*/ 231 w 231"/>
              <a:gd name="T126" fmla="*/ 391 h 391"/>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231" h="391">
                <a:moveTo>
                  <a:pt x="61" y="6"/>
                </a:moveTo>
                <a:lnTo>
                  <a:pt x="68" y="4"/>
                </a:lnTo>
                <a:lnTo>
                  <a:pt x="79" y="10"/>
                </a:lnTo>
                <a:lnTo>
                  <a:pt x="85" y="10"/>
                </a:lnTo>
                <a:lnTo>
                  <a:pt x="104" y="7"/>
                </a:lnTo>
                <a:lnTo>
                  <a:pt x="108" y="6"/>
                </a:lnTo>
                <a:lnTo>
                  <a:pt x="124" y="6"/>
                </a:lnTo>
                <a:lnTo>
                  <a:pt x="132" y="7"/>
                </a:lnTo>
                <a:lnTo>
                  <a:pt x="136" y="7"/>
                </a:lnTo>
                <a:lnTo>
                  <a:pt x="155" y="23"/>
                </a:lnTo>
                <a:lnTo>
                  <a:pt x="146" y="45"/>
                </a:lnTo>
                <a:lnTo>
                  <a:pt x="143" y="51"/>
                </a:lnTo>
                <a:lnTo>
                  <a:pt x="138" y="57"/>
                </a:lnTo>
                <a:lnTo>
                  <a:pt x="135" y="65"/>
                </a:lnTo>
                <a:lnTo>
                  <a:pt x="132" y="68"/>
                </a:lnTo>
                <a:lnTo>
                  <a:pt x="136" y="71"/>
                </a:lnTo>
                <a:lnTo>
                  <a:pt x="136" y="78"/>
                </a:lnTo>
                <a:lnTo>
                  <a:pt x="150" y="85"/>
                </a:lnTo>
                <a:lnTo>
                  <a:pt x="157" y="84"/>
                </a:lnTo>
                <a:lnTo>
                  <a:pt x="157" y="81"/>
                </a:lnTo>
                <a:lnTo>
                  <a:pt x="190" y="81"/>
                </a:lnTo>
                <a:lnTo>
                  <a:pt x="197" y="91"/>
                </a:lnTo>
                <a:lnTo>
                  <a:pt x="208" y="89"/>
                </a:lnTo>
                <a:lnTo>
                  <a:pt x="216" y="82"/>
                </a:lnTo>
                <a:lnTo>
                  <a:pt x="222" y="73"/>
                </a:lnTo>
                <a:lnTo>
                  <a:pt x="230" y="86"/>
                </a:lnTo>
                <a:lnTo>
                  <a:pt x="230" y="104"/>
                </a:lnTo>
                <a:lnTo>
                  <a:pt x="228" y="108"/>
                </a:lnTo>
                <a:lnTo>
                  <a:pt x="213" y="120"/>
                </a:lnTo>
                <a:lnTo>
                  <a:pt x="205" y="130"/>
                </a:lnTo>
                <a:lnTo>
                  <a:pt x="198" y="142"/>
                </a:lnTo>
                <a:lnTo>
                  <a:pt x="190" y="166"/>
                </a:lnTo>
                <a:lnTo>
                  <a:pt x="190" y="169"/>
                </a:lnTo>
                <a:lnTo>
                  <a:pt x="194" y="175"/>
                </a:lnTo>
                <a:lnTo>
                  <a:pt x="189" y="187"/>
                </a:lnTo>
                <a:lnTo>
                  <a:pt x="177" y="190"/>
                </a:lnTo>
                <a:lnTo>
                  <a:pt x="165" y="206"/>
                </a:lnTo>
                <a:lnTo>
                  <a:pt x="153" y="217"/>
                </a:lnTo>
                <a:lnTo>
                  <a:pt x="143" y="226"/>
                </a:lnTo>
                <a:lnTo>
                  <a:pt x="141" y="245"/>
                </a:lnTo>
                <a:lnTo>
                  <a:pt x="141" y="262"/>
                </a:lnTo>
                <a:lnTo>
                  <a:pt x="143" y="273"/>
                </a:lnTo>
                <a:lnTo>
                  <a:pt x="143" y="283"/>
                </a:lnTo>
                <a:lnTo>
                  <a:pt x="138" y="307"/>
                </a:lnTo>
                <a:lnTo>
                  <a:pt x="137" y="307"/>
                </a:lnTo>
                <a:lnTo>
                  <a:pt x="112" y="323"/>
                </a:lnTo>
                <a:lnTo>
                  <a:pt x="112" y="326"/>
                </a:lnTo>
                <a:lnTo>
                  <a:pt x="112" y="332"/>
                </a:lnTo>
                <a:lnTo>
                  <a:pt x="104" y="337"/>
                </a:lnTo>
                <a:lnTo>
                  <a:pt x="97" y="344"/>
                </a:lnTo>
                <a:lnTo>
                  <a:pt x="89" y="350"/>
                </a:lnTo>
                <a:lnTo>
                  <a:pt x="70" y="372"/>
                </a:lnTo>
                <a:lnTo>
                  <a:pt x="68" y="361"/>
                </a:lnTo>
                <a:lnTo>
                  <a:pt x="56" y="365"/>
                </a:lnTo>
                <a:lnTo>
                  <a:pt x="54" y="374"/>
                </a:lnTo>
                <a:lnTo>
                  <a:pt x="54" y="382"/>
                </a:lnTo>
                <a:lnTo>
                  <a:pt x="47" y="390"/>
                </a:lnTo>
                <a:lnTo>
                  <a:pt x="36" y="390"/>
                </a:lnTo>
                <a:lnTo>
                  <a:pt x="28" y="390"/>
                </a:lnTo>
                <a:lnTo>
                  <a:pt x="32" y="372"/>
                </a:lnTo>
                <a:lnTo>
                  <a:pt x="32" y="359"/>
                </a:lnTo>
                <a:lnTo>
                  <a:pt x="28" y="337"/>
                </a:lnTo>
                <a:lnTo>
                  <a:pt x="22" y="323"/>
                </a:lnTo>
                <a:lnTo>
                  <a:pt x="17" y="305"/>
                </a:lnTo>
                <a:lnTo>
                  <a:pt x="9" y="292"/>
                </a:lnTo>
                <a:lnTo>
                  <a:pt x="9" y="283"/>
                </a:lnTo>
                <a:lnTo>
                  <a:pt x="13" y="262"/>
                </a:lnTo>
                <a:lnTo>
                  <a:pt x="9" y="255"/>
                </a:lnTo>
                <a:lnTo>
                  <a:pt x="4" y="245"/>
                </a:lnTo>
                <a:lnTo>
                  <a:pt x="0" y="222"/>
                </a:lnTo>
                <a:lnTo>
                  <a:pt x="9" y="193"/>
                </a:lnTo>
                <a:lnTo>
                  <a:pt x="9" y="175"/>
                </a:lnTo>
                <a:lnTo>
                  <a:pt x="17" y="154"/>
                </a:lnTo>
                <a:lnTo>
                  <a:pt x="19" y="148"/>
                </a:lnTo>
                <a:lnTo>
                  <a:pt x="22" y="136"/>
                </a:lnTo>
                <a:lnTo>
                  <a:pt x="24" y="120"/>
                </a:lnTo>
                <a:lnTo>
                  <a:pt x="30" y="104"/>
                </a:lnTo>
                <a:lnTo>
                  <a:pt x="40" y="66"/>
                </a:lnTo>
                <a:lnTo>
                  <a:pt x="43" y="51"/>
                </a:lnTo>
                <a:lnTo>
                  <a:pt x="47" y="26"/>
                </a:lnTo>
                <a:lnTo>
                  <a:pt x="54" y="0"/>
                </a:lnTo>
                <a:lnTo>
                  <a:pt x="61" y="6"/>
                </a:lnTo>
              </a:path>
            </a:pathLst>
          </a:custGeom>
          <a:noFill/>
          <a:ln w="12700" cap="rnd" cmpd="sng">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235" name="Freeform 142"/>
          <p:cNvSpPr>
            <a:spLocks/>
          </p:cNvSpPr>
          <p:nvPr/>
        </p:nvSpPr>
        <p:spPr bwMode="auto">
          <a:xfrm>
            <a:off x="7500938" y="4784725"/>
            <a:ext cx="425450" cy="541338"/>
          </a:xfrm>
          <a:custGeom>
            <a:avLst/>
            <a:gdLst>
              <a:gd name="T0" fmla="*/ 2147483646 w 268"/>
              <a:gd name="T1" fmla="*/ 2147483646 h 341"/>
              <a:gd name="T2" fmla="*/ 2147483646 w 268"/>
              <a:gd name="T3" fmla="*/ 2147483646 h 341"/>
              <a:gd name="T4" fmla="*/ 2147483646 w 268"/>
              <a:gd name="T5" fmla="*/ 2147483646 h 341"/>
              <a:gd name="T6" fmla="*/ 2147483646 w 268"/>
              <a:gd name="T7" fmla="*/ 2147483646 h 341"/>
              <a:gd name="T8" fmla="*/ 2147483646 w 268"/>
              <a:gd name="T9" fmla="*/ 2147483646 h 341"/>
              <a:gd name="T10" fmla="*/ 2147483646 w 268"/>
              <a:gd name="T11" fmla="*/ 2147483646 h 341"/>
              <a:gd name="T12" fmla="*/ 2147483646 w 268"/>
              <a:gd name="T13" fmla="*/ 2147483646 h 341"/>
              <a:gd name="T14" fmla="*/ 2147483646 w 268"/>
              <a:gd name="T15" fmla="*/ 2147483646 h 341"/>
              <a:gd name="T16" fmla="*/ 2147483646 w 268"/>
              <a:gd name="T17" fmla="*/ 2147483646 h 341"/>
              <a:gd name="T18" fmla="*/ 2147483646 w 268"/>
              <a:gd name="T19" fmla="*/ 2147483646 h 341"/>
              <a:gd name="T20" fmla="*/ 2147483646 w 268"/>
              <a:gd name="T21" fmla="*/ 2147483646 h 341"/>
              <a:gd name="T22" fmla="*/ 2147483646 w 268"/>
              <a:gd name="T23" fmla="*/ 2147483646 h 341"/>
              <a:gd name="T24" fmla="*/ 2147483646 w 268"/>
              <a:gd name="T25" fmla="*/ 2147483646 h 341"/>
              <a:gd name="T26" fmla="*/ 2147483646 w 268"/>
              <a:gd name="T27" fmla="*/ 2147483646 h 341"/>
              <a:gd name="T28" fmla="*/ 2147483646 w 268"/>
              <a:gd name="T29" fmla="*/ 2147483646 h 341"/>
              <a:gd name="T30" fmla="*/ 2147483646 w 268"/>
              <a:gd name="T31" fmla="*/ 2147483646 h 341"/>
              <a:gd name="T32" fmla="*/ 2147483646 w 268"/>
              <a:gd name="T33" fmla="*/ 2147483646 h 341"/>
              <a:gd name="T34" fmla="*/ 2147483646 w 268"/>
              <a:gd name="T35" fmla="*/ 2147483646 h 341"/>
              <a:gd name="T36" fmla="*/ 2147483646 w 268"/>
              <a:gd name="T37" fmla="*/ 2147483646 h 341"/>
              <a:gd name="T38" fmla="*/ 2147483646 w 268"/>
              <a:gd name="T39" fmla="*/ 2147483646 h 341"/>
              <a:gd name="T40" fmla="*/ 2147483646 w 268"/>
              <a:gd name="T41" fmla="*/ 2147483646 h 341"/>
              <a:gd name="T42" fmla="*/ 2147483646 w 268"/>
              <a:gd name="T43" fmla="*/ 2147483646 h 341"/>
              <a:gd name="T44" fmla="*/ 2147483646 w 268"/>
              <a:gd name="T45" fmla="*/ 2147483646 h 341"/>
              <a:gd name="T46" fmla="*/ 2147483646 w 268"/>
              <a:gd name="T47" fmla="*/ 2147483646 h 341"/>
              <a:gd name="T48" fmla="*/ 2147483646 w 268"/>
              <a:gd name="T49" fmla="*/ 2147483646 h 341"/>
              <a:gd name="T50" fmla="*/ 2147483646 w 268"/>
              <a:gd name="T51" fmla="*/ 2147483646 h 341"/>
              <a:gd name="T52" fmla="*/ 2147483646 w 268"/>
              <a:gd name="T53" fmla="*/ 2147483646 h 341"/>
              <a:gd name="T54" fmla="*/ 2147483646 w 268"/>
              <a:gd name="T55" fmla="*/ 2147483646 h 341"/>
              <a:gd name="T56" fmla="*/ 2147483646 w 268"/>
              <a:gd name="T57" fmla="*/ 2147483646 h 341"/>
              <a:gd name="T58" fmla="*/ 2147483646 w 268"/>
              <a:gd name="T59" fmla="*/ 2147483646 h 341"/>
              <a:gd name="T60" fmla="*/ 2147483646 w 268"/>
              <a:gd name="T61" fmla="*/ 2147483646 h 341"/>
              <a:gd name="T62" fmla="*/ 2147483646 w 268"/>
              <a:gd name="T63" fmla="*/ 2147483646 h 341"/>
              <a:gd name="T64" fmla="*/ 2147483646 w 268"/>
              <a:gd name="T65" fmla="*/ 2147483646 h 341"/>
              <a:gd name="T66" fmla="*/ 2147483646 w 268"/>
              <a:gd name="T67" fmla="*/ 2147483646 h 341"/>
              <a:gd name="T68" fmla="*/ 2147483646 w 268"/>
              <a:gd name="T69" fmla="*/ 2147483646 h 34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68"/>
              <a:gd name="T106" fmla="*/ 0 h 341"/>
              <a:gd name="T107" fmla="*/ 268 w 268"/>
              <a:gd name="T108" fmla="*/ 341 h 341"/>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68" h="341">
                <a:moveTo>
                  <a:pt x="240" y="336"/>
                </a:moveTo>
                <a:lnTo>
                  <a:pt x="232" y="340"/>
                </a:lnTo>
                <a:lnTo>
                  <a:pt x="183" y="336"/>
                </a:lnTo>
                <a:lnTo>
                  <a:pt x="133" y="336"/>
                </a:lnTo>
                <a:lnTo>
                  <a:pt x="108" y="340"/>
                </a:lnTo>
                <a:lnTo>
                  <a:pt x="99" y="336"/>
                </a:lnTo>
                <a:lnTo>
                  <a:pt x="48" y="334"/>
                </a:lnTo>
                <a:lnTo>
                  <a:pt x="31" y="334"/>
                </a:lnTo>
                <a:lnTo>
                  <a:pt x="3" y="334"/>
                </a:lnTo>
                <a:lnTo>
                  <a:pt x="3" y="279"/>
                </a:lnTo>
                <a:lnTo>
                  <a:pt x="0" y="247"/>
                </a:lnTo>
                <a:lnTo>
                  <a:pt x="3" y="214"/>
                </a:lnTo>
                <a:lnTo>
                  <a:pt x="10" y="182"/>
                </a:lnTo>
                <a:lnTo>
                  <a:pt x="11" y="149"/>
                </a:lnTo>
                <a:lnTo>
                  <a:pt x="18" y="126"/>
                </a:lnTo>
                <a:lnTo>
                  <a:pt x="26" y="109"/>
                </a:lnTo>
                <a:lnTo>
                  <a:pt x="32" y="88"/>
                </a:lnTo>
                <a:lnTo>
                  <a:pt x="48" y="63"/>
                </a:lnTo>
                <a:lnTo>
                  <a:pt x="51" y="51"/>
                </a:lnTo>
                <a:lnTo>
                  <a:pt x="47" y="39"/>
                </a:lnTo>
                <a:lnTo>
                  <a:pt x="45" y="25"/>
                </a:lnTo>
                <a:lnTo>
                  <a:pt x="58" y="11"/>
                </a:lnTo>
                <a:lnTo>
                  <a:pt x="68" y="0"/>
                </a:lnTo>
                <a:lnTo>
                  <a:pt x="87" y="11"/>
                </a:lnTo>
                <a:lnTo>
                  <a:pt x="91" y="13"/>
                </a:lnTo>
                <a:lnTo>
                  <a:pt x="103" y="30"/>
                </a:lnTo>
                <a:lnTo>
                  <a:pt x="103" y="45"/>
                </a:lnTo>
                <a:lnTo>
                  <a:pt x="108" y="51"/>
                </a:lnTo>
                <a:lnTo>
                  <a:pt x="103" y="59"/>
                </a:lnTo>
                <a:lnTo>
                  <a:pt x="99" y="62"/>
                </a:lnTo>
                <a:lnTo>
                  <a:pt x="97" y="70"/>
                </a:lnTo>
                <a:lnTo>
                  <a:pt x="103" y="74"/>
                </a:lnTo>
                <a:lnTo>
                  <a:pt x="108" y="78"/>
                </a:lnTo>
                <a:lnTo>
                  <a:pt x="119" y="88"/>
                </a:lnTo>
                <a:lnTo>
                  <a:pt x="121" y="90"/>
                </a:lnTo>
                <a:lnTo>
                  <a:pt x="121" y="99"/>
                </a:lnTo>
                <a:lnTo>
                  <a:pt x="130" y="106"/>
                </a:lnTo>
                <a:lnTo>
                  <a:pt x="133" y="109"/>
                </a:lnTo>
                <a:lnTo>
                  <a:pt x="142" y="104"/>
                </a:lnTo>
                <a:lnTo>
                  <a:pt x="151" y="102"/>
                </a:lnTo>
                <a:lnTo>
                  <a:pt x="151" y="99"/>
                </a:lnTo>
                <a:lnTo>
                  <a:pt x="158" y="99"/>
                </a:lnTo>
                <a:lnTo>
                  <a:pt x="172" y="96"/>
                </a:lnTo>
                <a:lnTo>
                  <a:pt x="172" y="114"/>
                </a:lnTo>
                <a:lnTo>
                  <a:pt x="172" y="127"/>
                </a:lnTo>
                <a:lnTo>
                  <a:pt x="176" y="145"/>
                </a:lnTo>
                <a:lnTo>
                  <a:pt x="182" y="148"/>
                </a:lnTo>
                <a:lnTo>
                  <a:pt x="191" y="157"/>
                </a:lnTo>
                <a:lnTo>
                  <a:pt x="209" y="161"/>
                </a:lnTo>
                <a:lnTo>
                  <a:pt x="213" y="161"/>
                </a:lnTo>
                <a:lnTo>
                  <a:pt x="225" y="170"/>
                </a:lnTo>
                <a:lnTo>
                  <a:pt x="247" y="182"/>
                </a:lnTo>
                <a:lnTo>
                  <a:pt x="252" y="190"/>
                </a:lnTo>
                <a:lnTo>
                  <a:pt x="255" y="197"/>
                </a:lnTo>
                <a:lnTo>
                  <a:pt x="255" y="202"/>
                </a:lnTo>
                <a:lnTo>
                  <a:pt x="255" y="205"/>
                </a:lnTo>
                <a:lnTo>
                  <a:pt x="263" y="218"/>
                </a:lnTo>
                <a:lnTo>
                  <a:pt x="267" y="224"/>
                </a:lnTo>
                <a:lnTo>
                  <a:pt x="265" y="229"/>
                </a:lnTo>
                <a:lnTo>
                  <a:pt x="263" y="231"/>
                </a:lnTo>
                <a:lnTo>
                  <a:pt x="263" y="239"/>
                </a:lnTo>
                <a:lnTo>
                  <a:pt x="243" y="239"/>
                </a:lnTo>
                <a:lnTo>
                  <a:pt x="240" y="239"/>
                </a:lnTo>
                <a:lnTo>
                  <a:pt x="240" y="257"/>
                </a:lnTo>
                <a:lnTo>
                  <a:pt x="240" y="280"/>
                </a:lnTo>
                <a:lnTo>
                  <a:pt x="240" y="288"/>
                </a:lnTo>
                <a:lnTo>
                  <a:pt x="243" y="292"/>
                </a:lnTo>
                <a:lnTo>
                  <a:pt x="240" y="310"/>
                </a:lnTo>
                <a:lnTo>
                  <a:pt x="240" y="316"/>
                </a:lnTo>
                <a:lnTo>
                  <a:pt x="234" y="328"/>
                </a:lnTo>
                <a:lnTo>
                  <a:pt x="240" y="336"/>
                </a:lnTo>
              </a:path>
            </a:pathLst>
          </a:custGeom>
          <a:solidFill>
            <a:schemeClr val="bg1"/>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236" name="Freeform 143"/>
          <p:cNvSpPr>
            <a:spLocks/>
          </p:cNvSpPr>
          <p:nvPr/>
        </p:nvSpPr>
        <p:spPr bwMode="auto">
          <a:xfrm>
            <a:off x="7500938" y="4784725"/>
            <a:ext cx="425450" cy="541338"/>
          </a:xfrm>
          <a:custGeom>
            <a:avLst/>
            <a:gdLst>
              <a:gd name="T0" fmla="*/ 2147483646 w 268"/>
              <a:gd name="T1" fmla="*/ 2147483646 h 341"/>
              <a:gd name="T2" fmla="*/ 2147483646 w 268"/>
              <a:gd name="T3" fmla="*/ 2147483646 h 341"/>
              <a:gd name="T4" fmla="*/ 2147483646 w 268"/>
              <a:gd name="T5" fmla="*/ 2147483646 h 341"/>
              <a:gd name="T6" fmla="*/ 2147483646 w 268"/>
              <a:gd name="T7" fmla="*/ 2147483646 h 341"/>
              <a:gd name="T8" fmla="*/ 2147483646 w 268"/>
              <a:gd name="T9" fmla="*/ 2147483646 h 341"/>
              <a:gd name="T10" fmla="*/ 2147483646 w 268"/>
              <a:gd name="T11" fmla="*/ 2147483646 h 341"/>
              <a:gd name="T12" fmla="*/ 2147483646 w 268"/>
              <a:gd name="T13" fmla="*/ 2147483646 h 341"/>
              <a:gd name="T14" fmla="*/ 2147483646 w 268"/>
              <a:gd name="T15" fmla="*/ 2147483646 h 341"/>
              <a:gd name="T16" fmla="*/ 2147483646 w 268"/>
              <a:gd name="T17" fmla="*/ 2147483646 h 341"/>
              <a:gd name="T18" fmla="*/ 2147483646 w 268"/>
              <a:gd name="T19" fmla="*/ 2147483646 h 341"/>
              <a:gd name="T20" fmla="*/ 2147483646 w 268"/>
              <a:gd name="T21" fmla="*/ 2147483646 h 341"/>
              <a:gd name="T22" fmla="*/ 2147483646 w 268"/>
              <a:gd name="T23" fmla="*/ 2147483646 h 341"/>
              <a:gd name="T24" fmla="*/ 2147483646 w 268"/>
              <a:gd name="T25" fmla="*/ 2147483646 h 341"/>
              <a:gd name="T26" fmla="*/ 2147483646 w 268"/>
              <a:gd name="T27" fmla="*/ 2147483646 h 341"/>
              <a:gd name="T28" fmla="*/ 2147483646 w 268"/>
              <a:gd name="T29" fmla="*/ 2147483646 h 341"/>
              <a:gd name="T30" fmla="*/ 2147483646 w 268"/>
              <a:gd name="T31" fmla="*/ 2147483646 h 341"/>
              <a:gd name="T32" fmla="*/ 2147483646 w 268"/>
              <a:gd name="T33" fmla="*/ 2147483646 h 341"/>
              <a:gd name="T34" fmla="*/ 2147483646 w 268"/>
              <a:gd name="T35" fmla="*/ 2147483646 h 341"/>
              <a:gd name="T36" fmla="*/ 2147483646 w 268"/>
              <a:gd name="T37" fmla="*/ 2147483646 h 341"/>
              <a:gd name="T38" fmla="*/ 2147483646 w 268"/>
              <a:gd name="T39" fmla="*/ 2147483646 h 341"/>
              <a:gd name="T40" fmla="*/ 2147483646 w 268"/>
              <a:gd name="T41" fmla="*/ 2147483646 h 341"/>
              <a:gd name="T42" fmla="*/ 2147483646 w 268"/>
              <a:gd name="T43" fmla="*/ 2147483646 h 341"/>
              <a:gd name="T44" fmla="*/ 2147483646 w 268"/>
              <a:gd name="T45" fmla="*/ 2147483646 h 341"/>
              <a:gd name="T46" fmla="*/ 2147483646 w 268"/>
              <a:gd name="T47" fmla="*/ 2147483646 h 341"/>
              <a:gd name="T48" fmla="*/ 2147483646 w 268"/>
              <a:gd name="T49" fmla="*/ 2147483646 h 341"/>
              <a:gd name="T50" fmla="*/ 2147483646 w 268"/>
              <a:gd name="T51" fmla="*/ 2147483646 h 341"/>
              <a:gd name="T52" fmla="*/ 2147483646 w 268"/>
              <a:gd name="T53" fmla="*/ 2147483646 h 341"/>
              <a:gd name="T54" fmla="*/ 2147483646 w 268"/>
              <a:gd name="T55" fmla="*/ 2147483646 h 341"/>
              <a:gd name="T56" fmla="*/ 2147483646 w 268"/>
              <a:gd name="T57" fmla="*/ 2147483646 h 341"/>
              <a:gd name="T58" fmla="*/ 2147483646 w 268"/>
              <a:gd name="T59" fmla="*/ 2147483646 h 341"/>
              <a:gd name="T60" fmla="*/ 2147483646 w 268"/>
              <a:gd name="T61" fmla="*/ 2147483646 h 341"/>
              <a:gd name="T62" fmla="*/ 2147483646 w 268"/>
              <a:gd name="T63" fmla="*/ 2147483646 h 341"/>
              <a:gd name="T64" fmla="*/ 2147483646 w 268"/>
              <a:gd name="T65" fmla="*/ 2147483646 h 341"/>
              <a:gd name="T66" fmla="*/ 2147483646 w 268"/>
              <a:gd name="T67" fmla="*/ 2147483646 h 341"/>
              <a:gd name="T68" fmla="*/ 2147483646 w 268"/>
              <a:gd name="T69" fmla="*/ 2147483646 h 34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68"/>
              <a:gd name="T106" fmla="*/ 0 h 341"/>
              <a:gd name="T107" fmla="*/ 268 w 268"/>
              <a:gd name="T108" fmla="*/ 341 h 341"/>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68" h="341">
                <a:moveTo>
                  <a:pt x="240" y="336"/>
                </a:moveTo>
                <a:lnTo>
                  <a:pt x="232" y="340"/>
                </a:lnTo>
                <a:lnTo>
                  <a:pt x="183" y="336"/>
                </a:lnTo>
                <a:lnTo>
                  <a:pt x="133" y="336"/>
                </a:lnTo>
                <a:lnTo>
                  <a:pt x="108" y="340"/>
                </a:lnTo>
                <a:lnTo>
                  <a:pt x="99" y="336"/>
                </a:lnTo>
                <a:lnTo>
                  <a:pt x="48" y="334"/>
                </a:lnTo>
                <a:lnTo>
                  <a:pt x="31" y="334"/>
                </a:lnTo>
                <a:lnTo>
                  <a:pt x="3" y="334"/>
                </a:lnTo>
                <a:lnTo>
                  <a:pt x="3" y="279"/>
                </a:lnTo>
                <a:lnTo>
                  <a:pt x="0" y="247"/>
                </a:lnTo>
                <a:lnTo>
                  <a:pt x="3" y="214"/>
                </a:lnTo>
                <a:lnTo>
                  <a:pt x="10" y="182"/>
                </a:lnTo>
                <a:lnTo>
                  <a:pt x="11" y="149"/>
                </a:lnTo>
                <a:lnTo>
                  <a:pt x="18" y="126"/>
                </a:lnTo>
                <a:lnTo>
                  <a:pt x="26" y="109"/>
                </a:lnTo>
                <a:lnTo>
                  <a:pt x="32" y="88"/>
                </a:lnTo>
                <a:lnTo>
                  <a:pt x="48" y="63"/>
                </a:lnTo>
                <a:lnTo>
                  <a:pt x="51" y="51"/>
                </a:lnTo>
                <a:lnTo>
                  <a:pt x="47" y="39"/>
                </a:lnTo>
                <a:lnTo>
                  <a:pt x="45" y="25"/>
                </a:lnTo>
                <a:lnTo>
                  <a:pt x="58" y="11"/>
                </a:lnTo>
                <a:lnTo>
                  <a:pt x="68" y="0"/>
                </a:lnTo>
                <a:lnTo>
                  <a:pt x="87" y="11"/>
                </a:lnTo>
                <a:lnTo>
                  <a:pt x="91" y="13"/>
                </a:lnTo>
                <a:lnTo>
                  <a:pt x="103" y="30"/>
                </a:lnTo>
                <a:lnTo>
                  <a:pt x="103" y="45"/>
                </a:lnTo>
                <a:lnTo>
                  <a:pt x="108" y="51"/>
                </a:lnTo>
                <a:lnTo>
                  <a:pt x="103" y="59"/>
                </a:lnTo>
                <a:lnTo>
                  <a:pt x="99" y="62"/>
                </a:lnTo>
                <a:lnTo>
                  <a:pt x="97" y="70"/>
                </a:lnTo>
                <a:lnTo>
                  <a:pt x="103" y="74"/>
                </a:lnTo>
                <a:lnTo>
                  <a:pt x="108" y="78"/>
                </a:lnTo>
                <a:lnTo>
                  <a:pt x="119" y="88"/>
                </a:lnTo>
                <a:lnTo>
                  <a:pt x="121" y="90"/>
                </a:lnTo>
                <a:lnTo>
                  <a:pt x="121" y="99"/>
                </a:lnTo>
                <a:lnTo>
                  <a:pt x="130" y="106"/>
                </a:lnTo>
                <a:lnTo>
                  <a:pt x="133" y="109"/>
                </a:lnTo>
                <a:lnTo>
                  <a:pt x="142" y="104"/>
                </a:lnTo>
                <a:lnTo>
                  <a:pt x="151" y="102"/>
                </a:lnTo>
                <a:lnTo>
                  <a:pt x="151" y="99"/>
                </a:lnTo>
                <a:lnTo>
                  <a:pt x="158" y="99"/>
                </a:lnTo>
                <a:lnTo>
                  <a:pt x="172" y="96"/>
                </a:lnTo>
                <a:lnTo>
                  <a:pt x="172" y="114"/>
                </a:lnTo>
                <a:lnTo>
                  <a:pt x="172" y="127"/>
                </a:lnTo>
                <a:lnTo>
                  <a:pt x="176" y="145"/>
                </a:lnTo>
                <a:lnTo>
                  <a:pt x="182" y="148"/>
                </a:lnTo>
                <a:lnTo>
                  <a:pt x="191" y="157"/>
                </a:lnTo>
                <a:lnTo>
                  <a:pt x="209" y="161"/>
                </a:lnTo>
                <a:lnTo>
                  <a:pt x="213" y="161"/>
                </a:lnTo>
                <a:lnTo>
                  <a:pt x="225" y="170"/>
                </a:lnTo>
                <a:lnTo>
                  <a:pt x="247" y="182"/>
                </a:lnTo>
                <a:lnTo>
                  <a:pt x="252" y="190"/>
                </a:lnTo>
                <a:lnTo>
                  <a:pt x="255" y="197"/>
                </a:lnTo>
                <a:lnTo>
                  <a:pt x="255" y="202"/>
                </a:lnTo>
                <a:lnTo>
                  <a:pt x="255" y="205"/>
                </a:lnTo>
                <a:lnTo>
                  <a:pt x="263" y="218"/>
                </a:lnTo>
                <a:lnTo>
                  <a:pt x="267" y="224"/>
                </a:lnTo>
                <a:lnTo>
                  <a:pt x="265" y="229"/>
                </a:lnTo>
                <a:lnTo>
                  <a:pt x="263" y="231"/>
                </a:lnTo>
                <a:lnTo>
                  <a:pt x="263" y="239"/>
                </a:lnTo>
                <a:lnTo>
                  <a:pt x="243" y="239"/>
                </a:lnTo>
                <a:lnTo>
                  <a:pt x="240" y="239"/>
                </a:lnTo>
                <a:lnTo>
                  <a:pt x="240" y="257"/>
                </a:lnTo>
                <a:lnTo>
                  <a:pt x="240" y="280"/>
                </a:lnTo>
                <a:lnTo>
                  <a:pt x="240" y="288"/>
                </a:lnTo>
                <a:lnTo>
                  <a:pt x="243" y="292"/>
                </a:lnTo>
                <a:lnTo>
                  <a:pt x="240" y="310"/>
                </a:lnTo>
                <a:lnTo>
                  <a:pt x="240" y="316"/>
                </a:lnTo>
                <a:lnTo>
                  <a:pt x="234" y="328"/>
                </a:lnTo>
                <a:lnTo>
                  <a:pt x="240" y="336"/>
                </a:lnTo>
              </a:path>
            </a:pathLst>
          </a:custGeom>
          <a:solidFill>
            <a:srgbClr val="6699FF"/>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237" name="Freeform 144"/>
          <p:cNvSpPr>
            <a:spLocks/>
          </p:cNvSpPr>
          <p:nvPr/>
        </p:nvSpPr>
        <p:spPr bwMode="auto">
          <a:xfrm>
            <a:off x="7775575" y="4808538"/>
            <a:ext cx="354013" cy="517525"/>
          </a:xfrm>
          <a:custGeom>
            <a:avLst/>
            <a:gdLst>
              <a:gd name="T0" fmla="*/ 2147483646 w 223"/>
              <a:gd name="T1" fmla="*/ 2147483646 h 326"/>
              <a:gd name="T2" fmla="*/ 2147483646 w 223"/>
              <a:gd name="T3" fmla="*/ 2147483646 h 326"/>
              <a:gd name="T4" fmla="*/ 2147483646 w 223"/>
              <a:gd name="T5" fmla="*/ 2147483646 h 326"/>
              <a:gd name="T6" fmla="*/ 2147483646 w 223"/>
              <a:gd name="T7" fmla="*/ 2147483646 h 326"/>
              <a:gd name="T8" fmla="*/ 2147483646 w 223"/>
              <a:gd name="T9" fmla="*/ 2147483646 h 326"/>
              <a:gd name="T10" fmla="*/ 2147483646 w 223"/>
              <a:gd name="T11" fmla="*/ 2147483646 h 326"/>
              <a:gd name="T12" fmla="*/ 2147483646 w 223"/>
              <a:gd name="T13" fmla="*/ 2147483646 h 326"/>
              <a:gd name="T14" fmla="*/ 2147483646 w 223"/>
              <a:gd name="T15" fmla="*/ 2147483646 h 326"/>
              <a:gd name="T16" fmla="*/ 2147483646 w 223"/>
              <a:gd name="T17" fmla="*/ 2147483646 h 326"/>
              <a:gd name="T18" fmla="*/ 2147483646 w 223"/>
              <a:gd name="T19" fmla="*/ 2147483646 h 326"/>
              <a:gd name="T20" fmla="*/ 2147483646 w 223"/>
              <a:gd name="T21" fmla="*/ 2147483646 h 326"/>
              <a:gd name="T22" fmla="*/ 2147483646 w 223"/>
              <a:gd name="T23" fmla="*/ 2147483646 h 326"/>
              <a:gd name="T24" fmla="*/ 2147483646 w 223"/>
              <a:gd name="T25" fmla="*/ 2147483646 h 326"/>
              <a:gd name="T26" fmla="*/ 2147483646 w 223"/>
              <a:gd name="T27" fmla="*/ 2147483646 h 326"/>
              <a:gd name="T28" fmla="*/ 2147483646 w 223"/>
              <a:gd name="T29" fmla="*/ 2147483646 h 326"/>
              <a:gd name="T30" fmla="*/ 2147483646 w 223"/>
              <a:gd name="T31" fmla="*/ 2147483646 h 326"/>
              <a:gd name="T32" fmla="*/ 2147483646 w 223"/>
              <a:gd name="T33" fmla="*/ 2147483646 h 326"/>
              <a:gd name="T34" fmla="*/ 2147483646 w 223"/>
              <a:gd name="T35" fmla="*/ 2147483646 h 326"/>
              <a:gd name="T36" fmla="*/ 2147483646 w 223"/>
              <a:gd name="T37" fmla="*/ 2147483646 h 326"/>
              <a:gd name="T38" fmla="*/ 2147483646 w 223"/>
              <a:gd name="T39" fmla="*/ 2147483646 h 326"/>
              <a:gd name="T40" fmla="*/ 2147483646 w 223"/>
              <a:gd name="T41" fmla="*/ 2147483646 h 326"/>
              <a:gd name="T42" fmla="*/ 2147483646 w 223"/>
              <a:gd name="T43" fmla="*/ 2147483646 h 326"/>
              <a:gd name="T44" fmla="*/ 2147483646 w 223"/>
              <a:gd name="T45" fmla="*/ 2147483646 h 326"/>
              <a:gd name="T46" fmla="*/ 2147483646 w 223"/>
              <a:gd name="T47" fmla="*/ 2147483646 h 326"/>
              <a:gd name="T48" fmla="*/ 2147483646 w 223"/>
              <a:gd name="T49" fmla="*/ 2147483646 h 326"/>
              <a:gd name="T50" fmla="*/ 2147483646 w 223"/>
              <a:gd name="T51" fmla="*/ 2147483646 h 326"/>
              <a:gd name="T52" fmla="*/ 2147483646 w 223"/>
              <a:gd name="T53" fmla="*/ 2147483646 h 326"/>
              <a:gd name="T54" fmla="*/ 2147483646 w 223"/>
              <a:gd name="T55" fmla="*/ 2147483646 h 326"/>
              <a:gd name="T56" fmla="*/ 2147483646 w 223"/>
              <a:gd name="T57" fmla="*/ 2147483646 h 326"/>
              <a:gd name="T58" fmla="*/ 2147483646 w 223"/>
              <a:gd name="T59" fmla="*/ 2147483646 h 326"/>
              <a:gd name="T60" fmla="*/ 2147483646 w 223"/>
              <a:gd name="T61" fmla="*/ 2147483646 h 326"/>
              <a:gd name="T62" fmla="*/ 2147483646 w 223"/>
              <a:gd name="T63" fmla="*/ 2147483646 h 326"/>
              <a:gd name="T64" fmla="*/ 2147483646 w 223"/>
              <a:gd name="T65" fmla="*/ 2147483646 h 326"/>
              <a:gd name="T66" fmla="*/ 2147483646 w 223"/>
              <a:gd name="T67" fmla="*/ 2147483646 h 326"/>
              <a:gd name="T68" fmla="*/ 2147483646 w 223"/>
              <a:gd name="T69" fmla="*/ 2147483646 h 326"/>
              <a:gd name="T70" fmla="*/ 2147483646 w 223"/>
              <a:gd name="T71" fmla="*/ 2147483646 h 326"/>
              <a:gd name="T72" fmla="*/ 2147483646 w 223"/>
              <a:gd name="T73" fmla="*/ 2147483646 h 326"/>
              <a:gd name="T74" fmla="*/ 2147483646 w 223"/>
              <a:gd name="T75" fmla="*/ 2147483646 h 326"/>
              <a:gd name="T76" fmla="*/ 2147483646 w 223"/>
              <a:gd name="T77" fmla="*/ 2147483646 h 326"/>
              <a:gd name="T78" fmla="*/ 0 w 223"/>
              <a:gd name="T79" fmla="*/ 2147483646 h 32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223"/>
              <a:gd name="T121" fmla="*/ 0 h 326"/>
              <a:gd name="T122" fmla="*/ 223 w 223"/>
              <a:gd name="T123" fmla="*/ 326 h 32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223" h="326">
                <a:moveTo>
                  <a:pt x="0" y="89"/>
                </a:moveTo>
                <a:lnTo>
                  <a:pt x="3" y="130"/>
                </a:lnTo>
                <a:lnTo>
                  <a:pt x="12" y="138"/>
                </a:lnTo>
                <a:lnTo>
                  <a:pt x="20" y="142"/>
                </a:lnTo>
                <a:lnTo>
                  <a:pt x="37" y="146"/>
                </a:lnTo>
                <a:lnTo>
                  <a:pt x="55" y="154"/>
                </a:lnTo>
                <a:lnTo>
                  <a:pt x="59" y="155"/>
                </a:lnTo>
                <a:lnTo>
                  <a:pt x="70" y="167"/>
                </a:lnTo>
                <a:lnTo>
                  <a:pt x="82" y="176"/>
                </a:lnTo>
                <a:lnTo>
                  <a:pt x="82" y="185"/>
                </a:lnTo>
                <a:lnTo>
                  <a:pt x="83" y="187"/>
                </a:lnTo>
                <a:lnTo>
                  <a:pt x="83" y="190"/>
                </a:lnTo>
                <a:lnTo>
                  <a:pt x="89" y="200"/>
                </a:lnTo>
                <a:lnTo>
                  <a:pt x="95" y="209"/>
                </a:lnTo>
                <a:lnTo>
                  <a:pt x="94" y="216"/>
                </a:lnTo>
                <a:lnTo>
                  <a:pt x="87" y="222"/>
                </a:lnTo>
                <a:lnTo>
                  <a:pt x="79" y="222"/>
                </a:lnTo>
                <a:lnTo>
                  <a:pt x="75" y="222"/>
                </a:lnTo>
                <a:lnTo>
                  <a:pt x="70" y="224"/>
                </a:lnTo>
                <a:lnTo>
                  <a:pt x="67" y="224"/>
                </a:lnTo>
                <a:lnTo>
                  <a:pt x="67" y="230"/>
                </a:lnTo>
                <a:lnTo>
                  <a:pt x="67" y="233"/>
                </a:lnTo>
                <a:lnTo>
                  <a:pt x="67" y="242"/>
                </a:lnTo>
                <a:lnTo>
                  <a:pt x="70" y="261"/>
                </a:lnTo>
                <a:lnTo>
                  <a:pt x="70" y="265"/>
                </a:lnTo>
                <a:lnTo>
                  <a:pt x="67" y="270"/>
                </a:lnTo>
                <a:lnTo>
                  <a:pt x="70" y="280"/>
                </a:lnTo>
                <a:lnTo>
                  <a:pt x="70" y="291"/>
                </a:lnTo>
                <a:lnTo>
                  <a:pt x="67" y="304"/>
                </a:lnTo>
                <a:lnTo>
                  <a:pt x="61" y="311"/>
                </a:lnTo>
                <a:lnTo>
                  <a:pt x="67" y="319"/>
                </a:lnTo>
                <a:lnTo>
                  <a:pt x="70" y="321"/>
                </a:lnTo>
                <a:lnTo>
                  <a:pt x="122" y="325"/>
                </a:lnTo>
                <a:lnTo>
                  <a:pt x="127" y="325"/>
                </a:lnTo>
                <a:lnTo>
                  <a:pt x="135" y="325"/>
                </a:lnTo>
                <a:lnTo>
                  <a:pt x="150" y="319"/>
                </a:lnTo>
                <a:lnTo>
                  <a:pt x="161" y="319"/>
                </a:lnTo>
                <a:lnTo>
                  <a:pt x="190" y="319"/>
                </a:lnTo>
                <a:lnTo>
                  <a:pt x="207" y="319"/>
                </a:lnTo>
                <a:lnTo>
                  <a:pt x="222" y="321"/>
                </a:lnTo>
                <a:lnTo>
                  <a:pt x="219" y="304"/>
                </a:lnTo>
                <a:lnTo>
                  <a:pt x="214" y="286"/>
                </a:lnTo>
                <a:lnTo>
                  <a:pt x="213" y="265"/>
                </a:lnTo>
                <a:lnTo>
                  <a:pt x="201" y="251"/>
                </a:lnTo>
                <a:lnTo>
                  <a:pt x="197" y="239"/>
                </a:lnTo>
                <a:lnTo>
                  <a:pt x="186" y="204"/>
                </a:lnTo>
                <a:lnTo>
                  <a:pt x="174" y="175"/>
                </a:lnTo>
                <a:lnTo>
                  <a:pt x="168" y="146"/>
                </a:lnTo>
                <a:lnTo>
                  <a:pt x="158" y="112"/>
                </a:lnTo>
                <a:lnTo>
                  <a:pt x="155" y="78"/>
                </a:lnTo>
                <a:lnTo>
                  <a:pt x="148" y="39"/>
                </a:lnTo>
                <a:lnTo>
                  <a:pt x="137" y="13"/>
                </a:lnTo>
                <a:lnTo>
                  <a:pt x="131" y="7"/>
                </a:lnTo>
                <a:lnTo>
                  <a:pt x="124" y="2"/>
                </a:lnTo>
                <a:lnTo>
                  <a:pt x="118" y="0"/>
                </a:lnTo>
                <a:lnTo>
                  <a:pt x="98" y="15"/>
                </a:lnTo>
                <a:lnTo>
                  <a:pt x="94" y="15"/>
                </a:lnTo>
                <a:lnTo>
                  <a:pt x="87" y="19"/>
                </a:lnTo>
                <a:lnTo>
                  <a:pt x="79" y="26"/>
                </a:lnTo>
                <a:lnTo>
                  <a:pt x="75" y="26"/>
                </a:lnTo>
                <a:lnTo>
                  <a:pt x="67" y="26"/>
                </a:lnTo>
                <a:lnTo>
                  <a:pt x="61" y="23"/>
                </a:lnTo>
                <a:lnTo>
                  <a:pt x="59" y="15"/>
                </a:lnTo>
                <a:lnTo>
                  <a:pt x="40" y="13"/>
                </a:lnTo>
                <a:lnTo>
                  <a:pt x="27" y="10"/>
                </a:lnTo>
                <a:lnTo>
                  <a:pt x="20" y="7"/>
                </a:lnTo>
                <a:lnTo>
                  <a:pt x="19" y="19"/>
                </a:lnTo>
                <a:lnTo>
                  <a:pt x="18" y="23"/>
                </a:lnTo>
                <a:lnTo>
                  <a:pt x="11" y="35"/>
                </a:lnTo>
                <a:lnTo>
                  <a:pt x="9" y="43"/>
                </a:lnTo>
                <a:lnTo>
                  <a:pt x="7" y="51"/>
                </a:lnTo>
                <a:lnTo>
                  <a:pt x="12" y="59"/>
                </a:lnTo>
                <a:lnTo>
                  <a:pt x="15" y="60"/>
                </a:lnTo>
                <a:lnTo>
                  <a:pt x="19" y="67"/>
                </a:lnTo>
                <a:lnTo>
                  <a:pt x="20" y="75"/>
                </a:lnTo>
                <a:lnTo>
                  <a:pt x="16" y="81"/>
                </a:lnTo>
                <a:lnTo>
                  <a:pt x="11" y="83"/>
                </a:lnTo>
                <a:lnTo>
                  <a:pt x="6" y="81"/>
                </a:lnTo>
                <a:lnTo>
                  <a:pt x="0" y="81"/>
                </a:lnTo>
                <a:lnTo>
                  <a:pt x="0" y="89"/>
                </a:lnTo>
              </a:path>
            </a:pathLst>
          </a:custGeom>
          <a:solidFill>
            <a:schemeClr val="bg1"/>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238" name="Freeform 145"/>
          <p:cNvSpPr>
            <a:spLocks/>
          </p:cNvSpPr>
          <p:nvPr/>
        </p:nvSpPr>
        <p:spPr bwMode="auto">
          <a:xfrm>
            <a:off x="7775575" y="4808538"/>
            <a:ext cx="354013" cy="517525"/>
          </a:xfrm>
          <a:custGeom>
            <a:avLst/>
            <a:gdLst>
              <a:gd name="T0" fmla="*/ 2147483646 w 223"/>
              <a:gd name="T1" fmla="*/ 2147483646 h 326"/>
              <a:gd name="T2" fmla="*/ 2147483646 w 223"/>
              <a:gd name="T3" fmla="*/ 2147483646 h 326"/>
              <a:gd name="T4" fmla="*/ 2147483646 w 223"/>
              <a:gd name="T5" fmla="*/ 2147483646 h 326"/>
              <a:gd name="T6" fmla="*/ 2147483646 w 223"/>
              <a:gd name="T7" fmla="*/ 2147483646 h 326"/>
              <a:gd name="T8" fmla="*/ 2147483646 w 223"/>
              <a:gd name="T9" fmla="*/ 2147483646 h 326"/>
              <a:gd name="T10" fmla="*/ 2147483646 w 223"/>
              <a:gd name="T11" fmla="*/ 2147483646 h 326"/>
              <a:gd name="T12" fmla="*/ 2147483646 w 223"/>
              <a:gd name="T13" fmla="*/ 2147483646 h 326"/>
              <a:gd name="T14" fmla="*/ 2147483646 w 223"/>
              <a:gd name="T15" fmla="*/ 2147483646 h 326"/>
              <a:gd name="T16" fmla="*/ 2147483646 w 223"/>
              <a:gd name="T17" fmla="*/ 2147483646 h 326"/>
              <a:gd name="T18" fmla="*/ 2147483646 w 223"/>
              <a:gd name="T19" fmla="*/ 2147483646 h 326"/>
              <a:gd name="T20" fmla="*/ 2147483646 w 223"/>
              <a:gd name="T21" fmla="*/ 2147483646 h 326"/>
              <a:gd name="T22" fmla="*/ 2147483646 w 223"/>
              <a:gd name="T23" fmla="*/ 2147483646 h 326"/>
              <a:gd name="T24" fmla="*/ 2147483646 w 223"/>
              <a:gd name="T25" fmla="*/ 2147483646 h 326"/>
              <a:gd name="T26" fmla="*/ 2147483646 w 223"/>
              <a:gd name="T27" fmla="*/ 2147483646 h 326"/>
              <a:gd name="T28" fmla="*/ 2147483646 w 223"/>
              <a:gd name="T29" fmla="*/ 2147483646 h 326"/>
              <a:gd name="T30" fmla="*/ 2147483646 w 223"/>
              <a:gd name="T31" fmla="*/ 2147483646 h 326"/>
              <a:gd name="T32" fmla="*/ 2147483646 w 223"/>
              <a:gd name="T33" fmla="*/ 2147483646 h 326"/>
              <a:gd name="T34" fmla="*/ 2147483646 w 223"/>
              <a:gd name="T35" fmla="*/ 2147483646 h 326"/>
              <a:gd name="T36" fmla="*/ 2147483646 w 223"/>
              <a:gd name="T37" fmla="*/ 2147483646 h 326"/>
              <a:gd name="T38" fmla="*/ 2147483646 w 223"/>
              <a:gd name="T39" fmla="*/ 2147483646 h 326"/>
              <a:gd name="T40" fmla="*/ 2147483646 w 223"/>
              <a:gd name="T41" fmla="*/ 2147483646 h 326"/>
              <a:gd name="T42" fmla="*/ 2147483646 w 223"/>
              <a:gd name="T43" fmla="*/ 2147483646 h 326"/>
              <a:gd name="T44" fmla="*/ 2147483646 w 223"/>
              <a:gd name="T45" fmla="*/ 2147483646 h 326"/>
              <a:gd name="T46" fmla="*/ 2147483646 w 223"/>
              <a:gd name="T47" fmla="*/ 2147483646 h 326"/>
              <a:gd name="T48" fmla="*/ 2147483646 w 223"/>
              <a:gd name="T49" fmla="*/ 2147483646 h 326"/>
              <a:gd name="T50" fmla="*/ 2147483646 w 223"/>
              <a:gd name="T51" fmla="*/ 2147483646 h 326"/>
              <a:gd name="T52" fmla="*/ 2147483646 w 223"/>
              <a:gd name="T53" fmla="*/ 2147483646 h 326"/>
              <a:gd name="T54" fmla="*/ 2147483646 w 223"/>
              <a:gd name="T55" fmla="*/ 2147483646 h 326"/>
              <a:gd name="T56" fmla="*/ 2147483646 w 223"/>
              <a:gd name="T57" fmla="*/ 2147483646 h 326"/>
              <a:gd name="T58" fmla="*/ 2147483646 w 223"/>
              <a:gd name="T59" fmla="*/ 2147483646 h 326"/>
              <a:gd name="T60" fmla="*/ 2147483646 w 223"/>
              <a:gd name="T61" fmla="*/ 2147483646 h 326"/>
              <a:gd name="T62" fmla="*/ 2147483646 w 223"/>
              <a:gd name="T63" fmla="*/ 2147483646 h 326"/>
              <a:gd name="T64" fmla="*/ 2147483646 w 223"/>
              <a:gd name="T65" fmla="*/ 2147483646 h 326"/>
              <a:gd name="T66" fmla="*/ 2147483646 w 223"/>
              <a:gd name="T67" fmla="*/ 2147483646 h 326"/>
              <a:gd name="T68" fmla="*/ 2147483646 w 223"/>
              <a:gd name="T69" fmla="*/ 2147483646 h 326"/>
              <a:gd name="T70" fmla="*/ 2147483646 w 223"/>
              <a:gd name="T71" fmla="*/ 2147483646 h 326"/>
              <a:gd name="T72" fmla="*/ 2147483646 w 223"/>
              <a:gd name="T73" fmla="*/ 2147483646 h 326"/>
              <a:gd name="T74" fmla="*/ 2147483646 w 223"/>
              <a:gd name="T75" fmla="*/ 2147483646 h 326"/>
              <a:gd name="T76" fmla="*/ 2147483646 w 223"/>
              <a:gd name="T77" fmla="*/ 2147483646 h 326"/>
              <a:gd name="T78" fmla="*/ 0 w 223"/>
              <a:gd name="T79" fmla="*/ 2147483646 h 32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223"/>
              <a:gd name="T121" fmla="*/ 0 h 326"/>
              <a:gd name="T122" fmla="*/ 223 w 223"/>
              <a:gd name="T123" fmla="*/ 326 h 32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223" h="326">
                <a:moveTo>
                  <a:pt x="0" y="89"/>
                </a:moveTo>
                <a:lnTo>
                  <a:pt x="3" y="130"/>
                </a:lnTo>
                <a:lnTo>
                  <a:pt x="12" y="138"/>
                </a:lnTo>
                <a:lnTo>
                  <a:pt x="20" y="142"/>
                </a:lnTo>
                <a:lnTo>
                  <a:pt x="37" y="146"/>
                </a:lnTo>
                <a:lnTo>
                  <a:pt x="55" y="154"/>
                </a:lnTo>
                <a:lnTo>
                  <a:pt x="59" y="155"/>
                </a:lnTo>
                <a:lnTo>
                  <a:pt x="70" y="167"/>
                </a:lnTo>
                <a:lnTo>
                  <a:pt x="82" y="176"/>
                </a:lnTo>
                <a:lnTo>
                  <a:pt x="82" y="185"/>
                </a:lnTo>
                <a:lnTo>
                  <a:pt x="83" y="187"/>
                </a:lnTo>
                <a:lnTo>
                  <a:pt x="83" y="190"/>
                </a:lnTo>
                <a:lnTo>
                  <a:pt x="89" y="200"/>
                </a:lnTo>
                <a:lnTo>
                  <a:pt x="95" y="209"/>
                </a:lnTo>
                <a:lnTo>
                  <a:pt x="94" y="216"/>
                </a:lnTo>
                <a:lnTo>
                  <a:pt x="87" y="222"/>
                </a:lnTo>
                <a:lnTo>
                  <a:pt x="79" y="222"/>
                </a:lnTo>
                <a:lnTo>
                  <a:pt x="75" y="222"/>
                </a:lnTo>
                <a:lnTo>
                  <a:pt x="70" y="224"/>
                </a:lnTo>
                <a:lnTo>
                  <a:pt x="67" y="224"/>
                </a:lnTo>
                <a:lnTo>
                  <a:pt x="67" y="230"/>
                </a:lnTo>
                <a:lnTo>
                  <a:pt x="67" y="233"/>
                </a:lnTo>
                <a:lnTo>
                  <a:pt x="67" y="242"/>
                </a:lnTo>
                <a:lnTo>
                  <a:pt x="70" y="261"/>
                </a:lnTo>
                <a:lnTo>
                  <a:pt x="70" y="265"/>
                </a:lnTo>
                <a:lnTo>
                  <a:pt x="67" y="270"/>
                </a:lnTo>
                <a:lnTo>
                  <a:pt x="70" y="280"/>
                </a:lnTo>
                <a:lnTo>
                  <a:pt x="70" y="291"/>
                </a:lnTo>
                <a:lnTo>
                  <a:pt x="67" y="304"/>
                </a:lnTo>
                <a:lnTo>
                  <a:pt x="61" y="311"/>
                </a:lnTo>
                <a:lnTo>
                  <a:pt x="67" y="319"/>
                </a:lnTo>
                <a:lnTo>
                  <a:pt x="70" y="321"/>
                </a:lnTo>
                <a:lnTo>
                  <a:pt x="122" y="325"/>
                </a:lnTo>
                <a:lnTo>
                  <a:pt x="127" y="325"/>
                </a:lnTo>
                <a:lnTo>
                  <a:pt x="135" y="325"/>
                </a:lnTo>
                <a:lnTo>
                  <a:pt x="150" y="319"/>
                </a:lnTo>
                <a:lnTo>
                  <a:pt x="161" y="319"/>
                </a:lnTo>
                <a:lnTo>
                  <a:pt x="190" y="319"/>
                </a:lnTo>
                <a:lnTo>
                  <a:pt x="207" y="319"/>
                </a:lnTo>
                <a:lnTo>
                  <a:pt x="222" y="321"/>
                </a:lnTo>
                <a:lnTo>
                  <a:pt x="219" y="304"/>
                </a:lnTo>
                <a:lnTo>
                  <a:pt x="214" y="286"/>
                </a:lnTo>
                <a:lnTo>
                  <a:pt x="213" y="265"/>
                </a:lnTo>
                <a:lnTo>
                  <a:pt x="201" y="251"/>
                </a:lnTo>
                <a:lnTo>
                  <a:pt x="197" y="239"/>
                </a:lnTo>
                <a:lnTo>
                  <a:pt x="186" y="204"/>
                </a:lnTo>
                <a:lnTo>
                  <a:pt x="174" y="175"/>
                </a:lnTo>
                <a:lnTo>
                  <a:pt x="168" y="146"/>
                </a:lnTo>
                <a:lnTo>
                  <a:pt x="158" y="112"/>
                </a:lnTo>
                <a:lnTo>
                  <a:pt x="155" y="78"/>
                </a:lnTo>
                <a:lnTo>
                  <a:pt x="148" y="39"/>
                </a:lnTo>
                <a:lnTo>
                  <a:pt x="137" y="13"/>
                </a:lnTo>
                <a:lnTo>
                  <a:pt x="131" y="7"/>
                </a:lnTo>
                <a:lnTo>
                  <a:pt x="124" y="2"/>
                </a:lnTo>
                <a:lnTo>
                  <a:pt x="118" y="0"/>
                </a:lnTo>
                <a:lnTo>
                  <a:pt x="98" y="15"/>
                </a:lnTo>
                <a:lnTo>
                  <a:pt x="94" y="15"/>
                </a:lnTo>
                <a:lnTo>
                  <a:pt x="87" y="19"/>
                </a:lnTo>
                <a:lnTo>
                  <a:pt x="79" y="26"/>
                </a:lnTo>
                <a:lnTo>
                  <a:pt x="75" y="26"/>
                </a:lnTo>
                <a:lnTo>
                  <a:pt x="67" y="26"/>
                </a:lnTo>
                <a:lnTo>
                  <a:pt x="61" y="23"/>
                </a:lnTo>
                <a:lnTo>
                  <a:pt x="59" y="15"/>
                </a:lnTo>
                <a:lnTo>
                  <a:pt x="40" y="13"/>
                </a:lnTo>
                <a:lnTo>
                  <a:pt x="27" y="10"/>
                </a:lnTo>
                <a:lnTo>
                  <a:pt x="20" y="7"/>
                </a:lnTo>
                <a:lnTo>
                  <a:pt x="19" y="19"/>
                </a:lnTo>
                <a:lnTo>
                  <a:pt x="18" y="23"/>
                </a:lnTo>
                <a:lnTo>
                  <a:pt x="11" y="35"/>
                </a:lnTo>
                <a:lnTo>
                  <a:pt x="9" y="43"/>
                </a:lnTo>
                <a:lnTo>
                  <a:pt x="7" y="51"/>
                </a:lnTo>
                <a:lnTo>
                  <a:pt x="12" y="59"/>
                </a:lnTo>
                <a:lnTo>
                  <a:pt x="15" y="60"/>
                </a:lnTo>
                <a:lnTo>
                  <a:pt x="19" y="67"/>
                </a:lnTo>
                <a:lnTo>
                  <a:pt x="20" y="75"/>
                </a:lnTo>
                <a:lnTo>
                  <a:pt x="16" y="81"/>
                </a:lnTo>
                <a:lnTo>
                  <a:pt x="11" y="83"/>
                </a:lnTo>
                <a:lnTo>
                  <a:pt x="6" y="81"/>
                </a:lnTo>
                <a:lnTo>
                  <a:pt x="0" y="81"/>
                </a:lnTo>
                <a:lnTo>
                  <a:pt x="0" y="89"/>
                </a:lnTo>
              </a:path>
            </a:pathLst>
          </a:custGeom>
          <a:solidFill>
            <a:srgbClr val="6699FF"/>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239" name="Freeform 146"/>
          <p:cNvSpPr>
            <a:spLocks/>
          </p:cNvSpPr>
          <p:nvPr/>
        </p:nvSpPr>
        <p:spPr bwMode="auto">
          <a:xfrm>
            <a:off x="7654925" y="4772025"/>
            <a:ext cx="152400" cy="187325"/>
          </a:xfrm>
          <a:custGeom>
            <a:avLst/>
            <a:gdLst>
              <a:gd name="T0" fmla="*/ 2147483646 w 96"/>
              <a:gd name="T1" fmla="*/ 2147483646 h 118"/>
              <a:gd name="T2" fmla="*/ 2147483646 w 96"/>
              <a:gd name="T3" fmla="*/ 2147483646 h 118"/>
              <a:gd name="T4" fmla="*/ 2147483646 w 96"/>
              <a:gd name="T5" fmla="*/ 2147483646 h 118"/>
              <a:gd name="T6" fmla="*/ 2147483646 w 96"/>
              <a:gd name="T7" fmla="*/ 2147483646 h 118"/>
              <a:gd name="T8" fmla="*/ 2147483646 w 96"/>
              <a:gd name="T9" fmla="*/ 2147483646 h 118"/>
              <a:gd name="T10" fmla="*/ 2147483646 w 96"/>
              <a:gd name="T11" fmla="*/ 2147483646 h 118"/>
              <a:gd name="T12" fmla="*/ 2147483646 w 96"/>
              <a:gd name="T13" fmla="*/ 2147483646 h 118"/>
              <a:gd name="T14" fmla="*/ 2147483646 w 96"/>
              <a:gd name="T15" fmla="*/ 2147483646 h 118"/>
              <a:gd name="T16" fmla="*/ 2147483646 w 96"/>
              <a:gd name="T17" fmla="*/ 2147483646 h 118"/>
              <a:gd name="T18" fmla="*/ 2147483646 w 96"/>
              <a:gd name="T19" fmla="*/ 2147483646 h 118"/>
              <a:gd name="T20" fmla="*/ 2147483646 w 96"/>
              <a:gd name="T21" fmla="*/ 2147483646 h 118"/>
              <a:gd name="T22" fmla="*/ 2147483646 w 96"/>
              <a:gd name="T23" fmla="*/ 2147483646 h 118"/>
              <a:gd name="T24" fmla="*/ 2147483646 w 96"/>
              <a:gd name="T25" fmla="*/ 2147483646 h 118"/>
              <a:gd name="T26" fmla="*/ 2147483646 w 96"/>
              <a:gd name="T27" fmla="*/ 2147483646 h 118"/>
              <a:gd name="T28" fmla="*/ 2147483646 w 96"/>
              <a:gd name="T29" fmla="*/ 2147483646 h 118"/>
              <a:gd name="T30" fmla="*/ 2147483646 w 96"/>
              <a:gd name="T31" fmla="*/ 0 h 118"/>
              <a:gd name="T32" fmla="*/ 2147483646 w 96"/>
              <a:gd name="T33" fmla="*/ 2147483646 h 118"/>
              <a:gd name="T34" fmla="*/ 2147483646 w 96"/>
              <a:gd name="T35" fmla="*/ 2147483646 h 118"/>
              <a:gd name="T36" fmla="*/ 2147483646 w 96"/>
              <a:gd name="T37" fmla="*/ 2147483646 h 118"/>
              <a:gd name="T38" fmla="*/ 2147483646 w 96"/>
              <a:gd name="T39" fmla="*/ 2147483646 h 118"/>
              <a:gd name="T40" fmla="*/ 2147483646 w 96"/>
              <a:gd name="T41" fmla="*/ 2147483646 h 118"/>
              <a:gd name="T42" fmla="*/ 0 w 96"/>
              <a:gd name="T43" fmla="*/ 2147483646 h 118"/>
              <a:gd name="T44" fmla="*/ 2147483646 w 96"/>
              <a:gd name="T45" fmla="*/ 2147483646 h 118"/>
              <a:gd name="T46" fmla="*/ 2147483646 w 96"/>
              <a:gd name="T47" fmla="*/ 2147483646 h 118"/>
              <a:gd name="T48" fmla="*/ 2147483646 w 96"/>
              <a:gd name="T49" fmla="*/ 2147483646 h 118"/>
              <a:gd name="T50" fmla="*/ 2147483646 w 96"/>
              <a:gd name="T51" fmla="*/ 2147483646 h 118"/>
              <a:gd name="T52" fmla="*/ 2147483646 w 96"/>
              <a:gd name="T53" fmla="*/ 2147483646 h 118"/>
              <a:gd name="T54" fmla="*/ 0 w 96"/>
              <a:gd name="T55" fmla="*/ 2147483646 h 118"/>
              <a:gd name="T56" fmla="*/ 2147483646 w 96"/>
              <a:gd name="T57" fmla="*/ 2147483646 h 118"/>
              <a:gd name="T58" fmla="*/ 2147483646 w 96"/>
              <a:gd name="T59" fmla="*/ 2147483646 h 118"/>
              <a:gd name="T60" fmla="*/ 2147483646 w 96"/>
              <a:gd name="T61" fmla="*/ 2147483646 h 118"/>
              <a:gd name="T62" fmla="*/ 2147483646 w 96"/>
              <a:gd name="T63" fmla="*/ 2147483646 h 118"/>
              <a:gd name="T64" fmla="*/ 2147483646 w 96"/>
              <a:gd name="T65" fmla="*/ 2147483646 h 118"/>
              <a:gd name="T66" fmla="*/ 2147483646 w 96"/>
              <a:gd name="T67" fmla="*/ 2147483646 h 118"/>
              <a:gd name="T68" fmla="*/ 2147483646 w 96"/>
              <a:gd name="T69" fmla="*/ 2147483646 h 118"/>
              <a:gd name="T70" fmla="*/ 2147483646 w 96"/>
              <a:gd name="T71" fmla="*/ 2147483646 h 118"/>
              <a:gd name="T72" fmla="*/ 2147483646 w 96"/>
              <a:gd name="T73" fmla="*/ 2147483646 h 118"/>
              <a:gd name="T74" fmla="*/ 2147483646 w 96"/>
              <a:gd name="T75" fmla="*/ 2147483646 h 118"/>
              <a:gd name="T76" fmla="*/ 2147483646 w 96"/>
              <a:gd name="T77" fmla="*/ 2147483646 h 118"/>
              <a:gd name="T78" fmla="*/ 2147483646 w 96"/>
              <a:gd name="T79" fmla="*/ 2147483646 h 11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96"/>
              <a:gd name="T121" fmla="*/ 0 h 118"/>
              <a:gd name="T122" fmla="*/ 96 w 96"/>
              <a:gd name="T123" fmla="*/ 118 h 118"/>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96" h="118">
                <a:moveTo>
                  <a:pt x="95" y="98"/>
                </a:moveTo>
                <a:lnTo>
                  <a:pt x="95" y="89"/>
                </a:lnTo>
                <a:lnTo>
                  <a:pt x="90" y="85"/>
                </a:lnTo>
                <a:lnTo>
                  <a:pt x="86" y="78"/>
                </a:lnTo>
                <a:lnTo>
                  <a:pt x="85" y="74"/>
                </a:lnTo>
                <a:lnTo>
                  <a:pt x="85" y="66"/>
                </a:lnTo>
                <a:lnTo>
                  <a:pt x="86" y="58"/>
                </a:lnTo>
                <a:lnTo>
                  <a:pt x="94" y="51"/>
                </a:lnTo>
                <a:lnTo>
                  <a:pt x="94" y="42"/>
                </a:lnTo>
                <a:lnTo>
                  <a:pt x="95" y="38"/>
                </a:lnTo>
                <a:lnTo>
                  <a:pt x="94" y="23"/>
                </a:lnTo>
                <a:lnTo>
                  <a:pt x="82" y="21"/>
                </a:lnTo>
                <a:lnTo>
                  <a:pt x="70" y="19"/>
                </a:lnTo>
                <a:lnTo>
                  <a:pt x="61" y="12"/>
                </a:lnTo>
                <a:lnTo>
                  <a:pt x="50" y="4"/>
                </a:lnTo>
                <a:lnTo>
                  <a:pt x="37" y="0"/>
                </a:lnTo>
                <a:lnTo>
                  <a:pt x="24" y="6"/>
                </a:lnTo>
                <a:lnTo>
                  <a:pt x="20" y="7"/>
                </a:lnTo>
                <a:lnTo>
                  <a:pt x="14" y="15"/>
                </a:lnTo>
                <a:lnTo>
                  <a:pt x="11" y="15"/>
                </a:lnTo>
                <a:lnTo>
                  <a:pt x="6" y="21"/>
                </a:lnTo>
                <a:lnTo>
                  <a:pt x="0" y="31"/>
                </a:lnTo>
                <a:lnTo>
                  <a:pt x="5" y="39"/>
                </a:lnTo>
                <a:lnTo>
                  <a:pt x="6" y="48"/>
                </a:lnTo>
                <a:lnTo>
                  <a:pt x="11" y="59"/>
                </a:lnTo>
                <a:lnTo>
                  <a:pt x="5" y="67"/>
                </a:lnTo>
                <a:lnTo>
                  <a:pt x="2" y="70"/>
                </a:lnTo>
                <a:lnTo>
                  <a:pt x="0" y="75"/>
                </a:lnTo>
                <a:lnTo>
                  <a:pt x="5" y="80"/>
                </a:lnTo>
                <a:lnTo>
                  <a:pt x="8" y="85"/>
                </a:lnTo>
                <a:lnTo>
                  <a:pt x="24" y="98"/>
                </a:lnTo>
                <a:lnTo>
                  <a:pt x="24" y="105"/>
                </a:lnTo>
                <a:lnTo>
                  <a:pt x="28" y="111"/>
                </a:lnTo>
                <a:lnTo>
                  <a:pt x="37" y="117"/>
                </a:lnTo>
                <a:lnTo>
                  <a:pt x="54" y="107"/>
                </a:lnTo>
                <a:lnTo>
                  <a:pt x="55" y="105"/>
                </a:lnTo>
                <a:lnTo>
                  <a:pt x="67" y="104"/>
                </a:lnTo>
                <a:lnTo>
                  <a:pt x="78" y="104"/>
                </a:lnTo>
                <a:lnTo>
                  <a:pt x="88" y="105"/>
                </a:lnTo>
                <a:lnTo>
                  <a:pt x="95" y="98"/>
                </a:lnTo>
              </a:path>
            </a:pathLst>
          </a:custGeom>
          <a:solidFill>
            <a:schemeClr val="bg1"/>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240" name="Freeform 147"/>
          <p:cNvSpPr>
            <a:spLocks/>
          </p:cNvSpPr>
          <p:nvPr/>
        </p:nvSpPr>
        <p:spPr bwMode="auto">
          <a:xfrm>
            <a:off x="7654925" y="4772025"/>
            <a:ext cx="152400" cy="187325"/>
          </a:xfrm>
          <a:custGeom>
            <a:avLst/>
            <a:gdLst>
              <a:gd name="T0" fmla="*/ 2147483646 w 96"/>
              <a:gd name="T1" fmla="*/ 2147483646 h 118"/>
              <a:gd name="T2" fmla="*/ 2147483646 w 96"/>
              <a:gd name="T3" fmla="*/ 2147483646 h 118"/>
              <a:gd name="T4" fmla="*/ 2147483646 w 96"/>
              <a:gd name="T5" fmla="*/ 2147483646 h 118"/>
              <a:gd name="T6" fmla="*/ 2147483646 w 96"/>
              <a:gd name="T7" fmla="*/ 2147483646 h 118"/>
              <a:gd name="T8" fmla="*/ 2147483646 w 96"/>
              <a:gd name="T9" fmla="*/ 2147483646 h 118"/>
              <a:gd name="T10" fmla="*/ 2147483646 w 96"/>
              <a:gd name="T11" fmla="*/ 2147483646 h 118"/>
              <a:gd name="T12" fmla="*/ 2147483646 w 96"/>
              <a:gd name="T13" fmla="*/ 2147483646 h 118"/>
              <a:gd name="T14" fmla="*/ 2147483646 w 96"/>
              <a:gd name="T15" fmla="*/ 2147483646 h 118"/>
              <a:gd name="T16" fmla="*/ 2147483646 w 96"/>
              <a:gd name="T17" fmla="*/ 2147483646 h 118"/>
              <a:gd name="T18" fmla="*/ 2147483646 w 96"/>
              <a:gd name="T19" fmla="*/ 2147483646 h 118"/>
              <a:gd name="T20" fmla="*/ 2147483646 w 96"/>
              <a:gd name="T21" fmla="*/ 2147483646 h 118"/>
              <a:gd name="T22" fmla="*/ 2147483646 w 96"/>
              <a:gd name="T23" fmla="*/ 2147483646 h 118"/>
              <a:gd name="T24" fmla="*/ 2147483646 w 96"/>
              <a:gd name="T25" fmla="*/ 2147483646 h 118"/>
              <a:gd name="T26" fmla="*/ 2147483646 w 96"/>
              <a:gd name="T27" fmla="*/ 2147483646 h 118"/>
              <a:gd name="T28" fmla="*/ 2147483646 w 96"/>
              <a:gd name="T29" fmla="*/ 2147483646 h 118"/>
              <a:gd name="T30" fmla="*/ 2147483646 w 96"/>
              <a:gd name="T31" fmla="*/ 0 h 118"/>
              <a:gd name="T32" fmla="*/ 2147483646 w 96"/>
              <a:gd name="T33" fmla="*/ 2147483646 h 118"/>
              <a:gd name="T34" fmla="*/ 2147483646 w 96"/>
              <a:gd name="T35" fmla="*/ 2147483646 h 118"/>
              <a:gd name="T36" fmla="*/ 2147483646 w 96"/>
              <a:gd name="T37" fmla="*/ 2147483646 h 118"/>
              <a:gd name="T38" fmla="*/ 2147483646 w 96"/>
              <a:gd name="T39" fmla="*/ 2147483646 h 118"/>
              <a:gd name="T40" fmla="*/ 2147483646 w 96"/>
              <a:gd name="T41" fmla="*/ 2147483646 h 118"/>
              <a:gd name="T42" fmla="*/ 0 w 96"/>
              <a:gd name="T43" fmla="*/ 2147483646 h 118"/>
              <a:gd name="T44" fmla="*/ 2147483646 w 96"/>
              <a:gd name="T45" fmla="*/ 2147483646 h 118"/>
              <a:gd name="T46" fmla="*/ 2147483646 w 96"/>
              <a:gd name="T47" fmla="*/ 2147483646 h 118"/>
              <a:gd name="T48" fmla="*/ 2147483646 w 96"/>
              <a:gd name="T49" fmla="*/ 2147483646 h 118"/>
              <a:gd name="T50" fmla="*/ 2147483646 w 96"/>
              <a:gd name="T51" fmla="*/ 2147483646 h 118"/>
              <a:gd name="T52" fmla="*/ 2147483646 w 96"/>
              <a:gd name="T53" fmla="*/ 2147483646 h 118"/>
              <a:gd name="T54" fmla="*/ 0 w 96"/>
              <a:gd name="T55" fmla="*/ 2147483646 h 118"/>
              <a:gd name="T56" fmla="*/ 2147483646 w 96"/>
              <a:gd name="T57" fmla="*/ 2147483646 h 118"/>
              <a:gd name="T58" fmla="*/ 2147483646 w 96"/>
              <a:gd name="T59" fmla="*/ 2147483646 h 118"/>
              <a:gd name="T60" fmla="*/ 2147483646 w 96"/>
              <a:gd name="T61" fmla="*/ 2147483646 h 118"/>
              <a:gd name="T62" fmla="*/ 2147483646 w 96"/>
              <a:gd name="T63" fmla="*/ 2147483646 h 118"/>
              <a:gd name="T64" fmla="*/ 2147483646 w 96"/>
              <a:gd name="T65" fmla="*/ 2147483646 h 118"/>
              <a:gd name="T66" fmla="*/ 2147483646 w 96"/>
              <a:gd name="T67" fmla="*/ 2147483646 h 118"/>
              <a:gd name="T68" fmla="*/ 2147483646 w 96"/>
              <a:gd name="T69" fmla="*/ 2147483646 h 118"/>
              <a:gd name="T70" fmla="*/ 2147483646 w 96"/>
              <a:gd name="T71" fmla="*/ 2147483646 h 118"/>
              <a:gd name="T72" fmla="*/ 2147483646 w 96"/>
              <a:gd name="T73" fmla="*/ 2147483646 h 118"/>
              <a:gd name="T74" fmla="*/ 2147483646 w 96"/>
              <a:gd name="T75" fmla="*/ 2147483646 h 118"/>
              <a:gd name="T76" fmla="*/ 2147483646 w 96"/>
              <a:gd name="T77" fmla="*/ 2147483646 h 118"/>
              <a:gd name="T78" fmla="*/ 2147483646 w 96"/>
              <a:gd name="T79" fmla="*/ 2147483646 h 11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96"/>
              <a:gd name="T121" fmla="*/ 0 h 118"/>
              <a:gd name="T122" fmla="*/ 96 w 96"/>
              <a:gd name="T123" fmla="*/ 118 h 118"/>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96" h="118">
                <a:moveTo>
                  <a:pt x="95" y="98"/>
                </a:moveTo>
                <a:lnTo>
                  <a:pt x="95" y="89"/>
                </a:lnTo>
                <a:lnTo>
                  <a:pt x="90" y="85"/>
                </a:lnTo>
                <a:lnTo>
                  <a:pt x="86" y="78"/>
                </a:lnTo>
                <a:lnTo>
                  <a:pt x="85" y="74"/>
                </a:lnTo>
                <a:lnTo>
                  <a:pt x="85" y="66"/>
                </a:lnTo>
                <a:lnTo>
                  <a:pt x="86" y="58"/>
                </a:lnTo>
                <a:lnTo>
                  <a:pt x="94" y="51"/>
                </a:lnTo>
                <a:lnTo>
                  <a:pt x="94" y="42"/>
                </a:lnTo>
                <a:lnTo>
                  <a:pt x="95" y="38"/>
                </a:lnTo>
                <a:lnTo>
                  <a:pt x="94" y="23"/>
                </a:lnTo>
                <a:lnTo>
                  <a:pt x="82" y="21"/>
                </a:lnTo>
                <a:lnTo>
                  <a:pt x="70" y="19"/>
                </a:lnTo>
                <a:lnTo>
                  <a:pt x="61" y="12"/>
                </a:lnTo>
                <a:lnTo>
                  <a:pt x="50" y="4"/>
                </a:lnTo>
                <a:lnTo>
                  <a:pt x="37" y="0"/>
                </a:lnTo>
                <a:lnTo>
                  <a:pt x="24" y="6"/>
                </a:lnTo>
                <a:lnTo>
                  <a:pt x="20" y="7"/>
                </a:lnTo>
                <a:lnTo>
                  <a:pt x="14" y="15"/>
                </a:lnTo>
                <a:lnTo>
                  <a:pt x="11" y="15"/>
                </a:lnTo>
                <a:lnTo>
                  <a:pt x="6" y="21"/>
                </a:lnTo>
                <a:lnTo>
                  <a:pt x="0" y="31"/>
                </a:lnTo>
                <a:lnTo>
                  <a:pt x="5" y="39"/>
                </a:lnTo>
                <a:lnTo>
                  <a:pt x="6" y="48"/>
                </a:lnTo>
                <a:lnTo>
                  <a:pt x="11" y="59"/>
                </a:lnTo>
                <a:lnTo>
                  <a:pt x="5" y="67"/>
                </a:lnTo>
                <a:lnTo>
                  <a:pt x="2" y="70"/>
                </a:lnTo>
                <a:lnTo>
                  <a:pt x="0" y="75"/>
                </a:lnTo>
                <a:lnTo>
                  <a:pt x="5" y="80"/>
                </a:lnTo>
                <a:lnTo>
                  <a:pt x="8" y="85"/>
                </a:lnTo>
                <a:lnTo>
                  <a:pt x="24" y="98"/>
                </a:lnTo>
                <a:lnTo>
                  <a:pt x="24" y="105"/>
                </a:lnTo>
                <a:lnTo>
                  <a:pt x="28" y="111"/>
                </a:lnTo>
                <a:lnTo>
                  <a:pt x="37" y="117"/>
                </a:lnTo>
                <a:lnTo>
                  <a:pt x="54" y="107"/>
                </a:lnTo>
                <a:lnTo>
                  <a:pt x="55" y="105"/>
                </a:lnTo>
                <a:lnTo>
                  <a:pt x="67" y="104"/>
                </a:lnTo>
                <a:lnTo>
                  <a:pt x="78" y="104"/>
                </a:lnTo>
                <a:lnTo>
                  <a:pt x="88" y="105"/>
                </a:lnTo>
                <a:lnTo>
                  <a:pt x="95" y="98"/>
                </a:lnTo>
              </a:path>
            </a:pathLst>
          </a:custGeom>
          <a:solidFill>
            <a:schemeClr val="bg1"/>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241" name="Freeform 148"/>
          <p:cNvSpPr>
            <a:spLocks/>
          </p:cNvSpPr>
          <p:nvPr/>
        </p:nvSpPr>
        <p:spPr bwMode="auto">
          <a:xfrm>
            <a:off x="7242175" y="4216400"/>
            <a:ext cx="371475" cy="379413"/>
          </a:xfrm>
          <a:custGeom>
            <a:avLst/>
            <a:gdLst>
              <a:gd name="T0" fmla="*/ 2147483646 w 234"/>
              <a:gd name="T1" fmla="*/ 2147483646 h 239"/>
              <a:gd name="T2" fmla="*/ 2147483646 w 234"/>
              <a:gd name="T3" fmla="*/ 2147483646 h 239"/>
              <a:gd name="T4" fmla="*/ 2147483646 w 234"/>
              <a:gd name="T5" fmla="*/ 2147483646 h 239"/>
              <a:gd name="T6" fmla="*/ 2147483646 w 234"/>
              <a:gd name="T7" fmla="*/ 2147483646 h 239"/>
              <a:gd name="T8" fmla="*/ 2147483646 w 234"/>
              <a:gd name="T9" fmla="*/ 2147483646 h 239"/>
              <a:gd name="T10" fmla="*/ 2147483646 w 234"/>
              <a:gd name="T11" fmla="*/ 2147483646 h 239"/>
              <a:gd name="T12" fmla="*/ 2147483646 w 234"/>
              <a:gd name="T13" fmla="*/ 2147483646 h 239"/>
              <a:gd name="T14" fmla="*/ 2147483646 w 234"/>
              <a:gd name="T15" fmla="*/ 2147483646 h 239"/>
              <a:gd name="T16" fmla="*/ 2147483646 w 234"/>
              <a:gd name="T17" fmla="*/ 2147483646 h 239"/>
              <a:gd name="T18" fmla="*/ 2147483646 w 234"/>
              <a:gd name="T19" fmla="*/ 2147483646 h 239"/>
              <a:gd name="T20" fmla="*/ 2147483646 w 234"/>
              <a:gd name="T21" fmla="*/ 2147483646 h 239"/>
              <a:gd name="T22" fmla="*/ 2147483646 w 234"/>
              <a:gd name="T23" fmla="*/ 2147483646 h 239"/>
              <a:gd name="T24" fmla="*/ 2147483646 w 234"/>
              <a:gd name="T25" fmla="*/ 2147483646 h 239"/>
              <a:gd name="T26" fmla="*/ 2147483646 w 234"/>
              <a:gd name="T27" fmla="*/ 2147483646 h 239"/>
              <a:gd name="T28" fmla="*/ 2147483646 w 234"/>
              <a:gd name="T29" fmla="*/ 2147483646 h 239"/>
              <a:gd name="T30" fmla="*/ 2147483646 w 234"/>
              <a:gd name="T31" fmla="*/ 2147483646 h 239"/>
              <a:gd name="T32" fmla="*/ 2147483646 w 234"/>
              <a:gd name="T33" fmla="*/ 2147483646 h 239"/>
              <a:gd name="T34" fmla="*/ 2147483646 w 234"/>
              <a:gd name="T35" fmla="*/ 2147483646 h 239"/>
              <a:gd name="T36" fmla="*/ 2147483646 w 234"/>
              <a:gd name="T37" fmla="*/ 2147483646 h 239"/>
              <a:gd name="T38" fmla="*/ 2147483646 w 234"/>
              <a:gd name="T39" fmla="*/ 2147483646 h 239"/>
              <a:gd name="T40" fmla="*/ 2147483646 w 234"/>
              <a:gd name="T41" fmla="*/ 2147483646 h 239"/>
              <a:gd name="T42" fmla="*/ 2147483646 w 234"/>
              <a:gd name="T43" fmla="*/ 2147483646 h 239"/>
              <a:gd name="T44" fmla="*/ 2147483646 w 234"/>
              <a:gd name="T45" fmla="*/ 2147483646 h 239"/>
              <a:gd name="T46" fmla="*/ 2147483646 w 234"/>
              <a:gd name="T47" fmla="*/ 2147483646 h 239"/>
              <a:gd name="T48" fmla="*/ 2147483646 w 234"/>
              <a:gd name="T49" fmla="*/ 2147483646 h 239"/>
              <a:gd name="T50" fmla="*/ 2147483646 w 234"/>
              <a:gd name="T51" fmla="*/ 2147483646 h 239"/>
              <a:gd name="T52" fmla="*/ 2147483646 w 234"/>
              <a:gd name="T53" fmla="*/ 2147483646 h 239"/>
              <a:gd name="T54" fmla="*/ 2147483646 w 234"/>
              <a:gd name="T55" fmla="*/ 2147483646 h 239"/>
              <a:gd name="T56" fmla="*/ 2147483646 w 234"/>
              <a:gd name="T57" fmla="*/ 2147483646 h 239"/>
              <a:gd name="T58" fmla="*/ 2147483646 w 234"/>
              <a:gd name="T59" fmla="*/ 2147483646 h 239"/>
              <a:gd name="T60" fmla="*/ 2147483646 w 234"/>
              <a:gd name="T61" fmla="*/ 2147483646 h 239"/>
              <a:gd name="T62" fmla="*/ 2147483646 w 234"/>
              <a:gd name="T63" fmla="*/ 2147483646 h 239"/>
              <a:gd name="T64" fmla="*/ 2147483646 w 234"/>
              <a:gd name="T65" fmla="*/ 2147483646 h 239"/>
              <a:gd name="T66" fmla="*/ 2147483646 w 234"/>
              <a:gd name="T67" fmla="*/ 2147483646 h 239"/>
              <a:gd name="T68" fmla="*/ 2147483646 w 234"/>
              <a:gd name="T69" fmla="*/ 2147483646 h 239"/>
              <a:gd name="T70" fmla="*/ 2147483646 w 234"/>
              <a:gd name="T71" fmla="*/ 0 h 23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34"/>
              <a:gd name="T109" fmla="*/ 0 h 239"/>
              <a:gd name="T110" fmla="*/ 234 w 234"/>
              <a:gd name="T111" fmla="*/ 239 h 239"/>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34" h="239">
                <a:moveTo>
                  <a:pt x="60" y="0"/>
                </a:moveTo>
                <a:lnTo>
                  <a:pt x="49" y="11"/>
                </a:lnTo>
                <a:lnTo>
                  <a:pt x="40" y="11"/>
                </a:lnTo>
                <a:lnTo>
                  <a:pt x="28" y="11"/>
                </a:lnTo>
                <a:lnTo>
                  <a:pt x="21" y="11"/>
                </a:lnTo>
                <a:lnTo>
                  <a:pt x="20" y="7"/>
                </a:lnTo>
                <a:lnTo>
                  <a:pt x="0" y="11"/>
                </a:lnTo>
                <a:lnTo>
                  <a:pt x="15" y="37"/>
                </a:lnTo>
                <a:lnTo>
                  <a:pt x="16" y="55"/>
                </a:lnTo>
                <a:lnTo>
                  <a:pt x="20" y="62"/>
                </a:lnTo>
                <a:lnTo>
                  <a:pt x="26" y="73"/>
                </a:lnTo>
                <a:lnTo>
                  <a:pt x="28" y="78"/>
                </a:lnTo>
                <a:lnTo>
                  <a:pt x="40" y="81"/>
                </a:lnTo>
                <a:lnTo>
                  <a:pt x="49" y="85"/>
                </a:lnTo>
                <a:lnTo>
                  <a:pt x="49" y="94"/>
                </a:lnTo>
                <a:lnTo>
                  <a:pt x="56" y="103"/>
                </a:lnTo>
                <a:lnTo>
                  <a:pt x="60" y="112"/>
                </a:lnTo>
                <a:lnTo>
                  <a:pt x="68" y="119"/>
                </a:lnTo>
                <a:lnTo>
                  <a:pt x="76" y="121"/>
                </a:lnTo>
                <a:lnTo>
                  <a:pt x="88" y="123"/>
                </a:lnTo>
                <a:lnTo>
                  <a:pt x="99" y="121"/>
                </a:lnTo>
                <a:lnTo>
                  <a:pt x="102" y="132"/>
                </a:lnTo>
                <a:lnTo>
                  <a:pt x="106" y="142"/>
                </a:lnTo>
                <a:lnTo>
                  <a:pt x="108" y="143"/>
                </a:lnTo>
                <a:lnTo>
                  <a:pt x="121" y="137"/>
                </a:lnTo>
                <a:lnTo>
                  <a:pt x="126" y="147"/>
                </a:lnTo>
                <a:lnTo>
                  <a:pt x="129" y="154"/>
                </a:lnTo>
                <a:lnTo>
                  <a:pt x="133" y="162"/>
                </a:lnTo>
                <a:lnTo>
                  <a:pt x="142" y="176"/>
                </a:lnTo>
                <a:lnTo>
                  <a:pt x="153" y="180"/>
                </a:lnTo>
                <a:lnTo>
                  <a:pt x="156" y="185"/>
                </a:lnTo>
                <a:lnTo>
                  <a:pt x="157" y="189"/>
                </a:lnTo>
                <a:lnTo>
                  <a:pt x="164" y="199"/>
                </a:lnTo>
                <a:lnTo>
                  <a:pt x="166" y="204"/>
                </a:lnTo>
                <a:lnTo>
                  <a:pt x="170" y="212"/>
                </a:lnTo>
                <a:lnTo>
                  <a:pt x="172" y="214"/>
                </a:lnTo>
                <a:lnTo>
                  <a:pt x="175" y="217"/>
                </a:lnTo>
                <a:lnTo>
                  <a:pt x="175" y="222"/>
                </a:lnTo>
                <a:lnTo>
                  <a:pt x="182" y="227"/>
                </a:lnTo>
                <a:lnTo>
                  <a:pt x="196" y="233"/>
                </a:lnTo>
                <a:lnTo>
                  <a:pt x="206" y="238"/>
                </a:lnTo>
                <a:lnTo>
                  <a:pt x="221" y="233"/>
                </a:lnTo>
                <a:lnTo>
                  <a:pt x="221" y="229"/>
                </a:lnTo>
                <a:lnTo>
                  <a:pt x="222" y="218"/>
                </a:lnTo>
                <a:lnTo>
                  <a:pt x="220" y="204"/>
                </a:lnTo>
                <a:lnTo>
                  <a:pt x="213" y="191"/>
                </a:lnTo>
                <a:lnTo>
                  <a:pt x="228" y="179"/>
                </a:lnTo>
                <a:lnTo>
                  <a:pt x="228" y="176"/>
                </a:lnTo>
                <a:lnTo>
                  <a:pt x="233" y="161"/>
                </a:lnTo>
                <a:lnTo>
                  <a:pt x="224" y="154"/>
                </a:lnTo>
                <a:lnTo>
                  <a:pt x="228" y="147"/>
                </a:lnTo>
                <a:lnTo>
                  <a:pt x="233" y="136"/>
                </a:lnTo>
                <a:lnTo>
                  <a:pt x="233" y="125"/>
                </a:lnTo>
                <a:lnTo>
                  <a:pt x="220" y="125"/>
                </a:lnTo>
                <a:lnTo>
                  <a:pt x="200" y="136"/>
                </a:lnTo>
                <a:lnTo>
                  <a:pt x="188" y="140"/>
                </a:lnTo>
                <a:lnTo>
                  <a:pt x="180" y="142"/>
                </a:lnTo>
                <a:lnTo>
                  <a:pt x="176" y="137"/>
                </a:lnTo>
                <a:lnTo>
                  <a:pt x="168" y="128"/>
                </a:lnTo>
                <a:lnTo>
                  <a:pt x="163" y="123"/>
                </a:lnTo>
                <a:lnTo>
                  <a:pt x="152" y="112"/>
                </a:lnTo>
                <a:lnTo>
                  <a:pt x="142" y="105"/>
                </a:lnTo>
                <a:lnTo>
                  <a:pt x="133" y="96"/>
                </a:lnTo>
                <a:lnTo>
                  <a:pt x="121" y="83"/>
                </a:lnTo>
                <a:lnTo>
                  <a:pt x="112" y="78"/>
                </a:lnTo>
                <a:lnTo>
                  <a:pt x="106" y="70"/>
                </a:lnTo>
                <a:lnTo>
                  <a:pt x="99" y="62"/>
                </a:lnTo>
                <a:lnTo>
                  <a:pt x="88" y="47"/>
                </a:lnTo>
                <a:lnTo>
                  <a:pt x="81" y="34"/>
                </a:lnTo>
                <a:lnTo>
                  <a:pt x="72" y="21"/>
                </a:lnTo>
                <a:lnTo>
                  <a:pt x="65" y="5"/>
                </a:lnTo>
                <a:lnTo>
                  <a:pt x="60" y="0"/>
                </a:lnTo>
              </a:path>
            </a:pathLst>
          </a:custGeom>
          <a:solidFill>
            <a:schemeClr val="bg1"/>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242" name="Freeform 149" descr="Wide downward diagonal"/>
          <p:cNvSpPr>
            <a:spLocks/>
          </p:cNvSpPr>
          <p:nvPr/>
        </p:nvSpPr>
        <p:spPr bwMode="auto">
          <a:xfrm>
            <a:off x="7242175" y="4216400"/>
            <a:ext cx="371475" cy="379413"/>
          </a:xfrm>
          <a:custGeom>
            <a:avLst/>
            <a:gdLst>
              <a:gd name="T0" fmla="*/ 2147483646 w 234"/>
              <a:gd name="T1" fmla="*/ 2147483646 h 239"/>
              <a:gd name="T2" fmla="*/ 2147483646 w 234"/>
              <a:gd name="T3" fmla="*/ 2147483646 h 239"/>
              <a:gd name="T4" fmla="*/ 2147483646 w 234"/>
              <a:gd name="T5" fmla="*/ 2147483646 h 239"/>
              <a:gd name="T6" fmla="*/ 2147483646 w 234"/>
              <a:gd name="T7" fmla="*/ 2147483646 h 239"/>
              <a:gd name="T8" fmla="*/ 2147483646 w 234"/>
              <a:gd name="T9" fmla="*/ 2147483646 h 239"/>
              <a:gd name="T10" fmla="*/ 2147483646 w 234"/>
              <a:gd name="T11" fmla="*/ 2147483646 h 239"/>
              <a:gd name="T12" fmla="*/ 2147483646 w 234"/>
              <a:gd name="T13" fmla="*/ 2147483646 h 239"/>
              <a:gd name="T14" fmla="*/ 2147483646 w 234"/>
              <a:gd name="T15" fmla="*/ 2147483646 h 239"/>
              <a:gd name="T16" fmla="*/ 2147483646 w 234"/>
              <a:gd name="T17" fmla="*/ 2147483646 h 239"/>
              <a:gd name="T18" fmla="*/ 2147483646 w 234"/>
              <a:gd name="T19" fmla="*/ 2147483646 h 239"/>
              <a:gd name="T20" fmla="*/ 2147483646 w 234"/>
              <a:gd name="T21" fmla="*/ 2147483646 h 239"/>
              <a:gd name="T22" fmla="*/ 2147483646 w 234"/>
              <a:gd name="T23" fmla="*/ 2147483646 h 239"/>
              <a:gd name="T24" fmla="*/ 2147483646 w 234"/>
              <a:gd name="T25" fmla="*/ 2147483646 h 239"/>
              <a:gd name="T26" fmla="*/ 2147483646 w 234"/>
              <a:gd name="T27" fmla="*/ 2147483646 h 239"/>
              <a:gd name="T28" fmla="*/ 2147483646 w 234"/>
              <a:gd name="T29" fmla="*/ 2147483646 h 239"/>
              <a:gd name="T30" fmla="*/ 2147483646 w 234"/>
              <a:gd name="T31" fmla="*/ 2147483646 h 239"/>
              <a:gd name="T32" fmla="*/ 2147483646 w 234"/>
              <a:gd name="T33" fmla="*/ 2147483646 h 239"/>
              <a:gd name="T34" fmla="*/ 2147483646 w 234"/>
              <a:gd name="T35" fmla="*/ 2147483646 h 239"/>
              <a:gd name="T36" fmla="*/ 2147483646 w 234"/>
              <a:gd name="T37" fmla="*/ 2147483646 h 239"/>
              <a:gd name="T38" fmla="*/ 2147483646 w 234"/>
              <a:gd name="T39" fmla="*/ 2147483646 h 239"/>
              <a:gd name="T40" fmla="*/ 2147483646 w 234"/>
              <a:gd name="T41" fmla="*/ 2147483646 h 239"/>
              <a:gd name="T42" fmla="*/ 2147483646 w 234"/>
              <a:gd name="T43" fmla="*/ 2147483646 h 239"/>
              <a:gd name="T44" fmla="*/ 2147483646 w 234"/>
              <a:gd name="T45" fmla="*/ 2147483646 h 239"/>
              <a:gd name="T46" fmla="*/ 2147483646 w 234"/>
              <a:gd name="T47" fmla="*/ 2147483646 h 239"/>
              <a:gd name="T48" fmla="*/ 2147483646 w 234"/>
              <a:gd name="T49" fmla="*/ 2147483646 h 239"/>
              <a:gd name="T50" fmla="*/ 2147483646 w 234"/>
              <a:gd name="T51" fmla="*/ 2147483646 h 239"/>
              <a:gd name="T52" fmla="*/ 2147483646 w 234"/>
              <a:gd name="T53" fmla="*/ 2147483646 h 239"/>
              <a:gd name="T54" fmla="*/ 2147483646 w 234"/>
              <a:gd name="T55" fmla="*/ 2147483646 h 239"/>
              <a:gd name="T56" fmla="*/ 2147483646 w 234"/>
              <a:gd name="T57" fmla="*/ 2147483646 h 239"/>
              <a:gd name="T58" fmla="*/ 2147483646 w 234"/>
              <a:gd name="T59" fmla="*/ 2147483646 h 239"/>
              <a:gd name="T60" fmla="*/ 2147483646 w 234"/>
              <a:gd name="T61" fmla="*/ 2147483646 h 239"/>
              <a:gd name="T62" fmla="*/ 2147483646 w 234"/>
              <a:gd name="T63" fmla="*/ 2147483646 h 239"/>
              <a:gd name="T64" fmla="*/ 2147483646 w 234"/>
              <a:gd name="T65" fmla="*/ 2147483646 h 239"/>
              <a:gd name="T66" fmla="*/ 2147483646 w 234"/>
              <a:gd name="T67" fmla="*/ 2147483646 h 239"/>
              <a:gd name="T68" fmla="*/ 2147483646 w 234"/>
              <a:gd name="T69" fmla="*/ 2147483646 h 239"/>
              <a:gd name="T70" fmla="*/ 2147483646 w 234"/>
              <a:gd name="T71" fmla="*/ 0 h 23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34"/>
              <a:gd name="T109" fmla="*/ 0 h 239"/>
              <a:gd name="T110" fmla="*/ 234 w 234"/>
              <a:gd name="T111" fmla="*/ 239 h 239"/>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34" h="239">
                <a:moveTo>
                  <a:pt x="60" y="0"/>
                </a:moveTo>
                <a:lnTo>
                  <a:pt x="49" y="11"/>
                </a:lnTo>
                <a:lnTo>
                  <a:pt x="40" y="11"/>
                </a:lnTo>
                <a:lnTo>
                  <a:pt x="28" y="11"/>
                </a:lnTo>
                <a:lnTo>
                  <a:pt x="21" y="11"/>
                </a:lnTo>
                <a:lnTo>
                  <a:pt x="20" y="7"/>
                </a:lnTo>
                <a:lnTo>
                  <a:pt x="0" y="11"/>
                </a:lnTo>
                <a:lnTo>
                  <a:pt x="15" y="37"/>
                </a:lnTo>
                <a:lnTo>
                  <a:pt x="16" y="55"/>
                </a:lnTo>
                <a:lnTo>
                  <a:pt x="20" y="62"/>
                </a:lnTo>
                <a:lnTo>
                  <a:pt x="26" y="73"/>
                </a:lnTo>
                <a:lnTo>
                  <a:pt x="28" y="78"/>
                </a:lnTo>
                <a:lnTo>
                  <a:pt x="40" y="81"/>
                </a:lnTo>
                <a:lnTo>
                  <a:pt x="49" y="85"/>
                </a:lnTo>
                <a:lnTo>
                  <a:pt x="49" y="94"/>
                </a:lnTo>
                <a:lnTo>
                  <a:pt x="56" y="103"/>
                </a:lnTo>
                <a:lnTo>
                  <a:pt x="60" y="112"/>
                </a:lnTo>
                <a:lnTo>
                  <a:pt x="68" y="119"/>
                </a:lnTo>
                <a:lnTo>
                  <a:pt x="76" y="121"/>
                </a:lnTo>
                <a:lnTo>
                  <a:pt x="88" y="123"/>
                </a:lnTo>
                <a:lnTo>
                  <a:pt x="99" y="121"/>
                </a:lnTo>
                <a:lnTo>
                  <a:pt x="102" y="132"/>
                </a:lnTo>
                <a:lnTo>
                  <a:pt x="106" y="142"/>
                </a:lnTo>
                <a:lnTo>
                  <a:pt x="108" y="143"/>
                </a:lnTo>
                <a:lnTo>
                  <a:pt x="121" y="137"/>
                </a:lnTo>
                <a:lnTo>
                  <a:pt x="126" y="147"/>
                </a:lnTo>
                <a:lnTo>
                  <a:pt x="129" y="154"/>
                </a:lnTo>
                <a:lnTo>
                  <a:pt x="133" y="162"/>
                </a:lnTo>
                <a:lnTo>
                  <a:pt x="142" y="176"/>
                </a:lnTo>
                <a:lnTo>
                  <a:pt x="153" y="180"/>
                </a:lnTo>
                <a:lnTo>
                  <a:pt x="156" y="185"/>
                </a:lnTo>
                <a:lnTo>
                  <a:pt x="157" y="189"/>
                </a:lnTo>
                <a:lnTo>
                  <a:pt x="164" y="199"/>
                </a:lnTo>
                <a:lnTo>
                  <a:pt x="166" y="204"/>
                </a:lnTo>
                <a:lnTo>
                  <a:pt x="170" y="212"/>
                </a:lnTo>
                <a:lnTo>
                  <a:pt x="172" y="214"/>
                </a:lnTo>
                <a:lnTo>
                  <a:pt x="175" y="217"/>
                </a:lnTo>
                <a:lnTo>
                  <a:pt x="175" y="222"/>
                </a:lnTo>
                <a:lnTo>
                  <a:pt x="182" y="227"/>
                </a:lnTo>
                <a:lnTo>
                  <a:pt x="196" y="233"/>
                </a:lnTo>
                <a:lnTo>
                  <a:pt x="206" y="238"/>
                </a:lnTo>
                <a:lnTo>
                  <a:pt x="221" y="233"/>
                </a:lnTo>
                <a:lnTo>
                  <a:pt x="221" y="229"/>
                </a:lnTo>
                <a:lnTo>
                  <a:pt x="222" y="218"/>
                </a:lnTo>
                <a:lnTo>
                  <a:pt x="220" y="204"/>
                </a:lnTo>
                <a:lnTo>
                  <a:pt x="213" y="191"/>
                </a:lnTo>
                <a:lnTo>
                  <a:pt x="228" y="179"/>
                </a:lnTo>
                <a:lnTo>
                  <a:pt x="228" y="176"/>
                </a:lnTo>
                <a:lnTo>
                  <a:pt x="233" y="161"/>
                </a:lnTo>
                <a:lnTo>
                  <a:pt x="224" y="154"/>
                </a:lnTo>
                <a:lnTo>
                  <a:pt x="228" y="147"/>
                </a:lnTo>
                <a:lnTo>
                  <a:pt x="233" y="136"/>
                </a:lnTo>
                <a:lnTo>
                  <a:pt x="233" y="125"/>
                </a:lnTo>
                <a:lnTo>
                  <a:pt x="220" y="125"/>
                </a:lnTo>
                <a:lnTo>
                  <a:pt x="200" y="136"/>
                </a:lnTo>
                <a:lnTo>
                  <a:pt x="188" y="140"/>
                </a:lnTo>
                <a:lnTo>
                  <a:pt x="180" y="142"/>
                </a:lnTo>
                <a:lnTo>
                  <a:pt x="176" y="137"/>
                </a:lnTo>
                <a:lnTo>
                  <a:pt x="168" y="128"/>
                </a:lnTo>
                <a:lnTo>
                  <a:pt x="163" y="123"/>
                </a:lnTo>
                <a:lnTo>
                  <a:pt x="152" y="112"/>
                </a:lnTo>
                <a:lnTo>
                  <a:pt x="142" y="105"/>
                </a:lnTo>
                <a:lnTo>
                  <a:pt x="133" y="96"/>
                </a:lnTo>
                <a:lnTo>
                  <a:pt x="121" y="83"/>
                </a:lnTo>
                <a:lnTo>
                  <a:pt x="112" y="78"/>
                </a:lnTo>
                <a:lnTo>
                  <a:pt x="106" y="70"/>
                </a:lnTo>
                <a:lnTo>
                  <a:pt x="99" y="62"/>
                </a:lnTo>
                <a:lnTo>
                  <a:pt x="88" y="47"/>
                </a:lnTo>
                <a:lnTo>
                  <a:pt x="81" y="34"/>
                </a:lnTo>
                <a:lnTo>
                  <a:pt x="72" y="21"/>
                </a:lnTo>
                <a:lnTo>
                  <a:pt x="65" y="5"/>
                </a:lnTo>
                <a:lnTo>
                  <a:pt x="60" y="0"/>
                </a:lnTo>
              </a:path>
            </a:pathLst>
          </a:custGeom>
          <a:blipFill dpi="0" rotWithShape="0">
            <a:blip r:embed="rId3"/>
            <a:srcRect/>
            <a:tile tx="0" ty="0" sx="100000" sy="100000" flip="none" algn="tl"/>
          </a:blip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243" name="Freeform 150"/>
          <p:cNvSpPr>
            <a:spLocks/>
          </p:cNvSpPr>
          <p:nvPr/>
        </p:nvSpPr>
        <p:spPr bwMode="auto">
          <a:xfrm>
            <a:off x="7356475" y="4435475"/>
            <a:ext cx="328613" cy="327025"/>
          </a:xfrm>
          <a:custGeom>
            <a:avLst/>
            <a:gdLst>
              <a:gd name="T0" fmla="*/ 2147483646 w 207"/>
              <a:gd name="T1" fmla="*/ 2147483646 h 206"/>
              <a:gd name="T2" fmla="*/ 2147483646 w 207"/>
              <a:gd name="T3" fmla="*/ 2147483646 h 206"/>
              <a:gd name="T4" fmla="*/ 2147483646 w 207"/>
              <a:gd name="T5" fmla="*/ 2147483646 h 206"/>
              <a:gd name="T6" fmla="*/ 2147483646 w 207"/>
              <a:gd name="T7" fmla="*/ 2147483646 h 206"/>
              <a:gd name="T8" fmla="*/ 2147483646 w 207"/>
              <a:gd name="T9" fmla="*/ 2147483646 h 206"/>
              <a:gd name="T10" fmla="*/ 2147483646 w 207"/>
              <a:gd name="T11" fmla="*/ 2147483646 h 206"/>
              <a:gd name="T12" fmla="*/ 2147483646 w 207"/>
              <a:gd name="T13" fmla="*/ 2147483646 h 206"/>
              <a:gd name="T14" fmla="*/ 2147483646 w 207"/>
              <a:gd name="T15" fmla="*/ 2147483646 h 206"/>
              <a:gd name="T16" fmla="*/ 2147483646 w 207"/>
              <a:gd name="T17" fmla="*/ 2147483646 h 206"/>
              <a:gd name="T18" fmla="*/ 2147483646 w 207"/>
              <a:gd name="T19" fmla="*/ 2147483646 h 206"/>
              <a:gd name="T20" fmla="*/ 2147483646 w 207"/>
              <a:gd name="T21" fmla="*/ 2147483646 h 206"/>
              <a:gd name="T22" fmla="*/ 2147483646 w 207"/>
              <a:gd name="T23" fmla="*/ 2147483646 h 206"/>
              <a:gd name="T24" fmla="*/ 2147483646 w 207"/>
              <a:gd name="T25" fmla="*/ 2147483646 h 206"/>
              <a:gd name="T26" fmla="*/ 2147483646 w 207"/>
              <a:gd name="T27" fmla="*/ 2147483646 h 206"/>
              <a:gd name="T28" fmla="*/ 2147483646 w 207"/>
              <a:gd name="T29" fmla="*/ 2147483646 h 206"/>
              <a:gd name="T30" fmla="*/ 2147483646 w 207"/>
              <a:gd name="T31" fmla="*/ 2147483646 h 206"/>
              <a:gd name="T32" fmla="*/ 2147483646 w 207"/>
              <a:gd name="T33" fmla="*/ 2147483646 h 206"/>
              <a:gd name="T34" fmla="*/ 2147483646 w 207"/>
              <a:gd name="T35" fmla="*/ 2147483646 h 206"/>
              <a:gd name="T36" fmla="*/ 2147483646 w 207"/>
              <a:gd name="T37" fmla="*/ 2147483646 h 206"/>
              <a:gd name="T38" fmla="*/ 2147483646 w 207"/>
              <a:gd name="T39" fmla="*/ 2147483646 h 206"/>
              <a:gd name="T40" fmla="*/ 2147483646 w 207"/>
              <a:gd name="T41" fmla="*/ 2147483646 h 206"/>
              <a:gd name="T42" fmla="*/ 2147483646 w 207"/>
              <a:gd name="T43" fmla="*/ 2147483646 h 206"/>
              <a:gd name="T44" fmla="*/ 2147483646 w 207"/>
              <a:gd name="T45" fmla="*/ 2147483646 h 206"/>
              <a:gd name="T46" fmla="*/ 2147483646 w 207"/>
              <a:gd name="T47" fmla="*/ 2147483646 h 206"/>
              <a:gd name="T48" fmla="*/ 2147483646 w 207"/>
              <a:gd name="T49" fmla="*/ 2147483646 h 206"/>
              <a:gd name="T50" fmla="*/ 2147483646 w 207"/>
              <a:gd name="T51" fmla="*/ 2147483646 h 206"/>
              <a:gd name="T52" fmla="*/ 2147483646 w 207"/>
              <a:gd name="T53" fmla="*/ 2147483646 h 206"/>
              <a:gd name="T54" fmla="*/ 2147483646 w 207"/>
              <a:gd name="T55" fmla="*/ 2147483646 h 206"/>
              <a:gd name="T56" fmla="*/ 2147483646 w 207"/>
              <a:gd name="T57" fmla="*/ 2147483646 h 206"/>
              <a:gd name="T58" fmla="*/ 2147483646 w 207"/>
              <a:gd name="T59" fmla="*/ 2147483646 h 206"/>
              <a:gd name="T60" fmla="*/ 2147483646 w 207"/>
              <a:gd name="T61" fmla="*/ 2147483646 h 206"/>
              <a:gd name="T62" fmla="*/ 2147483646 w 207"/>
              <a:gd name="T63" fmla="*/ 2147483646 h 206"/>
              <a:gd name="T64" fmla="*/ 2147483646 w 207"/>
              <a:gd name="T65" fmla="*/ 2147483646 h 206"/>
              <a:gd name="T66" fmla="*/ 2147483646 w 207"/>
              <a:gd name="T67" fmla="*/ 2147483646 h 206"/>
              <a:gd name="T68" fmla="*/ 2147483646 w 207"/>
              <a:gd name="T69" fmla="*/ 2147483646 h 206"/>
              <a:gd name="T70" fmla="*/ 2147483646 w 207"/>
              <a:gd name="T71" fmla="*/ 2147483646 h 206"/>
              <a:gd name="T72" fmla="*/ 2147483646 w 207"/>
              <a:gd name="T73" fmla="*/ 2147483646 h 206"/>
              <a:gd name="T74" fmla="*/ 2147483646 w 207"/>
              <a:gd name="T75" fmla="*/ 2147483646 h 206"/>
              <a:gd name="T76" fmla="*/ 2147483646 w 207"/>
              <a:gd name="T77" fmla="*/ 0 h 206"/>
              <a:gd name="T78" fmla="*/ 2147483646 w 207"/>
              <a:gd name="T79" fmla="*/ 2147483646 h 206"/>
              <a:gd name="T80" fmla="*/ 2147483646 w 207"/>
              <a:gd name="T81" fmla="*/ 2147483646 h 206"/>
              <a:gd name="T82" fmla="*/ 2147483646 w 207"/>
              <a:gd name="T83" fmla="*/ 2147483646 h 206"/>
              <a:gd name="T84" fmla="*/ 2147483646 w 207"/>
              <a:gd name="T85" fmla="*/ 2147483646 h 206"/>
              <a:gd name="T86" fmla="*/ 2147483646 w 207"/>
              <a:gd name="T87" fmla="*/ 2147483646 h 206"/>
              <a:gd name="T88" fmla="*/ 2147483646 w 207"/>
              <a:gd name="T89" fmla="*/ 2147483646 h 206"/>
              <a:gd name="T90" fmla="*/ 2147483646 w 207"/>
              <a:gd name="T91" fmla="*/ 2147483646 h 206"/>
              <a:gd name="T92" fmla="*/ 2147483646 w 207"/>
              <a:gd name="T93" fmla="*/ 2147483646 h 206"/>
              <a:gd name="T94" fmla="*/ 0 w 207"/>
              <a:gd name="T95" fmla="*/ 2147483646 h 206"/>
              <a:gd name="T96" fmla="*/ 2147483646 w 207"/>
              <a:gd name="T97" fmla="*/ 2147483646 h 20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207"/>
              <a:gd name="T148" fmla="*/ 0 h 206"/>
              <a:gd name="T149" fmla="*/ 207 w 207"/>
              <a:gd name="T150" fmla="*/ 206 h 20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207" h="206">
                <a:moveTo>
                  <a:pt x="11" y="93"/>
                </a:moveTo>
                <a:lnTo>
                  <a:pt x="22" y="114"/>
                </a:lnTo>
                <a:lnTo>
                  <a:pt x="30" y="120"/>
                </a:lnTo>
                <a:lnTo>
                  <a:pt x="49" y="135"/>
                </a:lnTo>
                <a:lnTo>
                  <a:pt x="63" y="147"/>
                </a:lnTo>
                <a:lnTo>
                  <a:pt x="79" y="161"/>
                </a:lnTo>
                <a:lnTo>
                  <a:pt x="83" y="161"/>
                </a:lnTo>
                <a:lnTo>
                  <a:pt x="102" y="172"/>
                </a:lnTo>
                <a:lnTo>
                  <a:pt x="109" y="181"/>
                </a:lnTo>
                <a:lnTo>
                  <a:pt x="117" y="181"/>
                </a:lnTo>
                <a:lnTo>
                  <a:pt x="128" y="185"/>
                </a:lnTo>
                <a:lnTo>
                  <a:pt x="133" y="185"/>
                </a:lnTo>
                <a:lnTo>
                  <a:pt x="140" y="185"/>
                </a:lnTo>
                <a:lnTo>
                  <a:pt x="154" y="185"/>
                </a:lnTo>
                <a:lnTo>
                  <a:pt x="155" y="185"/>
                </a:lnTo>
                <a:lnTo>
                  <a:pt x="167" y="191"/>
                </a:lnTo>
                <a:lnTo>
                  <a:pt x="174" y="198"/>
                </a:lnTo>
                <a:lnTo>
                  <a:pt x="190" y="205"/>
                </a:lnTo>
                <a:lnTo>
                  <a:pt x="194" y="201"/>
                </a:lnTo>
                <a:lnTo>
                  <a:pt x="206" y="191"/>
                </a:lnTo>
                <a:lnTo>
                  <a:pt x="190" y="177"/>
                </a:lnTo>
                <a:lnTo>
                  <a:pt x="182" y="167"/>
                </a:lnTo>
                <a:lnTo>
                  <a:pt x="177" y="159"/>
                </a:lnTo>
                <a:lnTo>
                  <a:pt x="170" y="153"/>
                </a:lnTo>
                <a:lnTo>
                  <a:pt x="159" y="145"/>
                </a:lnTo>
                <a:lnTo>
                  <a:pt x="149" y="139"/>
                </a:lnTo>
                <a:lnTo>
                  <a:pt x="136" y="129"/>
                </a:lnTo>
                <a:lnTo>
                  <a:pt x="125" y="112"/>
                </a:lnTo>
                <a:lnTo>
                  <a:pt x="117" y="104"/>
                </a:lnTo>
                <a:lnTo>
                  <a:pt x="109" y="93"/>
                </a:lnTo>
                <a:lnTo>
                  <a:pt x="102" y="81"/>
                </a:lnTo>
                <a:lnTo>
                  <a:pt x="94" y="69"/>
                </a:lnTo>
                <a:lnTo>
                  <a:pt x="93" y="63"/>
                </a:lnTo>
                <a:lnTo>
                  <a:pt x="86" y="51"/>
                </a:lnTo>
                <a:lnTo>
                  <a:pt x="79" y="42"/>
                </a:lnTo>
                <a:lnTo>
                  <a:pt x="68" y="36"/>
                </a:lnTo>
                <a:lnTo>
                  <a:pt x="63" y="26"/>
                </a:lnTo>
                <a:lnTo>
                  <a:pt x="55" y="14"/>
                </a:lnTo>
                <a:lnTo>
                  <a:pt x="48" y="0"/>
                </a:lnTo>
                <a:lnTo>
                  <a:pt x="32" y="6"/>
                </a:lnTo>
                <a:lnTo>
                  <a:pt x="32" y="17"/>
                </a:lnTo>
                <a:lnTo>
                  <a:pt x="30" y="23"/>
                </a:lnTo>
                <a:lnTo>
                  <a:pt x="22" y="33"/>
                </a:lnTo>
                <a:lnTo>
                  <a:pt x="15" y="42"/>
                </a:lnTo>
                <a:lnTo>
                  <a:pt x="3" y="49"/>
                </a:lnTo>
                <a:lnTo>
                  <a:pt x="3" y="57"/>
                </a:lnTo>
                <a:lnTo>
                  <a:pt x="3" y="66"/>
                </a:lnTo>
                <a:lnTo>
                  <a:pt x="0" y="77"/>
                </a:lnTo>
                <a:lnTo>
                  <a:pt x="11" y="93"/>
                </a:lnTo>
              </a:path>
            </a:pathLst>
          </a:custGeom>
          <a:solidFill>
            <a:schemeClr val="bg1"/>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244" name="Freeform 151" descr="Wide downward diagonal"/>
          <p:cNvSpPr>
            <a:spLocks/>
          </p:cNvSpPr>
          <p:nvPr/>
        </p:nvSpPr>
        <p:spPr bwMode="auto">
          <a:xfrm>
            <a:off x="7356475" y="4435475"/>
            <a:ext cx="328613" cy="327025"/>
          </a:xfrm>
          <a:custGeom>
            <a:avLst/>
            <a:gdLst>
              <a:gd name="T0" fmla="*/ 2147483646 w 207"/>
              <a:gd name="T1" fmla="*/ 2147483646 h 206"/>
              <a:gd name="T2" fmla="*/ 2147483646 w 207"/>
              <a:gd name="T3" fmla="*/ 2147483646 h 206"/>
              <a:gd name="T4" fmla="*/ 2147483646 w 207"/>
              <a:gd name="T5" fmla="*/ 2147483646 h 206"/>
              <a:gd name="T6" fmla="*/ 2147483646 w 207"/>
              <a:gd name="T7" fmla="*/ 2147483646 h 206"/>
              <a:gd name="T8" fmla="*/ 2147483646 w 207"/>
              <a:gd name="T9" fmla="*/ 2147483646 h 206"/>
              <a:gd name="T10" fmla="*/ 2147483646 w 207"/>
              <a:gd name="T11" fmla="*/ 2147483646 h 206"/>
              <a:gd name="T12" fmla="*/ 2147483646 w 207"/>
              <a:gd name="T13" fmla="*/ 2147483646 h 206"/>
              <a:gd name="T14" fmla="*/ 2147483646 w 207"/>
              <a:gd name="T15" fmla="*/ 2147483646 h 206"/>
              <a:gd name="T16" fmla="*/ 2147483646 w 207"/>
              <a:gd name="T17" fmla="*/ 2147483646 h 206"/>
              <a:gd name="T18" fmla="*/ 2147483646 w 207"/>
              <a:gd name="T19" fmla="*/ 2147483646 h 206"/>
              <a:gd name="T20" fmla="*/ 2147483646 w 207"/>
              <a:gd name="T21" fmla="*/ 2147483646 h 206"/>
              <a:gd name="T22" fmla="*/ 2147483646 w 207"/>
              <a:gd name="T23" fmla="*/ 2147483646 h 206"/>
              <a:gd name="T24" fmla="*/ 2147483646 w 207"/>
              <a:gd name="T25" fmla="*/ 2147483646 h 206"/>
              <a:gd name="T26" fmla="*/ 2147483646 w 207"/>
              <a:gd name="T27" fmla="*/ 2147483646 h 206"/>
              <a:gd name="T28" fmla="*/ 2147483646 w 207"/>
              <a:gd name="T29" fmla="*/ 2147483646 h 206"/>
              <a:gd name="T30" fmla="*/ 2147483646 w 207"/>
              <a:gd name="T31" fmla="*/ 2147483646 h 206"/>
              <a:gd name="T32" fmla="*/ 2147483646 w 207"/>
              <a:gd name="T33" fmla="*/ 2147483646 h 206"/>
              <a:gd name="T34" fmla="*/ 2147483646 w 207"/>
              <a:gd name="T35" fmla="*/ 2147483646 h 206"/>
              <a:gd name="T36" fmla="*/ 2147483646 w 207"/>
              <a:gd name="T37" fmla="*/ 2147483646 h 206"/>
              <a:gd name="T38" fmla="*/ 2147483646 w 207"/>
              <a:gd name="T39" fmla="*/ 2147483646 h 206"/>
              <a:gd name="T40" fmla="*/ 2147483646 w 207"/>
              <a:gd name="T41" fmla="*/ 2147483646 h 206"/>
              <a:gd name="T42" fmla="*/ 2147483646 w 207"/>
              <a:gd name="T43" fmla="*/ 2147483646 h 206"/>
              <a:gd name="T44" fmla="*/ 2147483646 w 207"/>
              <a:gd name="T45" fmla="*/ 2147483646 h 206"/>
              <a:gd name="T46" fmla="*/ 2147483646 w 207"/>
              <a:gd name="T47" fmla="*/ 2147483646 h 206"/>
              <a:gd name="T48" fmla="*/ 2147483646 w 207"/>
              <a:gd name="T49" fmla="*/ 2147483646 h 206"/>
              <a:gd name="T50" fmla="*/ 2147483646 w 207"/>
              <a:gd name="T51" fmla="*/ 2147483646 h 206"/>
              <a:gd name="T52" fmla="*/ 2147483646 w 207"/>
              <a:gd name="T53" fmla="*/ 2147483646 h 206"/>
              <a:gd name="T54" fmla="*/ 2147483646 w 207"/>
              <a:gd name="T55" fmla="*/ 2147483646 h 206"/>
              <a:gd name="T56" fmla="*/ 2147483646 w 207"/>
              <a:gd name="T57" fmla="*/ 2147483646 h 206"/>
              <a:gd name="T58" fmla="*/ 2147483646 w 207"/>
              <a:gd name="T59" fmla="*/ 2147483646 h 206"/>
              <a:gd name="T60" fmla="*/ 2147483646 w 207"/>
              <a:gd name="T61" fmla="*/ 2147483646 h 206"/>
              <a:gd name="T62" fmla="*/ 2147483646 w 207"/>
              <a:gd name="T63" fmla="*/ 2147483646 h 206"/>
              <a:gd name="T64" fmla="*/ 2147483646 w 207"/>
              <a:gd name="T65" fmla="*/ 2147483646 h 206"/>
              <a:gd name="T66" fmla="*/ 2147483646 w 207"/>
              <a:gd name="T67" fmla="*/ 2147483646 h 206"/>
              <a:gd name="T68" fmla="*/ 2147483646 w 207"/>
              <a:gd name="T69" fmla="*/ 2147483646 h 206"/>
              <a:gd name="T70" fmla="*/ 2147483646 w 207"/>
              <a:gd name="T71" fmla="*/ 2147483646 h 206"/>
              <a:gd name="T72" fmla="*/ 2147483646 w 207"/>
              <a:gd name="T73" fmla="*/ 2147483646 h 206"/>
              <a:gd name="T74" fmla="*/ 2147483646 w 207"/>
              <a:gd name="T75" fmla="*/ 2147483646 h 206"/>
              <a:gd name="T76" fmla="*/ 2147483646 w 207"/>
              <a:gd name="T77" fmla="*/ 0 h 206"/>
              <a:gd name="T78" fmla="*/ 2147483646 w 207"/>
              <a:gd name="T79" fmla="*/ 2147483646 h 206"/>
              <a:gd name="T80" fmla="*/ 2147483646 w 207"/>
              <a:gd name="T81" fmla="*/ 2147483646 h 206"/>
              <a:gd name="T82" fmla="*/ 2147483646 w 207"/>
              <a:gd name="T83" fmla="*/ 2147483646 h 206"/>
              <a:gd name="T84" fmla="*/ 2147483646 w 207"/>
              <a:gd name="T85" fmla="*/ 2147483646 h 206"/>
              <a:gd name="T86" fmla="*/ 2147483646 w 207"/>
              <a:gd name="T87" fmla="*/ 2147483646 h 206"/>
              <a:gd name="T88" fmla="*/ 2147483646 w 207"/>
              <a:gd name="T89" fmla="*/ 2147483646 h 206"/>
              <a:gd name="T90" fmla="*/ 2147483646 w 207"/>
              <a:gd name="T91" fmla="*/ 2147483646 h 206"/>
              <a:gd name="T92" fmla="*/ 2147483646 w 207"/>
              <a:gd name="T93" fmla="*/ 2147483646 h 206"/>
              <a:gd name="T94" fmla="*/ 0 w 207"/>
              <a:gd name="T95" fmla="*/ 2147483646 h 206"/>
              <a:gd name="T96" fmla="*/ 2147483646 w 207"/>
              <a:gd name="T97" fmla="*/ 2147483646 h 20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207"/>
              <a:gd name="T148" fmla="*/ 0 h 206"/>
              <a:gd name="T149" fmla="*/ 207 w 207"/>
              <a:gd name="T150" fmla="*/ 206 h 20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207" h="206">
                <a:moveTo>
                  <a:pt x="11" y="93"/>
                </a:moveTo>
                <a:lnTo>
                  <a:pt x="22" y="114"/>
                </a:lnTo>
                <a:lnTo>
                  <a:pt x="30" y="120"/>
                </a:lnTo>
                <a:lnTo>
                  <a:pt x="49" y="135"/>
                </a:lnTo>
                <a:lnTo>
                  <a:pt x="63" y="147"/>
                </a:lnTo>
                <a:lnTo>
                  <a:pt x="79" y="161"/>
                </a:lnTo>
                <a:lnTo>
                  <a:pt x="83" y="161"/>
                </a:lnTo>
                <a:lnTo>
                  <a:pt x="102" y="172"/>
                </a:lnTo>
                <a:lnTo>
                  <a:pt x="109" y="181"/>
                </a:lnTo>
                <a:lnTo>
                  <a:pt x="117" y="181"/>
                </a:lnTo>
                <a:lnTo>
                  <a:pt x="128" y="185"/>
                </a:lnTo>
                <a:lnTo>
                  <a:pt x="133" y="185"/>
                </a:lnTo>
                <a:lnTo>
                  <a:pt x="140" y="185"/>
                </a:lnTo>
                <a:lnTo>
                  <a:pt x="154" y="185"/>
                </a:lnTo>
                <a:lnTo>
                  <a:pt x="155" y="185"/>
                </a:lnTo>
                <a:lnTo>
                  <a:pt x="167" y="191"/>
                </a:lnTo>
                <a:lnTo>
                  <a:pt x="174" y="198"/>
                </a:lnTo>
                <a:lnTo>
                  <a:pt x="190" y="205"/>
                </a:lnTo>
                <a:lnTo>
                  <a:pt x="194" y="201"/>
                </a:lnTo>
                <a:lnTo>
                  <a:pt x="206" y="191"/>
                </a:lnTo>
                <a:lnTo>
                  <a:pt x="190" y="177"/>
                </a:lnTo>
                <a:lnTo>
                  <a:pt x="182" y="167"/>
                </a:lnTo>
                <a:lnTo>
                  <a:pt x="177" y="159"/>
                </a:lnTo>
                <a:lnTo>
                  <a:pt x="170" y="153"/>
                </a:lnTo>
                <a:lnTo>
                  <a:pt x="159" y="145"/>
                </a:lnTo>
                <a:lnTo>
                  <a:pt x="149" y="139"/>
                </a:lnTo>
                <a:lnTo>
                  <a:pt x="136" y="129"/>
                </a:lnTo>
                <a:lnTo>
                  <a:pt x="125" y="112"/>
                </a:lnTo>
                <a:lnTo>
                  <a:pt x="117" y="104"/>
                </a:lnTo>
                <a:lnTo>
                  <a:pt x="109" y="93"/>
                </a:lnTo>
                <a:lnTo>
                  <a:pt x="102" y="81"/>
                </a:lnTo>
                <a:lnTo>
                  <a:pt x="94" y="69"/>
                </a:lnTo>
                <a:lnTo>
                  <a:pt x="93" y="63"/>
                </a:lnTo>
                <a:lnTo>
                  <a:pt x="86" y="51"/>
                </a:lnTo>
                <a:lnTo>
                  <a:pt x="79" y="42"/>
                </a:lnTo>
                <a:lnTo>
                  <a:pt x="68" y="36"/>
                </a:lnTo>
                <a:lnTo>
                  <a:pt x="63" y="26"/>
                </a:lnTo>
                <a:lnTo>
                  <a:pt x="55" y="14"/>
                </a:lnTo>
                <a:lnTo>
                  <a:pt x="48" y="0"/>
                </a:lnTo>
                <a:lnTo>
                  <a:pt x="32" y="6"/>
                </a:lnTo>
                <a:lnTo>
                  <a:pt x="32" y="17"/>
                </a:lnTo>
                <a:lnTo>
                  <a:pt x="30" y="23"/>
                </a:lnTo>
                <a:lnTo>
                  <a:pt x="22" y="33"/>
                </a:lnTo>
                <a:lnTo>
                  <a:pt x="15" y="42"/>
                </a:lnTo>
                <a:lnTo>
                  <a:pt x="3" y="49"/>
                </a:lnTo>
                <a:lnTo>
                  <a:pt x="3" y="57"/>
                </a:lnTo>
                <a:lnTo>
                  <a:pt x="3" y="66"/>
                </a:lnTo>
                <a:lnTo>
                  <a:pt x="0" y="77"/>
                </a:lnTo>
                <a:lnTo>
                  <a:pt x="11" y="93"/>
                </a:lnTo>
              </a:path>
            </a:pathLst>
          </a:custGeom>
          <a:blipFill dpi="0" rotWithShape="0">
            <a:blip r:embed="rId3"/>
            <a:srcRect/>
            <a:tile tx="0" ty="0" sx="100000" sy="100000" flip="none" algn="tl"/>
          </a:blip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245" name="Freeform 152"/>
          <p:cNvSpPr>
            <a:spLocks/>
          </p:cNvSpPr>
          <p:nvPr/>
        </p:nvSpPr>
        <p:spPr bwMode="auto">
          <a:xfrm>
            <a:off x="7523163" y="4551363"/>
            <a:ext cx="249237" cy="200025"/>
          </a:xfrm>
          <a:custGeom>
            <a:avLst/>
            <a:gdLst>
              <a:gd name="T0" fmla="*/ 0 w 157"/>
              <a:gd name="T1" fmla="*/ 2147483646 h 126"/>
              <a:gd name="T2" fmla="*/ 2147483646 w 157"/>
              <a:gd name="T3" fmla="*/ 2147483646 h 126"/>
              <a:gd name="T4" fmla="*/ 2147483646 w 157"/>
              <a:gd name="T5" fmla="*/ 2147483646 h 126"/>
              <a:gd name="T6" fmla="*/ 2147483646 w 157"/>
              <a:gd name="T7" fmla="*/ 2147483646 h 126"/>
              <a:gd name="T8" fmla="*/ 2147483646 w 157"/>
              <a:gd name="T9" fmla="*/ 2147483646 h 126"/>
              <a:gd name="T10" fmla="*/ 2147483646 w 157"/>
              <a:gd name="T11" fmla="*/ 2147483646 h 126"/>
              <a:gd name="T12" fmla="*/ 2147483646 w 157"/>
              <a:gd name="T13" fmla="*/ 2147483646 h 126"/>
              <a:gd name="T14" fmla="*/ 2147483646 w 157"/>
              <a:gd name="T15" fmla="*/ 2147483646 h 126"/>
              <a:gd name="T16" fmla="*/ 2147483646 w 157"/>
              <a:gd name="T17" fmla="*/ 2147483646 h 126"/>
              <a:gd name="T18" fmla="*/ 2147483646 w 157"/>
              <a:gd name="T19" fmla="*/ 2147483646 h 126"/>
              <a:gd name="T20" fmla="*/ 2147483646 w 157"/>
              <a:gd name="T21" fmla="*/ 2147483646 h 126"/>
              <a:gd name="T22" fmla="*/ 2147483646 w 157"/>
              <a:gd name="T23" fmla="*/ 2147483646 h 126"/>
              <a:gd name="T24" fmla="*/ 2147483646 w 157"/>
              <a:gd name="T25" fmla="*/ 2147483646 h 126"/>
              <a:gd name="T26" fmla="*/ 2147483646 w 157"/>
              <a:gd name="T27" fmla="*/ 2147483646 h 126"/>
              <a:gd name="T28" fmla="*/ 2147483646 w 157"/>
              <a:gd name="T29" fmla="*/ 2147483646 h 126"/>
              <a:gd name="T30" fmla="*/ 2147483646 w 157"/>
              <a:gd name="T31" fmla="*/ 2147483646 h 126"/>
              <a:gd name="T32" fmla="*/ 2147483646 w 157"/>
              <a:gd name="T33" fmla="*/ 2147483646 h 126"/>
              <a:gd name="T34" fmla="*/ 2147483646 w 157"/>
              <a:gd name="T35" fmla="*/ 2147483646 h 126"/>
              <a:gd name="T36" fmla="*/ 2147483646 w 157"/>
              <a:gd name="T37" fmla="*/ 2147483646 h 126"/>
              <a:gd name="T38" fmla="*/ 2147483646 w 157"/>
              <a:gd name="T39" fmla="*/ 2147483646 h 126"/>
              <a:gd name="T40" fmla="*/ 2147483646 w 157"/>
              <a:gd name="T41" fmla="*/ 2147483646 h 126"/>
              <a:gd name="T42" fmla="*/ 2147483646 w 157"/>
              <a:gd name="T43" fmla="*/ 2147483646 h 126"/>
              <a:gd name="T44" fmla="*/ 2147483646 w 157"/>
              <a:gd name="T45" fmla="*/ 2147483646 h 126"/>
              <a:gd name="T46" fmla="*/ 2147483646 w 157"/>
              <a:gd name="T47" fmla="*/ 2147483646 h 126"/>
              <a:gd name="T48" fmla="*/ 2147483646 w 157"/>
              <a:gd name="T49" fmla="*/ 2147483646 h 126"/>
              <a:gd name="T50" fmla="*/ 2147483646 w 157"/>
              <a:gd name="T51" fmla="*/ 2147483646 h 126"/>
              <a:gd name="T52" fmla="*/ 2147483646 w 157"/>
              <a:gd name="T53" fmla="*/ 2147483646 h 126"/>
              <a:gd name="T54" fmla="*/ 2147483646 w 157"/>
              <a:gd name="T55" fmla="*/ 2147483646 h 126"/>
              <a:gd name="T56" fmla="*/ 2147483646 w 157"/>
              <a:gd name="T57" fmla="*/ 2147483646 h 126"/>
              <a:gd name="T58" fmla="*/ 2147483646 w 157"/>
              <a:gd name="T59" fmla="*/ 2147483646 h 126"/>
              <a:gd name="T60" fmla="*/ 2147483646 w 157"/>
              <a:gd name="T61" fmla="*/ 2147483646 h 126"/>
              <a:gd name="T62" fmla="*/ 2147483646 w 157"/>
              <a:gd name="T63" fmla="*/ 2147483646 h 126"/>
              <a:gd name="T64" fmla="*/ 2147483646 w 157"/>
              <a:gd name="T65" fmla="*/ 2147483646 h 126"/>
              <a:gd name="T66" fmla="*/ 2147483646 w 157"/>
              <a:gd name="T67" fmla="*/ 2147483646 h 126"/>
              <a:gd name="T68" fmla="*/ 2147483646 w 157"/>
              <a:gd name="T69" fmla="*/ 2147483646 h 126"/>
              <a:gd name="T70" fmla="*/ 2147483646 w 157"/>
              <a:gd name="T71" fmla="*/ 2147483646 h 126"/>
              <a:gd name="T72" fmla="*/ 2147483646 w 157"/>
              <a:gd name="T73" fmla="*/ 2147483646 h 126"/>
              <a:gd name="T74" fmla="*/ 2147483646 w 157"/>
              <a:gd name="T75" fmla="*/ 2147483646 h 126"/>
              <a:gd name="T76" fmla="*/ 2147483646 w 157"/>
              <a:gd name="T77" fmla="*/ 2147483646 h 126"/>
              <a:gd name="T78" fmla="*/ 2147483646 w 157"/>
              <a:gd name="T79" fmla="*/ 2147483646 h 126"/>
              <a:gd name="T80" fmla="*/ 2147483646 w 157"/>
              <a:gd name="T81" fmla="*/ 2147483646 h 126"/>
              <a:gd name="T82" fmla="*/ 2147483646 w 157"/>
              <a:gd name="T83" fmla="*/ 2147483646 h 126"/>
              <a:gd name="T84" fmla="*/ 2147483646 w 157"/>
              <a:gd name="T85" fmla="*/ 2147483646 h 126"/>
              <a:gd name="T86" fmla="*/ 2147483646 w 157"/>
              <a:gd name="T87" fmla="*/ 2147483646 h 126"/>
              <a:gd name="T88" fmla="*/ 2147483646 w 157"/>
              <a:gd name="T89" fmla="*/ 0 h 126"/>
              <a:gd name="T90" fmla="*/ 2147483646 w 157"/>
              <a:gd name="T91" fmla="*/ 2147483646 h 126"/>
              <a:gd name="T92" fmla="*/ 2147483646 w 157"/>
              <a:gd name="T93" fmla="*/ 2147483646 h 126"/>
              <a:gd name="T94" fmla="*/ 2147483646 w 157"/>
              <a:gd name="T95" fmla="*/ 2147483646 h 126"/>
              <a:gd name="T96" fmla="*/ 2147483646 w 157"/>
              <a:gd name="T97" fmla="*/ 2147483646 h 126"/>
              <a:gd name="T98" fmla="*/ 0 w 157"/>
              <a:gd name="T99" fmla="*/ 2147483646 h 12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57"/>
              <a:gd name="T151" fmla="*/ 0 h 126"/>
              <a:gd name="T152" fmla="*/ 157 w 157"/>
              <a:gd name="T153" fmla="*/ 126 h 12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57" h="126">
                <a:moveTo>
                  <a:pt x="0" y="11"/>
                </a:moveTo>
                <a:lnTo>
                  <a:pt x="4" y="20"/>
                </a:lnTo>
                <a:lnTo>
                  <a:pt x="24" y="42"/>
                </a:lnTo>
                <a:lnTo>
                  <a:pt x="31" y="54"/>
                </a:lnTo>
                <a:lnTo>
                  <a:pt x="35" y="60"/>
                </a:lnTo>
                <a:lnTo>
                  <a:pt x="44" y="66"/>
                </a:lnTo>
                <a:lnTo>
                  <a:pt x="55" y="75"/>
                </a:lnTo>
                <a:lnTo>
                  <a:pt x="61" y="77"/>
                </a:lnTo>
                <a:lnTo>
                  <a:pt x="65" y="80"/>
                </a:lnTo>
                <a:lnTo>
                  <a:pt x="73" y="90"/>
                </a:lnTo>
                <a:lnTo>
                  <a:pt x="78" y="95"/>
                </a:lnTo>
                <a:lnTo>
                  <a:pt x="86" y="104"/>
                </a:lnTo>
                <a:lnTo>
                  <a:pt x="94" y="113"/>
                </a:lnTo>
                <a:lnTo>
                  <a:pt x="101" y="119"/>
                </a:lnTo>
                <a:lnTo>
                  <a:pt x="103" y="121"/>
                </a:lnTo>
                <a:lnTo>
                  <a:pt x="111" y="125"/>
                </a:lnTo>
                <a:lnTo>
                  <a:pt x="119" y="125"/>
                </a:lnTo>
                <a:lnTo>
                  <a:pt x="123" y="113"/>
                </a:lnTo>
                <a:lnTo>
                  <a:pt x="131" y="112"/>
                </a:lnTo>
                <a:lnTo>
                  <a:pt x="135" y="108"/>
                </a:lnTo>
                <a:lnTo>
                  <a:pt x="139" y="104"/>
                </a:lnTo>
                <a:lnTo>
                  <a:pt x="144" y="102"/>
                </a:lnTo>
                <a:lnTo>
                  <a:pt x="144" y="100"/>
                </a:lnTo>
                <a:lnTo>
                  <a:pt x="147" y="90"/>
                </a:lnTo>
                <a:lnTo>
                  <a:pt x="151" y="85"/>
                </a:lnTo>
                <a:lnTo>
                  <a:pt x="154" y="64"/>
                </a:lnTo>
                <a:lnTo>
                  <a:pt x="154" y="60"/>
                </a:lnTo>
                <a:lnTo>
                  <a:pt x="156" y="54"/>
                </a:lnTo>
                <a:lnTo>
                  <a:pt x="144" y="42"/>
                </a:lnTo>
                <a:lnTo>
                  <a:pt x="144" y="36"/>
                </a:lnTo>
                <a:lnTo>
                  <a:pt x="135" y="28"/>
                </a:lnTo>
                <a:lnTo>
                  <a:pt x="134" y="24"/>
                </a:lnTo>
                <a:lnTo>
                  <a:pt x="126" y="23"/>
                </a:lnTo>
                <a:lnTo>
                  <a:pt x="119" y="18"/>
                </a:lnTo>
                <a:lnTo>
                  <a:pt x="111" y="18"/>
                </a:lnTo>
                <a:lnTo>
                  <a:pt x="103" y="18"/>
                </a:lnTo>
                <a:lnTo>
                  <a:pt x="101" y="20"/>
                </a:lnTo>
                <a:lnTo>
                  <a:pt x="94" y="20"/>
                </a:lnTo>
                <a:lnTo>
                  <a:pt x="80" y="24"/>
                </a:lnTo>
                <a:lnTo>
                  <a:pt x="67" y="20"/>
                </a:lnTo>
                <a:lnTo>
                  <a:pt x="65" y="16"/>
                </a:lnTo>
                <a:lnTo>
                  <a:pt x="55" y="8"/>
                </a:lnTo>
                <a:lnTo>
                  <a:pt x="49" y="7"/>
                </a:lnTo>
                <a:lnTo>
                  <a:pt x="46" y="2"/>
                </a:lnTo>
                <a:lnTo>
                  <a:pt x="42" y="0"/>
                </a:lnTo>
                <a:lnTo>
                  <a:pt x="45" y="21"/>
                </a:lnTo>
                <a:lnTo>
                  <a:pt x="34" y="24"/>
                </a:lnTo>
                <a:lnTo>
                  <a:pt x="28" y="28"/>
                </a:lnTo>
                <a:lnTo>
                  <a:pt x="16" y="20"/>
                </a:lnTo>
                <a:lnTo>
                  <a:pt x="0" y="11"/>
                </a:lnTo>
              </a:path>
            </a:pathLst>
          </a:custGeom>
          <a:solidFill>
            <a:schemeClr val="bg1"/>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246" name="Freeform 153" descr="Wide downward diagonal"/>
          <p:cNvSpPr>
            <a:spLocks/>
          </p:cNvSpPr>
          <p:nvPr/>
        </p:nvSpPr>
        <p:spPr bwMode="auto">
          <a:xfrm>
            <a:off x="7523163" y="4551363"/>
            <a:ext cx="249237" cy="200025"/>
          </a:xfrm>
          <a:custGeom>
            <a:avLst/>
            <a:gdLst>
              <a:gd name="T0" fmla="*/ 0 w 157"/>
              <a:gd name="T1" fmla="*/ 2147483646 h 126"/>
              <a:gd name="T2" fmla="*/ 2147483646 w 157"/>
              <a:gd name="T3" fmla="*/ 2147483646 h 126"/>
              <a:gd name="T4" fmla="*/ 2147483646 w 157"/>
              <a:gd name="T5" fmla="*/ 2147483646 h 126"/>
              <a:gd name="T6" fmla="*/ 2147483646 w 157"/>
              <a:gd name="T7" fmla="*/ 2147483646 h 126"/>
              <a:gd name="T8" fmla="*/ 2147483646 w 157"/>
              <a:gd name="T9" fmla="*/ 2147483646 h 126"/>
              <a:gd name="T10" fmla="*/ 2147483646 w 157"/>
              <a:gd name="T11" fmla="*/ 2147483646 h 126"/>
              <a:gd name="T12" fmla="*/ 2147483646 w 157"/>
              <a:gd name="T13" fmla="*/ 2147483646 h 126"/>
              <a:gd name="T14" fmla="*/ 2147483646 w 157"/>
              <a:gd name="T15" fmla="*/ 2147483646 h 126"/>
              <a:gd name="T16" fmla="*/ 2147483646 w 157"/>
              <a:gd name="T17" fmla="*/ 2147483646 h 126"/>
              <a:gd name="T18" fmla="*/ 2147483646 w 157"/>
              <a:gd name="T19" fmla="*/ 2147483646 h 126"/>
              <a:gd name="T20" fmla="*/ 2147483646 w 157"/>
              <a:gd name="T21" fmla="*/ 2147483646 h 126"/>
              <a:gd name="T22" fmla="*/ 2147483646 w 157"/>
              <a:gd name="T23" fmla="*/ 2147483646 h 126"/>
              <a:gd name="T24" fmla="*/ 2147483646 w 157"/>
              <a:gd name="T25" fmla="*/ 2147483646 h 126"/>
              <a:gd name="T26" fmla="*/ 2147483646 w 157"/>
              <a:gd name="T27" fmla="*/ 2147483646 h 126"/>
              <a:gd name="T28" fmla="*/ 2147483646 w 157"/>
              <a:gd name="T29" fmla="*/ 2147483646 h 126"/>
              <a:gd name="T30" fmla="*/ 2147483646 w 157"/>
              <a:gd name="T31" fmla="*/ 2147483646 h 126"/>
              <a:gd name="T32" fmla="*/ 2147483646 w 157"/>
              <a:gd name="T33" fmla="*/ 2147483646 h 126"/>
              <a:gd name="T34" fmla="*/ 2147483646 w 157"/>
              <a:gd name="T35" fmla="*/ 2147483646 h 126"/>
              <a:gd name="T36" fmla="*/ 2147483646 w 157"/>
              <a:gd name="T37" fmla="*/ 2147483646 h 126"/>
              <a:gd name="T38" fmla="*/ 2147483646 w 157"/>
              <a:gd name="T39" fmla="*/ 2147483646 h 126"/>
              <a:gd name="T40" fmla="*/ 2147483646 w 157"/>
              <a:gd name="T41" fmla="*/ 2147483646 h 126"/>
              <a:gd name="T42" fmla="*/ 2147483646 w 157"/>
              <a:gd name="T43" fmla="*/ 2147483646 h 126"/>
              <a:gd name="T44" fmla="*/ 2147483646 w 157"/>
              <a:gd name="T45" fmla="*/ 2147483646 h 126"/>
              <a:gd name="T46" fmla="*/ 2147483646 w 157"/>
              <a:gd name="T47" fmla="*/ 2147483646 h 126"/>
              <a:gd name="T48" fmla="*/ 2147483646 w 157"/>
              <a:gd name="T49" fmla="*/ 2147483646 h 126"/>
              <a:gd name="T50" fmla="*/ 2147483646 w 157"/>
              <a:gd name="T51" fmla="*/ 2147483646 h 126"/>
              <a:gd name="T52" fmla="*/ 2147483646 w 157"/>
              <a:gd name="T53" fmla="*/ 2147483646 h 126"/>
              <a:gd name="T54" fmla="*/ 2147483646 w 157"/>
              <a:gd name="T55" fmla="*/ 2147483646 h 126"/>
              <a:gd name="T56" fmla="*/ 2147483646 w 157"/>
              <a:gd name="T57" fmla="*/ 2147483646 h 126"/>
              <a:gd name="T58" fmla="*/ 2147483646 w 157"/>
              <a:gd name="T59" fmla="*/ 2147483646 h 126"/>
              <a:gd name="T60" fmla="*/ 2147483646 w 157"/>
              <a:gd name="T61" fmla="*/ 2147483646 h 126"/>
              <a:gd name="T62" fmla="*/ 2147483646 w 157"/>
              <a:gd name="T63" fmla="*/ 2147483646 h 126"/>
              <a:gd name="T64" fmla="*/ 2147483646 w 157"/>
              <a:gd name="T65" fmla="*/ 2147483646 h 126"/>
              <a:gd name="T66" fmla="*/ 2147483646 w 157"/>
              <a:gd name="T67" fmla="*/ 2147483646 h 126"/>
              <a:gd name="T68" fmla="*/ 2147483646 w 157"/>
              <a:gd name="T69" fmla="*/ 2147483646 h 126"/>
              <a:gd name="T70" fmla="*/ 2147483646 w 157"/>
              <a:gd name="T71" fmla="*/ 2147483646 h 126"/>
              <a:gd name="T72" fmla="*/ 2147483646 w 157"/>
              <a:gd name="T73" fmla="*/ 2147483646 h 126"/>
              <a:gd name="T74" fmla="*/ 2147483646 w 157"/>
              <a:gd name="T75" fmla="*/ 2147483646 h 126"/>
              <a:gd name="T76" fmla="*/ 2147483646 w 157"/>
              <a:gd name="T77" fmla="*/ 2147483646 h 126"/>
              <a:gd name="T78" fmla="*/ 2147483646 w 157"/>
              <a:gd name="T79" fmla="*/ 2147483646 h 126"/>
              <a:gd name="T80" fmla="*/ 2147483646 w 157"/>
              <a:gd name="T81" fmla="*/ 2147483646 h 126"/>
              <a:gd name="T82" fmla="*/ 2147483646 w 157"/>
              <a:gd name="T83" fmla="*/ 2147483646 h 126"/>
              <a:gd name="T84" fmla="*/ 2147483646 w 157"/>
              <a:gd name="T85" fmla="*/ 2147483646 h 126"/>
              <a:gd name="T86" fmla="*/ 2147483646 w 157"/>
              <a:gd name="T87" fmla="*/ 2147483646 h 126"/>
              <a:gd name="T88" fmla="*/ 2147483646 w 157"/>
              <a:gd name="T89" fmla="*/ 0 h 126"/>
              <a:gd name="T90" fmla="*/ 2147483646 w 157"/>
              <a:gd name="T91" fmla="*/ 2147483646 h 126"/>
              <a:gd name="T92" fmla="*/ 2147483646 w 157"/>
              <a:gd name="T93" fmla="*/ 2147483646 h 126"/>
              <a:gd name="T94" fmla="*/ 2147483646 w 157"/>
              <a:gd name="T95" fmla="*/ 2147483646 h 126"/>
              <a:gd name="T96" fmla="*/ 2147483646 w 157"/>
              <a:gd name="T97" fmla="*/ 2147483646 h 126"/>
              <a:gd name="T98" fmla="*/ 0 w 157"/>
              <a:gd name="T99" fmla="*/ 2147483646 h 12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57"/>
              <a:gd name="T151" fmla="*/ 0 h 126"/>
              <a:gd name="T152" fmla="*/ 157 w 157"/>
              <a:gd name="T153" fmla="*/ 126 h 12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57" h="126">
                <a:moveTo>
                  <a:pt x="0" y="11"/>
                </a:moveTo>
                <a:lnTo>
                  <a:pt x="4" y="20"/>
                </a:lnTo>
                <a:lnTo>
                  <a:pt x="24" y="42"/>
                </a:lnTo>
                <a:lnTo>
                  <a:pt x="31" y="54"/>
                </a:lnTo>
                <a:lnTo>
                  <a:pt x="35" y="60"/>
                </a:lnTo>
                <a:lnTo>
                  <a:pt x="44" y="66"/>
                </a:lnTo>
                <a:lnTo>
                  <a:pt x="55" y="75"/>
                </a:lnTo>
                <a:lnTo>
                  <a:pt x="61" y="77"/>
                </a:lnTo>
                <a:lnTo>
                  <a:pt x="65" y="80"/>
                </a:lnTo>
                <a:lnTo>
                  <a:pt x="73" y="90"/>
                </a:lnTo>
                <a:lnTo>
                  <a:pt x="78" y="95"/>
                </a:lnTo>
                <a:lnTo>
                  <a:pt x="86" y="104"/>
                </a:lnTo>
                <a:lnTo>
                  <a:pt x="94" y="113"/>
                </a:lnTo>
                <a:lnTo>
                  <a:pt x="101" y="119"/>
                </a:lnTo>
                <a:lnTo>
                  <a:pt x="103" y="121"/>
                </a:lnTo>
                <a:lnTo>
                  <a:pt x="111" y="125"/>
                </a:lnTo>
                <a:lnTo>
                  <a:pt x="119" y="125"/>
                </a:lnTo>
                <a:lnTo>
                  <a:pt x="123" y="113"/>
                </a:lnTo>
                <a:lnTo>
                  <a:pt x="131" y="112"/>
                </a:lnTo>
                <a:lnTo>
                  <a:pt x="135" y="108"/>
                </a:lnTo>
                <a:lnTo>
                  <a:pt x="139" y="104"/>
                </a:lnTo>
                <a:lnTo>
                  <a:pt x="144" y="102"/>
                </a:lnTo>
                <a:lnTo>
                  <a:pt x="144" y="100"/>
                </a:lnTo>
                <a:lnTo>
                  <a:pt x="147" y="90"/>
                </a:lnTo>
                <a:lnTo>
                  <a:pt x="151" y="85"/>
                </a:lnTo>
                <a:lnTo>
                  <a:pt x="154" y="64"/>
                </a:lnTo>
                <a:lnTo>
                  <a:pt x="154" y="60"/>
                </a:lnTo>
                <a:lnTo>
                  <a:pt x="156" y="54"/>
                </a:lnTo>
                <a:lnTo>
                  <a:pt x="144" y="42"/>
                </a:lnTo>
                <a:lnTo>
                  <a:pt x="144" y="36"/>
                </a:lnTo>
                <a:lnTo>
                  <a:pt x="135" y="28"/>
                </a:lnTo>
                <a:lnTo>
                  <a:pt x="134" y="24"/>
                </a:lnTo>
                <a:lnTo>
                  <a:pt x="126" y="23"/>
                </a:lnTo>
                <a:lnTo>
                  <a:pt x="119" y="18"/>
                </a:lnTo>
                <a:lnTo>
                  <a:pt x="111" y="18"/>
                </a:lnTo>
                <a:lnTo>
                  <a:pt x="103" y="18"/>
                </a:lnTo>
                <a:lnTo>
                  <a:pt x="101" y="20"/>
                </a:lnTo>
                <a:lnTo>
                  <a:pt x="94" y="20"/>
                </a:lnTo>
                <a:lnTo>
                  <a:pt x="80" y="24"/>
                </a:lnTo>
                <a:lnTo>
                  <a:pt x="67" y="20"/>
                </a:lnTo>
                <a:lnTo>
                  <a:pt x="65" y="16"/>
                </a:lnTo>
                <a:lnTo>
                  <a:pt x="55" y="8"/>
                </a:lnTo>
                <a:lnTo>
                  <a:pt x="49" y="7"/>
                </a:lnTo>
                <a:lnTo>
                  <a:pt x="46" y="2"/>
                </a:lnTo>
                <a:lnTo>
                  <a:pt x="42" y="0"/>
                </a:lnTo>
                <a:lnTo>
                  <a:pt x="45" y="21"/>
                </a:lnTo>
                <a:lnTo>
                  <a:pt x="34" y="24"/>
                </a:lnTo>
                <a:lnTo>
                  <a:pt x="28" y="28"/>
                </a:lnTo>
                <a:lnTo>
                  <a:pt x="16" y="20"/>
                </a:lnTo>
                <a:lnTo>
                  <a:pt x="0" y="11"/>
                </a:lnTo>
              </a:path>
            </a:pathLst>
          </a:custGeom>
          <a:blipFill dpi="0" rotWithShape="0">
            <a:blip r:embed="rId6"/>
            <a:srcRect/>
            <a:tile tx="0" ty="0" sx="100000" sy="100000" flip="none" algn="tl"/>
          </a:blip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247" name="Freeform 154"/>
          <p:cNvSpPr>
            <a:spLocks/>
          </p:cNvSpPr>
          <p:nvPr/>
        </p:nvSpPr>
        <p:spPr bwMode="auto">
          <a:xfrm>
            <a:off x="8045450" y="3376613"/>
            <a:ext cx="693738" cy="760412"/>
          </a:xfrm>
          <a:custGeom>
            <a:avLst/>
            <a:gdLst>
              <a:gd name="T0" fmla="*/ 2147483646 w 437"/>
              <a:gd name="T1" fmla="*/ 0 h 479"/>
              <a:gd name="T2" fmla="*/ 2147483646 w 437"/>
              <a:gd name="T3" fmla="*/ 2147483646 h 479"/>
              <a:gd name="T4" fmla="*/ 2147483646 w 437"/>
              <a:gd name="T5" fmla="*/ 2147483646 h 479"/>
              <a:gd name="T6" fmla="*/ 2147483646 w 437"/>
              <a:gd name="T7" fmla="*/ 2147483646 h 479"/>
              <a:gd name="T8" fmla="*/ 2147483646 w 437"/>
              <a:gd name="T9" fmla="*/ 2147483646 h 479"/>
              <a:gd name="T10" fmla="*/ 2147483646 w 437"/>
              <a:gd name="T11" fmla="*/ 2147483646 h 479"/>
              <a:gd name="T12" fmla="*/ 2147483646 w 437"/>
              <a:gd name="T13" fmla="*/ 2147483646 h 479"/>
              <a:gd name="T14" fmla="*/ 2147483646 w 437"/>
              <a:gd name="T15" fmla="*/ 2147483646 h 479"/>
              <a:gd name="T16" fmla="*/ 2147483646 w 437"/>
              <a:gd name="T17" fmla="*/ 2147483646 h 479"/>
              <a:gd name="T18" fmla="*/ 2147483646 w 437"/>
              <a:gd name="T19" fmla="*/ 2147483646 h 479"/>
              <a:gd name="T20" fmla="*/ 2147483646 w 437"/>
              <a:gd name="T21" fmla="*/ 2147483646 h 479"/>
              <a:gd name="T22" fmla="*/ 2147483646 w 437"/>
              <a:gd name="T23" fmla="*/ 2147483646 h 479"/>
              <a:gd name="T24" fmla="*/ 2147483646 w 437"/>
              <a:gd name="T25" fmla="*/ 2147483646 h 479"/>
              <a:gd name="T26" fmla="*/ 2147483646 w 437"/>
              <a:gd name="T27" fmla="*/ 2147483646 h 479"/>
              <a:gd name="T28" fmla="*/ 2147483646 w 437"/>
              <a:gd name="T29" fmla="*/ 2147483646 h 479"/>
              <a:gd name="T30" fmla="*/ 2147483646 w 437"/>
              <a:gd name="T31" fmla="*/ 2147483646 h 479"/>
              <a:gd name="T32" fmla="*/ 2147483646 w 437"/>
              <a:gd name="T33" fmla="*/ 2147483646 h 479"/>
              <a:gd name="T34" fmla="*/ 2147483646 w 437"/>
              <a:gd name="T35" fmla="*/ 2147483646 h 479"/>
              <a:gd name="T36" fmla="*/ 2147483646 w 437"/>
              <a:gd name="T37" fmla="*/ 2147483646 h 479"/>
              <a:gd name="T38" fmla="*/ 2147483646 w 437"/>
              <a:gd name="T39" fmla="*/ 2147483646 h 479"/>
              <a:gd name="T40" fmla="*/ 2147483646 w 437"/>
              <a:gd name="T41" fmla="*/ 2147483646 h 479"/>
              <a:gd name="T42" fmla="*/ 2147483646 w 437"/>
              <a:gd name="T43" fmla="*/ 2147483646 h 479"/>
              <a:gd name="T44" fmla="*/ 2147483646 w 437"/>
              <a:gd name="T45" fmla="*/ 2147483646 h 479"/>
              <a:gd name="T46" fmla="*/ 2147483646 w 437"/>
              <a:gd name="T47" fmla="*/ 2147483646 h 479"/>
              <a:gd name="T48" fmla="*/ 2147483646 w 437"/>
              <a:gd name="T49" fmla="*/ 2147483646 h 479"/>
              <a:gd name="T50" fmla="*/ 2147483646 w 437"/>
              <a:gd name="T51" fmla="*/ 2147483646 h 479"/>
              <a:gd name="T52" fmla="*/ 0 w 437"/>
              <a:gd name="T53" fmla="*/ 2147483646 h 479"/>
              <a:gd name="T54" fmla="*/ 2147483646 w 437"/>
              <a:gd name="T55" fmla="*/ 2147483646 h 479"/>
              <a:gd name="T56" fmla="*/ 2147483646 w 437"/>
              <a:gd name="T57" fmla="*/ 2147483646 h 479"/>
              <a:gd name="T58" fmla="*/ 2147483646 w 437"/>
              <a:gd name="T59" fmla="*/ 2147483646 h 479"/>
              <a:gd name="T60" fmla="*/ 2147483646 w 437"/>
              <a:gd name="T61" fmla="*/ 2147483646 h 479"/>
              <a:gd name="T62" fmla="*/ 2147483646 w 437"/>
              <a:gd name="T63" fmla="*/ 2147483646 h 479"/>
              <a:gd name="T64" fmla="*/ 2147483646 w 437"/>
              <a:gd name="T65" fmla="*/ 2147483646 h 479"/>
              <a:gd name="T66" fmla="*/ 2147483646 w 437"/>
              <a:gd name="T67" fmla="*/ 2147483646 h 479"/>
              <a:gd name="T68" fmla="*/ 2147483646 w 437"/>
              <a:gd name="T69" fmla="*/ 2147483646 h 479"/>
              <a:gd name="T70" fmla="*/ 2147483646 w 437"/>
              <a:gd name="T71" fmla="*/ 2147483646 h 479"/>
              <a:gd name="T72" fmla="*/ 2147483646 w 437"/>
              <a:gd name="T73" fmla="*/ 2147483646 h 479"/>
              <a:gd name="T74" fmla="*/ 2147483646 w 437"/>
              <a:gd name="T75" fmla="*/ 2147483646 h 479"/>
              <a:gd name="T76" fmla="*/ 2147483646 w 437"/>
              <a:gd name="T77" fmla="*/ 2147483646 h 479"/>
              <a:gd name="T78" fmla="*/ 2147483646 w 437"/>
              <a:gd name="T79" fmla="*/ 2147483646 h 479"/>
              <a:gd name="T80" fmla="*/ 2147483646 w 437"/>
              <a:gd name="T81" fmla="*/ 2147483646 h 479"/>
              <a:gd name="T82" fmla="*/ 2147483646 w 437"/>
              <a:gd name="T83" fmla="*/ 2147483646 h 479"/>
              <a:gd name="T84" fmla="*/ 2147483646 w 437"/>
              <a:gd name="T85" fmla="*/ 2147483646 h 479"/>
              <a:gd name="T86" fmla="*/ 2147483646 w 437"/>
              <a:gd name="T87" fmla="*/ 2147483646 h 479"/>
              <a:gd name="T88" fmla="*/ 2147483646 w 437"/>
              <a:gd name="T89" fmla="*/ 2147483646 h 479"/>
              <a:gd name="T90" fmla="*/ 2147483646 w 437"/>
              <a:gd name="T91" fmla="*/ 2147483646 h 479"/>
              <a:gd name="T92" fmla="*/ 2147483646 w 437"/>
              <a:gd name="T93" fmla="*/ 2147483646 h 479"/>
              <a:gd name="T94" fmla="*/ 2147483646 w 437"/>
              <a:gd name="T95" fmla="*/ 2147483646 h 479"/>
              <a:gd name="T96" fmla="*/ 2147483646 w 437"/>
              <a:gd name="T97" fmla="*/ 2147483646 h 479"/>
              <a:gd name="T98" fmla="*/ 2147483646 w 437"/>
              <a:gd name="T99" fmla="*/ 2147483646 h 479"/>
              <a:gd name="T100" fmla="*/ 2147483646 w 437"/>
              <a:gd name="T101" fmla="*/ 2147483646 h 479"/>
              <a:gd name="T102" fmla="*/ 2147483646 w 437"/>
              <a:gd name="T103" fmla="*/ 2147483646 h 479"/>
              <a:gd name="T104" fmla="*/ 2147483646 w 437"/>
              <a:gd name="T105" fmla="*/ 2147483646 h 479"/>
              <a:gd name="T106" fmla="*/ 2147483646 w 437"/>
              <a:gd name="T107" fmla="*/ 2147483646 h 479"/>
              <a:gd name="T108" fmla="*/ 2147483646 w 437"/>
              <a:gd name="T109" fmla="*/ 2147483646 h 479"/>
              <a:gd name="T110" fmla="*/ 2147483646 w 437"/>
              <a:gd name="T111" fmla="*/ 2147483646 h 479"/>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437"/>
              <a:gd name="T169" fmla="*/ 0 h 479"/>
              <a:gd name="T170" fmla="*/ 437 w 437"/>
              <a:gd name="T171" fmla="*/ 479 h 479"/>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437" h="479">
                <a:moveTo>
                  <a:pt x="197" y="24"/>
                </a:moveTo>
                <a:lnTo>
                  <a:pt x="436" y="0"/>
                </a:lnTo>
                <a:lnTo>
                  <a:pt x="405" y="52"/>
                </a:lnTo>
                <a:lnTo>
                  <a:pt x="363" y="141"/>
                </a:lnTo>
                <a:lnTo>
                  <a:pt x="323" y="118"/>
                </a:lnTo>
                <a:lnTo>
                  <a:pt x="296" y="141"/>
                </a:lnTo>
                <a:lnTo>
                  <a:pt x="290" y="160"/>
                </a:lnTo>
                <a:lnTo>
                  <a:pt x="270" y="183"/>
                </a:lnTo>
                <a:lnTo>
                  <a:pt x="262" y="196"/>
                </a:lnTo>
                <a:lnTo>
                  <a:pt x="249" y="232"/>
                </a:lnTo>
                <a:lnTo>
                  <a:pt x="224" y="275"/>
                </a:lnTo>
                <a:lnTo>
                  <a:pt x="228" y="291"/>
                </a:lnTo>
                <a:lnTo>
                  <a:pt x="229" y="304"/>
                </a:lnTo>
                <a:lnTo>
                  <a:pt x="211" y="344"/>
                </a:lnTo>
                <a:lnTo>
                  <a:pt x="209" y="357"/>
                </a:lnTo>
                <a:lnTo>
                  <a:pt x="214" y="364"/>
                </a:lnTo>
                <a:lnTo>
                  <a:pt x="220" y="372"/>
                </a:lnTo>
                <a:lnTo>
                  <a:pt x="217" y="383"/>
                </a:lnTo>
                <a:lnTo>
                  <a:pt x="181" y="444"/>
                </a:lnTo>
                <a:lnTo>
                  <a:pt x="173" y="459"/>
                </a:lnTo>
                <a:lnTo>
                  <a:pt x="165" y="466"/>
                </a:lnTo>
                <a:lnTo>
                  <a:pt x="156" y="474"/>
                </a:lnTo>
                <a:lnTo>
                  <a:pt x="146" y="478"/>
                </a:lnTo>
                <a:lnTo>
                  <a:pt x="144" y="474"/>
                </a:lnTo>
                <a:lnTo>
                  <a:pt x="138" y="467"/>
                </a:lnTo>
                <a:lnTo>
                  <a:pt x="133" y="467"/>
                </a:lnTo>
                <a:lnTo>
                  <a:pt x="133" y="466"/>
                </a:lnTo>
                <a:lnTo>
                  <a:pt x="117" y="466"/>
                </a:lnTo>
                <a:lnTo>
                  <a:pt x="115" y="466"/>
                </a:lnTo>
                <a:lnTo>
                  <a:pt x="109" y="467"/>
                </a:lnTo>
                <a:lnTo>
                  <a:pt x="99" y="471"/>
                </a:lnTo>
                <a:lnTo>
                  <a:pt x="98" y="471"/>
                </a:lnTo>
                <a:lnTo>
                  <a:pt x="88" y="466"/>
                </a:lnTo>
                <a:lnTo>
                  <a:pt x="85" y="464"/>
                </a:lnTo>
                <a:lnTo>
                  <a:pt x="85" y="458"/>
                </a:lnTo>
                <a:lnTo>
                  <a:pt x="80" y="454"/>
                </a:lnTo>
                <a:lnTo>
                  <a:pt x="83" y="451"/>
                </a:lnTo>
                <a:lnTo>
                  <a:pt x="85" y="444"/>
                </a:lnTo>
                <a:lnTo>
                  <a:pt x="92" y="438"/>
                </a:lnTo>
                <a:lnTo>
                  <a:pt x="94" y="431"/>
                </a:lnTo>
                <a:lnTo>
                  <a:pt x="96" y="422"/>
                </a:lnTo>
                <a:lnTo>
                  <a:pt x="104" y="410"/>
                </a:lnTo>
                <a:lnTo>
                  <a:pt x="94" y="399"/>
                </a:lnTo>
                <a:lnTo>
                  <a:pt x="85" y="396"/>
                </a:lnTo>
                <a:lnTo>
                  <a:pt x="80" y="392"/>
                </a:lnTo>
                <a:lnTo>
                  <a:pt x="68" y="392"/>
                </a:lnTo>
                <a:lnTo>
                  <a:pt x="60" y="392"/>
                </a:lnTo>
                <a:lnTo>
                  <a:pt x="49" y="394"/>
                </a:lnTo>
                <a:lnTo>
                  <a:pt x="40" y="394"/>
                </a:lnTo>
                <a:lnTo>
                  <a:pt x="29" y="396"/>
                </a:lnTo>
                <a:lnTo>
                  <a:pt x="16" y="391"/>
                </a:lnTo>
                <a:lnTo>
                  <a:pt x="9" y="392"/>
                </a:lnTo>
                <a:lnTo>
                  <a:pt x="4" y="391"/>
                </a:lnTo>
                <a:lnTo>
                  <a:pt x="0" y="384"/>
                </a:lnTo>
                <a:lnTo>
                  <a:pt x="0" y="376"/>
                </a:lnTo>
                <a:lnTo>
                  <a:pt x="6" y="363"/>
                </a:lnTo>
                <a:lnTo>
                  <a:pt x="12" y="346"/>
                </a:lnTo>
                <a:lnTo>
                  <a:pt x="20" y="330"/>
                </a:lnTo>
                <a:lnTo>
                  <a:pt x="24" y="324"/>
                </a:lnTo>
                <a:lnTo>
                  <a:pt x="31" y="309"/>
                </a:lnTo>
                <a:lnTo>
                  <a:pt x="37" y="301"/>
                </a:lnTo>
                <a:lnTo>
                  <a:pt x="45" y="300"/>
                </a:lnTo>
                <a:lnTo>
                  <a:pt x="45" y="291"/>
                </a:lnTo>
                <a:lnTo>
                  <a:pt x="45" y="280"/>
                </a:lnTo>
                <a:lnTo>
                  <a:pt x="49" y="272"/>
                </a:lnTo>
                <a:lnTo>
                  <a:pt x="60" y="270"/>
                </a:lnTo>
                <a:lnTo>
                  <a:pt x="64" y="260"/>
                </a:lnTo>
                <a:lnTo>
                  <a:pt x="71" y="248"/>
                </a:lnTo>
                <a:lnTo>
                  <a:pt x="71" y="237"/>
                </a:lnTo>
                <a:lnTo>
                  <a:pt x="77" y="224"/>
                </a:lnTo>
                <a:lnTo>
                  <a:pt x="85" y="220"/>
                </a:lnTo>
                <a:lnTo>
                  <a:pt x="85" y="217"/>
                </a:lnTo>
                <a:lnTo>
                  <a:pt x="80" y="199"/>
                </a:lnTo>
                <a:lnTo>
                  <a:pt x="77" y="195"/>
                </a:lnTo>
                <a:lnTo>
                  <a:pt x="83" y="190"/>
                </a:lnTo>
                <a:lnTo>
                  <a:pt x="96" y="185"/>
                </a:lnTo>
                <a:lnTo>
                  <a:pt x="96" y="183"/>
                </a:lnTo>
                <a:lnTo>
                  <a:pt x="104" y="179"/>
                </a:lnTo>
                <a:lnTo>
                  <a:pt x="117" y="179"/>
                </a:lnTo>
                <a:lnTo>
                  <a:pt x="122" y="179"/>
                </a:lnTo>
                <a:lnTo>
                  <a:pt x="126" y="170"/>
                </a:lnTo>
                <a:lnTo>
                  <a:pt x="126" y="169"/>
                </a:lnTo>
                <a:lnTo>
                  <a:pt x="138" y="164"/>
                </a:lnTo>
                <a:lnTo>
                  <a:pt x="141" y="164"/>
                </a:lnTo>
                <a:lnTo>
                  <a:pt x="149" y="142"/>
                </a:lnTo>
                <a:lnTo>
                  <a:pt x="153" y="134"/>
                </a:lnTo>
                <a:lnTo>
                  <a:pt x="157" y="126"/>
                </a:lnTo>
                <a:lnTo>
                  <a:pt x="161" y="118"/>
                </a:lnTo>
                <a:lnTo>
                  <a:pt x="161" y="112"/>
                </a:lnTo>
                <a:lnTo>
                  <a:pt x="159" y="110"/>
                </a:lnTo>
                <a:lnTo>
                  <a:pt x="156" y="110"/>
                </a:lnTo>
                <a:lnTo>
                  <a:pt x="149" y="110"/>
                </a:lnTo>
                <a:lnTo>
                  <a:pt x="144" y="106"/>
                </a:lnTo>
                <a:lnTo>
                  <a:pt x="137" y="105"/>
                </a:lnTo>
                <a:lnTo>
                  <a:pt x="134" y="105"/>
                </a:lnTo>
                <a:lnTo>
                  <a:pt x="122" y="106"/>
                </a:lnTo>
                <a:lnTo>
                  <a:pt x="115" y="110"/>
                </a:lnTo>
                <a:lnTo>
                  <a:pt x="117" y="98"/>
                </a:lnTo>
                <a:lnTo>
                  <a:pt x="122" y="92"/>
                </a:lnTo>
                <a:lnTo>
                  <a:pt x="132" y="82"/>
                </a:lnTo>
                <a:lnTo>
                  <a:pt x="137" y="71"/>
                </a:lnTo>
                <a:lnTo>
                  <a:pt x="144" y="71"/>
                </a:lnTo>
                <a:lnTo>
                  <a:pt x="144" y="81"/>
                </a:lnTo>
                <a:lnTo>
                  <a:pt x="156" y="81"/>
                </a:lnTo>
                <a:lnTo>
                  <a:pt x="161" y="73"/>
                </a:lnTo>
                <a:lnTo>
                  <a:pt x="164" y="67"/>
                </a:lnTo>
                <a:lnTo>
                  <a:pt x="171" y="67"/>
                </a:lnTo>
                <a:lnTo>
                  <a:pt x="179" y="63"/>
                </a:lnTo>
                <a:lnTo>
                  <a:pt x="184" y="55"/>
                </a:lnTo>
                <a:lnTo>
                  <a:pt x="184" y="43"/>
                </a:lnTo>
                <a:lnTo>
                  <a:pt x="193" y="37"/>
                </a:lnTo>
                <a:lnTo>
                  <a:pt x="198" y="24"/>
                </a:lnTo>
                <a:lnTo>
                  <a:pt x="197" y="24"/>
                </a:lnTo>
              </a:path>
            </a:pathLst>
          </a:custGeom>
          <a:solidFill>
            <a:srgbClr val="99CCFF"/>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248" name="Freeform 155"/>
          <p:cNvSpPr>
            <a:spLocks/>
          </p:cNvSpPr>
          <p:nvPr/>
        </p:nvSpPr>
        <p:spPr bwMode="auto">
          <a:xfrm>
            <a:off x="6935788" y="3043238"/>
            <a:ext cx="550862" cy="406400"/>
          </a:xfrm>
          <a:custGeom>
            <a:avLst/>
            <a:gdLst>
              <a:gd name="T0" fmla="*/ 2147483646 w 347"/>
              <a:gd name="T1" fmla="*/ 2147483646 h 256"/>
              <a:gd name="T2" fmla="*/ 2147483646 w 347"/>
              <a:gd name="T3" fmla="*/ 2147483646 h 256"/>
              <a:gd name="T4" fmla="*/ 2147483646 w 347"/>
              <a:gd name="T5" fmla="*/ 2147483646 h 256"/>
              <a:gd name="T6" fmla="*/ 2147483646 w 347"/>
              <a:gd name="T7" fmla="*/ 2147483646 h 256"/>
              <a:gd name="T8" fmla="*/ 2147483646 w 347"/>
              <a:gd name="T9" fmla="*/ 0 h 256"/>
              <a:gd name="T10" fmla="*/ 2147483646 w 347"/>
              <a:gd name="T11" fmla="*/ 0 h 256"/>
              <a:gd name="T12" fmla="*/ 2147483646 w 347"/>
              <a:gd name="T13" fmla="*/ 2147483646 h 256"/>
              <a:gd name="T14" fmla="*/ 2147483646 w 347"/>
              <a:gd name="T15" fmla="*/ 2147483646 h 256"/>
              <a:gd name="T16" fmla="*/ 2147483646 w 347"/>
              <a:gd name="T17" fmla="*/ 2147483646 h 256"/>
              <a:gd name="T18" fmla="*/ 2147483646 w 347"/>
              <a:gd name="T19" fmla="*/ 2147483646 h 256"/>
              <a:gd name="T20" fmla="*/ 2147483646 w 347"/>
              <a:gd name="T21" fmla="*/ 2147483646 h 256"/>
              <a:gd name="T22" fmla="*/ 2147483646 w 347"/>
              <a:gd name="T23" fmla="*/ 2147483646 h 256"/>
              <a:gd name="T24" fmla="*/ 2147483646 w 347"/>
              <a:gd name="T25" fmla="*/ 2147483646 h 256"/>
              <a:gd name="T26" fmla="*/ 2147483646 w 347"/>
              <a:gd name="T27" fmla="*/ 2147483646 h 256"/>
              <a:gd name="T28" fmla="*/ 2147483646 w 347"/>
              <a:gd name="T29" fmla="*/ 2147483646 h 256"/>
              <a:gd name="T30" fmla="*/ 2147483646 w 347"/>
              <a:gd name="T31" fmla="*/ 2147483646 h 256"/>
              <a:gd name="T32" fmla="*/ 2147483646 w 347"/>
              <a:gd name="T33" fmla="*/ 2147483646 h 256"/>
              <a:gd name="T34" fmla="*/ 2147483646 w 347"/>
              <a:gd name="T35" fmla="*/ 2147483646 h 256"/>
              <a:gd name="T36" fmla="*/ 2147483646 w 347"/>
              <a:gd name="T37" fmla="*/ 2147483646 h 256"/>
              <a:gd name="T38" fmla="*/ 2147483646 w 347"/>
              <a:gd name="T39" fmla="*/ 2147483646 h 256"/>
              <a:gd name="T40" fmla="*/ 2147483646 w 347"/>
              <a:gd name="T41" fmla="*/ 2147483646 h 256"/>
              <a:gd name="T42" fmla="*/ 2147483646 w 347"/>
              <a:gd name="T43" fmla="*/ 2147483646 h 256"/>
              <a:gd name="T44" fmla="*/ 2147483646 w 347"/>
              <a:gd name="T45" fmla="*/ 2147483646 h 256"/>
              <a:gd name="T46" fmla="*/ 2147483646 w 347"/>
              <a:gd name="T47" fmla="*/ 2147483646 h 256"/>
              <a:gd name="T48" fmla="*/ 2147483646 w 347"/>
              <a:gd name="T49" fmla="*/ 2147483646 h 256"/>
              <a:gd name="T50" fmla="*/ 2147483646 w 347"/>
              <a:gd name="T51" fmla="*/ 2147483646 h 256"/>
              <a:gd name="T52" fmla="*/ 2147483646 w 347"/>
              <a:gd name="T53" fmla="*/ 2147483646 h 256"/>
              <a:gd name="T54" fmla="*/ 2147483646 w 347"/>
              <a:gd name="T55" fmla="*/ 2147483646 h 256"/>
              <a:gd name="T56" fmla="*/ 2147483646 w 347"/>
              <a:gd name="T57" fmla="*/ 2147483646 h 256"/>
              <a:gd name="T58" fmla="*/ 2147483646 w 347"/>
              <a:gd name="T59" fmla="*/ 2147483646 h 256"/>
              <a:gd name="T60" fmla="*/ 2147483646 w 347"/>
              <a:gd name="T61" fmla="*/ 2147483646 h 256"/>
              <a:gd name="T62" fmla="*/ 2147483646 w 347"/>
              <a:gd name="T63" fmla="*/ 2147483646 h 256"/>
              <a:gd name="T64" fmla="*/ 2147483646 w 347"/>
              <a:gd name="T65" fmla="*/ 2147483646 h 256"/>
              <a:gd name="T66" fmla="*/ 2147483646 w 347"/>
              <a:gd name="T67" fmla="*/ 2147483646 h 256"/>
              <a:gd name="T68" fmla="*/ 2147483646 w 347"/>
              <a:gd name="T69" fmla="*/ 2147483646 h 256"/>
              <a:gd name="T70" fmla="*/ 2147483646 w 347"/>
              <a:gd name="T71" fmla="*/ 2147483646 h 256"/>
              <a:gd name="T72" fmla="*/ 2147483646 w 347"/>
              <a:gd name="T73" fmla="*/ 2147483646 h 256"/>
              <a:gd name="T74" fmla="*/ 2147483646 w 347"/>
              <a:gd name="T75" fmla="*/ 2147483646 h 256"/>
              <a:gd name="T76" fmla="*/ 2147483646 w 347"/>
              <a:gd name="T77" fmla="*/ 2147483646 h 256"/>
              <a:gd name="T78" fmla="*/ 2147483646 w 347"/>
              <a:gd name="T79" fmla="*/ 2147483646 h 256"/>
              <a:gd name="T80" fmla="*/ 2147483646 w 347"/>
              <a:gd name="T81" fmla="*/ 2147483646 h 256"/>
              <a:gd name="T82" fmla="*/ 2147483646 w 347"/>
              <a:gd name="T83" fmla="*/ 2147483646 h 256"/>
              <a:gd name="T84" fmla="*/ 2147483646 w 347"/>
              <a:gd name="T85" fmla="*/ 2147483646 h 256"/>
              <a:gd name="T86" fmla="*/ 2147483646 w 347"/>
              <a:gd name="T87" fmla="*/ 2147483646 h 256"/>
              <a:gd name="T88" fmla="*/ 2147483646 w 347"/>
              <a:gd name="T89" fmla="*/ 2147483646 h 256"/>
              <a:gd name="T90" fmla="*/ 2147483646 w 347"/>
              <a:gd name="T91" fmla="*/ 2147483646 h 256"/>
              <a:gd name="T92" fmla="*/ 2147483646 w 347"/>
              <a:gd name="T93" fmla="*/ 2147483646 h 256"/>
              <a:gd name="T94" fmla="*/ 2147483646 w 347"/>
              <a:gd name="T95" fmla="*/ 2147483646 h 256"/>
              <a:gd name="T96" fmla="*/ 2147483646 w 347"/>
              <a:gd name="T97" fmla="*/ 2147483646 h 256"/>
              <a:gd name="T98" fmla="*/ 2147483646 w 347"/>
              <a:gd name="T99" fmla="*/ 2147483646 h 256"/>
              <a:gd name="T100" fmla="*/ 2147483646 w 347"/>
              <a:gd name="T101" fmla="*/ 2147483646 h 256"/>
              <a:gd name="T102" fmla="*/ 2147483646 w 347"/>
              <a:gd name="T103" fmla="*/ 2147483646 h 256"/>
              <a:gd name="T104" fmla="*/ 0 w 347"/>
              <a:gd name="T105" fmla="*/ 2147483646 h 25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347"/>
              <a:gd name="T160" fmla="*/ 0 h 256"/>
              <a:gd name="T161" fmla="*/ 347 w 347"/>
              <a:gd name="T162" fmla="*/ 256 h 25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347" h="256">
                <a:moveTo>
                  <a:pt x="0" y="96"/>
                </a:moveTo>
                <a:lnTo>
                  <a:pt x="11" y="78"/>
                </a:lnTo>
                <a:lnTo>
                  <a:pt x="11" y="65"/>
                </a:lnTo>
                <a:lnTo>
                  <a:pt x="11" y="54"/>
                </a:lnTo>
                <a:lnTo>
                  <a:pt x="11" y="45"/>
                </a:lnTo>
                <a:lnTo>
                  <a:pt x="13" y="29"/>
                </a:lnTo>
                <a:lnTo>
                  <a:pt x="13" y="18"/>
                </a:lnTo>
                <a:lnTo>
                  <a:pt x="16" y="12"/>
                </a:lnTo>
                <a:lnTo>
                  <a:pt x="28" y="5"/>
                </a:lnTo>
                <a:lnTo>
                  <a:pt x="35" y="0"/>
                </a:lnTo>
                <a:lnTo>
                  <a:pt x="53" y="0"/>
                </a:lnTo>
                <a:lnTo>
                  <a:pt x="68" y="0"/>
                </a:lnTo>
                <a:lnTo>
                  <a:pt x="76" y="9"/>
                </a:lnTo>
                <a:lnTo>
                  <a:pt x="76" y="15"/>
                </a:lnTo>
                <a:lnTo>
                  <a:pt x="76" y="27"/>
                </a:lnTo>
                <a:lnTo>
                  <a:pt x="65" y="38"/>
                </a:lnTo>
                <a:lnTo>
                  <a:pt x="68" y="50"/>
                </a:lnTo>
                <a:lnTo>
                  <a:pt x="76" y="56"/>
                </a:lnTo>
                <a:lnTo>
                  <a:pt x="80" y="56"/>
                </a:lnTo>
                <a:lnTo>
                  <a:pt x="89" y="61"/>
                </a:lnTo>
                <a:lnTo>
                  <a:pt x="102" y="66"/>
                </a:lnTo>
                <a:lnTo>
                  <a:pt x="115" y="84"/>
                </a:lnTo>
                <a:lnTo>
                  <a:pt x="129" y="89"/>
                </a:lnTo>
                <a:lnTo>
                  <a:pt x="132" y="94"/>
                </a:lnTo>
                <a:lnTo>
                  <a:pt x="138" y="94"/>
                </a:lnTo>
                <a:lnTo>
                  <a:pt x="147" y="94"/>
                </a:lnTo>
                <a:lnTo>
                  <a:pt x="164" y="97"/>
                </a:lnTo>
                <a:lnTo>
                  <a:pt x="176" y="90"/>
                </a:lnTo>
                <a:lnTo>
                  <a:pt x="188" y="90"/>
                </a:lnTo>
                <a:lnTo>
                  <a:pt x="199" y="90"/>
                </a:lnTo>
                <a:lnTo>
                  <a:pt x="204" y="102"/>
                </a:lnTo>
                <a:lnTo>
                  <a:pt x="206" y="103"/>
                </a:lnTo>
                <a:lnTo>
                  <a:pt x="218" y="113"/>
                </a:lnTo>
                <a:lnTo>
                  <a:pt x="223" y="113"/>
                </a:lnTo>
                <a:lnTo>
                  <a:pt x="230" y="105"/>
                </a:lnTo>
                <a:lnTo>
                  <a:pt x="233" y="103"/>
                </a:lnTo>
                <a:lnTo>
                  <a:pt x="243" y="99"/>
                </a:lnTo>
                <a:lnTo>
                  <a:pt x="245" y="103"/>
                </a:lnTo>
                <a:lnTo>
                  <a:pt x="249" y="109"/>
                </a:lnTo>
                <a:lnTo>
                  <a:pt x="265" y="113"/>
                </a:lnTo>
                <a:lnTo>
                  <a:pt x="276" y="111"/>
                </a:lnTo>
                <a:lnTo>
                  <a:pt x="287" y="109"/>
                </a:lnTo>
                <a:lnTo>
                  <a:pt x="289" y="109"/>
                </a:lnTo>
                <a:lnTo>
                  <a:pt x="297" y="134"/>
                </a:lnTo>
                <a:lnTo>
                  <a:pt x="301" y="141"/>
                </a:lnTo>
                <a:lnTo>
                  <a:pt x="309" y="147"/>
                </a:lnTo>
                <a:lnTo>
                  <a:pt x="321" y="160"/>
                </a:lnTo>
                <a:lnTo>
                  <a:pt x="330" y="163"/>
                </a:lnTo>
                <a:lnTo>
                  <a:pt x="337" y="172"/>
                </a:lnTo>
                <a:lnTo>
                  <a:pt x="340" y="180"/>
                </a:lnTo>
                <a:lnTo>
                  <a:pt x="343" y="188"/>
                </a:lnTo>
                <a:lnTo>
                  <a:pt x="346" y="197"/>
                </a:lnTo>
                <a:lnTo>
                  <a:pt x="346" y="207"/>
                </a:lnTo>
                <a:lnTo>
                  <a:pt x="333" y="207"/>
                </a:lnTo>
                <a:lnTo>
                  <a:pt x="327" y="209"/>
                </a:lnTo>
                <a:lnTo>
                  <a:pt x="321" y="213"/>
                </a:lnTo>
                <a:lnTo>
                  <a:pt x="313" y="216"/>
                </a:lnTo>
                <a:lnTo>
                  <a:pt x="306" y="221"/>
                </a:lnTo>
                <a:lnTo>
                  <a:pt x="304" y="225"/>
                </a:lnTo>
                <a:lnTo>
                  <a:pt x="290" y="234"/>
                </a:lnTo>
                <a:lnTo>
                  <a:pt x="278" y="238"/>
                </a:lnTo>
                <a:lnTo>
                  <a:pt x="272" y="247"/>
                </a:lnTo>
                <a:lnTo>
                  <a:pt x="267" y="253"/>
                </a:lnTo>
                <a:lnTo>
                  <a:pt x="263" y="255"/>
                </a:lnTo>
                <a:lnTo>
                  <a:pt x="249" y="252"/>
                </a:lnTo>
                <a:lnTo>
                  <a:pt x="233" y="253"/>
                </a:lnTo>
                <a:lnTo>
                  <a:pt x="228" y="247"/>
                </a:lnTo>
                <a:lnTo>
                  <a:pt x="225" y="244"/>
                </a:lnTo>
                <a:lnTo>
                  <a:pt x="221" y="240"/>
                </a:lnTo>
                <a:lnTo>
                  <a:pt x="217" y="235"/>
                </a:lnTo>
                <a:lnTo>
                  <a:pt x="206" y="235"/>
                </a:lnTo>
                <a:lnTo>
                  <a:pt x="199" y="234"/>
                </a:lnTo>
                <a:lnTo>
                  <a:pt x="197" y="229"/>
                </a:lnTo>
                <a:lnTo>
                  <a:pt x="197" y="209"/>
                </a:lnTo>
                <a:lnTo>
                  <a:pt x="199" y="198"/>
                </a:lnTo>
                <a:lnTo>
                  <a:pt x="191" y="197"/>
                </a:lnTo>
                <a:lnTo>
                  <a:pt x="185" y="194"/>
                </a:lnTo>
                <a:lnTo>
                  <a:pt x="178" y="192"/>
                </a:lnTo>
                <a:lnTo>
                  <a:pt x="164" y="185"/>
                </a:lnTo>
                <a:lnTo>
                  <a:pt x="156" y="180"/>
                </a:lnTo>
                <a:lnTo>
                  <a:pt x="151" y="172"/>
                </a:lnTo>
                <a:lnTo>
                  <a:pt x="147" y="161"/>
                </a:lnTo>
                <a:lnTo>
                  <a:pt x="136" y="149"/>
                </a:lnTo>
                <a:lnTo>
                  <a:pt x="135" y="145"/>
                </a:lnTo>
                <a:lnTo>
                  <a:pt x="126" y="137"/>
                </a:lnTo>
                <a:lnTo>
                  <a:pt x="121" y="134"/>
                </a:lnTo>
                <a:lnTo>
                  <a:pt x="111" y="141"/>
                </a:lnTo>
                <a:lnTo>
                  <a:pt x="100" y="147"/>
                </a:lnTo>
                <a:lnTo>
                  <a:pt x="93" y="153"/>
                </a:lnTo>
                <a:lnTo>
                  <a:pt x="81" y="161"/>
                </a:lnTo>
                <a:lnTo>
                  <a:pt x="77" y="163"/>
                </a:lnTo>
                <a:lnTo>
                  <a:pt x="68" y="160"/>
                </a:lnTo>
                <a:lnTo>
                  <a:pt x="57" y="160"/>
                </a:lnTo>
                <a:lnTo>
                  <a:pt x="48" y="147"/>
                </a:lnTo>
                <a:lnTo>
                  <a:pt x="45" y="145"/>
                </a:lnTo>
                <a:lnTo>
                  <a:pt x="40" y="145"/>
                </a:lnTo>
                <a:lnTo>
                  <a:pt x="30" y="151"/>
                </a:lnTo>
                <a:lnTo>
                  <a:pt x="24" y="158"/>
                </a:lnTo>
                <a:lnTo>
                  <a:pt x="20" y="156"/>
                </a:lnTo>
                <a:lnTo>
                  <a:pt x="13" y="153"/>
                </a:lnTo>
                <a:lnTo>
                  <a:pt x="13" y="141"/>
                </a:lnTo>
                <a:lnTo>
                  <a:pt x="11" y="137"/>
                </a:lnTo>
                <a:lnTo>
                  <a:pt x="13" y="125"/>
                </a:lnTo>
                <a:lnTo>
                  <a:pt x="12" y="120"/>
                </a:lnTo>
                <a:lnTo>
                  <a:pt x="7" y="106"/>
                </a:lnTo>
                <a:lnTo>
                  <a:pt x="0" y="96"/>
                </a:lnTo>
              </a:path>
            </a:pathLst>
          </a:custGeom>
          <a:solidFill>
            <a:schemeClr val="bg1"/>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249" name="Freeform 156"/>
          <p:cNvSpPr>
            <a:spLocks/>
          </p:cNvSpPr>
          <p:nvPr/>
        </p:nvSpPr>
        <p:spPr bwMode="auto">
          <a:xfrm>
            <a:off x="6935788" y="3043238"/>
            <a:ext cx="550862" cy="406400"/>
          </a:xfrm>
          <a:custGeom>
            <a:avLst/>
            <a:gdLst>
              <a:gd name="T0" fmla="*/ 2147483646 w 347"/>
              <a:gd name="T1" fmla="*/ 2147483646 h 256"/>
              <a:gd name="T2" fmla="*/ 2147483646 w 347"/>
              <a:gd name="T3" fmla="*/ 2147483646 h 256"/>
              <a:gd name="T4" fmla="*/ 2147483646 w 347"/>
              <a:gd name="T5" fmla="*/ 2147483646 h 256"/>
              <a:gd name="T6" fmla="*/ 2147483646 w 347"/>
              <a:gd name="T7" fmla="*/ 2147483646 h 256"/>
              <a:gd name="T8" fmla="*/ 2147483646 w 347"/>
              <a:gd name="T9" fmla="*/ 0 h 256"/>
              <a:gd name="T10" fmla="*/ 2147483646 w 347"/>
              <a:gd name="T11" fmla="*/ 0 h 256"/>
              <a:gd name="T12" fmla="*/ 2147483646 w 347"/>
              <a:gd name="T13" fmla="*/ 2147483646 h 256"/>
              <a:gd name="T14" fmla="*/ 2147483646 w 347"/>
              <a:gd name="T15" fmla="*/ 2147483646 h 256"/>
              <a:gd name="T16" fmla="*/ 2147483646 w 347"/>
              <a:gd name="T17" fmla="*/ 2147483646 h 256"/>
              <a:gd name="T18" fmla="*/ 2147483646 w 347"/>
              <a:gd name="T19" fmla="*/ 2147483646 h 256"/>
              <a:gd name="T20" fmla="*/ 2147483646 w 347"/>
              <a:gd name="T21" fmla="*/ 2147483646 h 256"/>
              <a:gd name="T22" fmla="*/ 2147483646 w 347"/>
              <a:gd name="T23" fmla="*/ 2147483646 h 256"/>
              <a:gd name="T24" fmla="*/ 2147483646 w 347"/>
              <a:gd name="T25" fmla="*/ 2147483646 h 256"/>
              <a:gd name="T26" fmla="*/ 2147483646 w 347"/>
              <a:gd name="T27" fmla="*/ 2147483646 h 256"/>
              <a:gd name="T28" fmla="*/ 2147483646 w 347"/>
              <a:gd name="T29" fmla="*/ 2147483646 h 256"/>
              <a:gd name="T30" fmla="*/ 2147483646 w 347"/>
              <a:gd name="T31" fmla="*/ 2147483646 h 256"/>
              <a:gd name="T32" fmla="*/ 2147483646 w 347"/>
              <a:gd name="T33" fmla="*/ 2147483646 h 256"/>
              <a:gd name="T34" fmla="*/ 2147483646 w 347"/>
              <a:gd name="T35" fmla="*/ 2147483646 h 256"/>
              <a:gd name="T36" fmla="*/ 2147483646 w 347"/>
              <a:gd name="T37" fmla="*/ 2147483646 h 256"/>
              <a:gd name="T38" fmla="*/ 2147483646 w 347"/>
              <a:gd name="T39" fmla="*/ 2147483646 h 256"/>
              <a:gd name="T40" fmla="*/ 2147483646 w 347"/>
              <a:gd name="T41" fmla="*/ 2147483646 h 256"/>
              <a:gd name="T42" fmla="*/ 2147483646 w 347"/>
              <a:gd name="T43" fmla="*/ 2147483646 h 256"/>
              <a:gd name="T44" fmla="*/ 2147483646 w 347"/>
              <a:gd name="T45" fmla="*/ 2147483646 h 256"/>
              <a:gd name="T46" fmla="*/ 2147483646 w 347"/>
              <a:gd name="T47" fmla="*/ 2147483646 h 256"/>
              <a:gd name="T48" fmla="*/ 2147483646 w 347"/>
              <a:gd name="T49" fmla="*/ 2147483646 h 256"/>
              <a:gd name="T50" fmla="*/ 2147483646 w 347"/>
              <a:gd name="T51" fmla="*/ 2147483646 h 256"/>
              <a:gd name="T52" fmla="*/ 2147483646 w 347"/>
              <a:gd name="T53" fmla="*/ 2147483646 h 256"/>
              <a:gd name="T54" fmla="*/ 2147483646 w 347"/>
              <a:gd name="T55" fmla="*/ 2147483646 h 256"/>
              <a:gd name="T56" fmla="*/ 2147483646 w 347"/>
              <a:gd name="T57" fmla="*/ 2147483646 h 256"/>
              <a:gd name="T58" fmla="*/ 2147483646 w 347"/>
              <a:gd name="T59" fmla="*/ 2147483646 h 256"/>
              <a:gd name="T60" fmla="*/ 2147483646 w 347"/>
              <a:gd name="T61" fmla="*/ 2147483646 h 256"/>
              <a:gd name="T62" fmla="*/ 2147483646 w 347"/>
              <a:gd name="T63" fmla="*/ 2147483646 h 256"/>
              <a:gd name="T64" fmla="*/ 2147483646 w 347"/>
              <a:gd name="T65" fmla="*/ 2147483646 h 256"/>
              <a:gd name="T66" fmla="*/ 2147483646 w 347"/>
              <a:gd name="T67" fmla="*/ 2147483646 h 256"/>
              <a:gd name="T68" fmla="*/ 2147483646 w 347"/>
              <a:gd name="T69" fmla="*/ 2147483646 h 256"/>
              <a:gd name="T70" fmla="*/ 2147483646 w 347"/>
              <a:gd name="T71" fmla="*/ 2147483646 h 256"/>
              <a:gd name="T72" fmla="*/ 2147483646 w 347"/>
              <a:gd name="T73" fmla="*/ 2147483646 h 256"/>
              <a:gd name="T74" fmla="*/ 2147483646 w 347"/>
              <a:gd name="T75" fmla="*/ 2147483646 h 256"/>
              <a:gd name="T76" fmla="*/ 2147483646 w 347"/>
              <a:gd name="T77" fmla="*/ 2147483646 h 256"/>
              <a:gd name="T78" fmla="*/ 2147483646 w 347"/>
              <a:gd name="T79" fmla="*/ 2147483646 h 256"/>
              <a:gd name="T80" fmla="*/ 2147483646 w 347"/>
              <a:gd name="T81" fmla="*/ 2147483646 h 256"/>
              <a:gd name="T82" fmla="*/ 2147483646 w 347"/>
              <a:gd name="T83" fmla="*/ 2147483646 h 256"/>
              <a:gd name="T84" fmla="*/ 2147483646 w 347"/>
              <a:gd name="T85" fmla="*/ 2147483646 h 256"/>
              <a:gd name="T86" fmla="*/ 2147483646 w 347"/>
              <a:gd name="T87" fmla="*/ 2147483646 h 256"/>
              <a:gd name="T88" fmla="*/ 2147483646 w 347"/>
              <a:gd name="T89" fmla="*/ 2147483646 h 256"/>
              <a:gd name="T90" fmla="*/ 2147483646 w 347"/>
              <a:gd name="T91" fmla="*/ 2147483646 h 256"/>
              <a:gd name="T92" fmla="*/ 2147483646 w 347"/>
              <a:gd name="T93" fmla="*/ 2147483646 h 256"/>
              <a:gd name="T94" fmla="*/ 2147483646 w 347"/>
              <a:gd name="T95" fmla="*/ 2147483646 h 256"/>
              <a:gd name="T96" fmla="*/ 2147483646 w 347"/>
              <a:gd name="T97" fmla="*/ 2147483646 h 256"/>
              <a:gd name="T98" fmla="*/ 2147483646 w 347"/>
              <a:gd name="T99" fmla="*/ 2147483646 h 256"/>
              <a:gd name="T100" fmla="*/ 2147483646 w 347"/>
              <a:gd name="T101" fmla="*/ 2147483646 h 256"/>
              <a:gd name="T102" fmla="*/ 2147483646 w 347"/>
              <a:gd name="T103" fmla="*/ 2147483646 h 256"/>
              <a:gd name="T104" fmla="*/ 0 w 347"/>
              <a:gd name="T105" fmla="*/ 2147483646 h 25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347"/>
              <a:gd name="T160" fmla="*/ 0 h 256"/>
              <a:gd name="T161" fmla="*/ 347 w 347"/>
              <a:gd name="T162" fmla="*/ 256 h 25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347" h="256">
                <a:moveTo>
                  <a:pt x="0" y="96"/>
                </a:moveTo>
                <a:lnTo>
                  <a:pt x="11" y="78"/>
                </a:lnTo>
                <a:lnTo>
                  <a:pt x="11" y="65"/>
                </a:lnTo>
                <a:lnTo>
                  <a:pt x="11" y="54"/>
                </a:lnTo>
                <a:lnTo>
                  <a:pt x="11" y="45"/>
                </a:lnTo>
                <a:lnTo>
                  <a:pt x="13" y="29"/>
                </a:lnTo>
                <a:lnTo>
                  <a:pt x="13" y="18"/>
                </a:lnTo>
                <a:lnTo>
                  <a:pt x="16" y="12"/>
                </a:lnTo>
                <a:lnTo>
                  <a:pt x="28" y="5"/>
                </a:lnTo>
                <a:lnTo>
                  <a:pt x="35" y="0"/>
                </a:lnTo>
                <a:lnTo>
                  <a:pt x="53" y="0"/>
                </a:lnTo>
                <a:lnTo>
                  <a:pt x="68" y="0"/>
                </a:lnTo>
                <a:lnTo>
                  <a:pt x="76" y="9"/>
                </a:lnTo>
                <a:lnTo>
                  <a:pt x="76" y="15"/>
                </a:lnTo>
                <a:lnTo>
                  <a:pt x="76" y="27"/>
                </a:lnTo>
                <a:lnTo>
                  <a:pt x="65" y="38"/>
                </a:lnTo>
                <a:lnTo>
                  <a:pt x="68" y="50"/>
                </a:lnTo>
                <a:lnTo>
                  <a:pt x="76" y="56"/>
                </a:lnTo>
                <a:lnTo>
                  <a:pt x="80" y="56"/>
                </a:lnTo>
                <a:lnTo>
                  <a:pt x="89" y="61"/>
                </a:lnTo>
                <a:lnTo>
                  <a:pt x="102" y="66"/>
                </a:lnTo>
                <a:lnTo>
                  <a:pt x="115" y="84"/>
                </a:lnTo>
                <a:lnTo>
                  <a:pt x="129" y="89"/>
                </a:lnTo>
                <a:lnTo>
                  <a:pt x="132" y="94"/>
                </a:lnTo>
                <a:lnTo>
                  <a:pt x="138" y="94"/>
                </a:lnTo>
                <a:lnTo>
                  <a:pt x="147" y="94"/>
                </a:lnTo>
                <a:lnTo>
                  <a:pt x="164" y="97"/>
                </a:lnTo>
                <a:lnTo>
                  <a:pt x="176" y="90"/>
                </a:lnTo>
                <a:lnTo>
                  <a:pt x="188" y="90"/>
                </a:lnTo>
                <a:lnTo>
                  <a:pt x="199" y="90"/>
                </a:lnTo>
                <a:lnTo>
                  <a:pt x="204" y="102"/>
                </a:lnTo>
                <a:lnTo>
                  <a:pt x="206" y="103"/>
                </a:lnTo>
                <a:lnTo>
                  <a:pt x="218" y="113"/>
                </a:lnTo>
                <a:lnTo>
                  <a:pt x="223" y="113"/>
                </a:lnTo>
                <a:lnTo>
                  <a:pt x="230" y="105"/>
                </a:lnTo>
                <a:lnTo>
                  <a:pt x="233" y="103"/>
                </a:lnTo>
                <a:lnTo>
                  <a:pt x="243" y="99"/>
                </a:lnTo>
                <a:lnTo>
                  <a:pt x="245" y="103"/>
                </a:lnTo>
                <a:lnTo>
                  <a:pt x="249" y="109"/>
                </a:lnTo>
                <a:lnTo>
                  <a:pt x="265" y="113"/>
                </a:lnTo>
                <a:lnTo>
                  <a:pt x="276" y="111"/>
                </a:lnTo>
                <a:lnTo>
                  <a:pt x="287" y="109"/>
                </a:lnTo>
                <a:lnTo>
                  <a:pt x="289" y="109"/>
                </a:lnTo>
                <a:lnTo>
                  <a:pt x="297" y="134"/>
                </a:lnTo>
                <a:lnTo>
                  <a:pt x="301" y="141"/>
                </a:lnTo>
                <a:lnTo>
                  <a:pt x="309" y="147"/>
                </a:lnTo>
                <a:lnTo>
                  <a:pt x="321" y="160"/>
                </a:lnTo>
                <a:lnTo>
                  <a:pt x="330" y="163"/>
                </a:lnTo>
                <a:lnTo>
                  <a:pt x="337" y="172"/>
                </a:lnTo>
                <a:lnTo>
                  <a:pt x="340" y="180"/>
                </a:lnTo>
                <a:lnTo>
                  <a:pt x="343" y="188"/>
                </a:lnTo>
                <a:lnTo>
                  <a:pt x="346" y="197"/>
                </a:lnTo>
                <a:lnTo>
                  <a:pt x="346" y="207"/>
                </a:lnTo>
                <a:lnTo>
                  <a:pt x="333" y="207"/>
                </a:lnTo>
                <a:lnTo>
                  <a:pt x="327" y="209"/>
                </a:lnTo>
                <a:lnTo>
                  <a:pt x="321" y="213"/>
                </a:lnTo>
                <a:lnTo>
                  <a:pt x="313" y="216"/>
                </a:lnTo>
                <a:lnTo>
                  <a:pt x="306" y="221"/>
                </a:lnTo>
                <a:lnTo>
                  <a:pt x="304" y="225"/>
                </a:lnTo>
                <a:lnTo>
                  <a:pt x="290" y="234"/>
                </a:lnTo>
                <a:lnTo>
                  <a:pt x="278" y="238"/>
                </a:lnTo>
                <a:lnTo>
                  <a:pt x="272" y="247"/>
                </a:lnTo>
                <a:lnTo>
                  <a:pt x="267" y="253"/>
                </a:lnTo>
                <a:lnTo>
                  <a:pt x="263" y="255"/>
                </a:lnTo>
                <a:lnTo>
                  <a:pt x="249" y="252"/>
                </a:lnTo>
                <a:lnTo>
                  <a:pt x="233" y="253"/>
                </a:lnTo>
                <a:lnTo>
                  <a:pt x="228" y="247"/>
                </a:lnTo>
                <a:lnTo>
                  <a:pt x="225" y="244"/>
                </a:lnTo>
                <a:lnTo>
                  <a:pt x="221" y="240"/>
                </a:lnTo>
                <a:lnTo>
                  <a:pt x="217" y="235"/>
                </a:lnTo>
                <a:lnTo>
                  <a:pt x="206" y="235"/>
                </a:lnTo>
                <a:lnTo>
                  <a:pt x="199" y="234"/>
                </a:lnTo>
                <a:lnTo>
                  <a:pt x="197" y="229"/>
                </a:lnTo>
                <a:lnTo>
                  <a:pt x="197" y="209"/>
                </a:lnTo>
                <a:lnTo>
                  <a:pt x="199" y="198"/>
                </a:lnTo>
                <a:lnTo>
                  <a:pt x="191" y="197"/>
                </a:lnTo>
                <a:lnTo>
                  <a:pt x="185" y="194"/>
                </a:lnTo>
                <a:lnTo>
                  <a:pt x="178" y="192"/>
                </a:lnTo>
                <a:lnTo>
                  <a:pt x="164" y="185"/>
                </a:lnTo>
                <a:lnTo>
                  <a:pt x="156" y="180"/>
                </a:lnTo>
                <a:lnTo>
                  <a:pt x="151" y="172"/>
                </a:lnTo>
                <a:lnTo>
                  <a:pt x="147" y="161"/>
                </a:lnTo>
                <a:lnTo>
                  <a:pt x="136" y="149"/>
                </a:lnTo>
                <a:lnTo>
                  <a:pt x="135" y="145"/>
                </a:lnTo>
                <a:lnTo>
                  <a:pt x="126" y="137"/>
                </a:lnTo>
                <a:lnTo>
                  <a:pt x="121" y="134"/>
                </a:lnTo>
                <a:lnTo>
                  <a:pt x="111" y="141"/>
                </a:lnTo>
                <a:lnTo>
                  <a:pt x="100" y="147"/>
                </a:lnTo>
                <a:lnTo>
                  <a:pt x="93" y="153"/>
                </a:lnTo>
                <a:lnTo>
                  <a:pt x="81" y="161"/>
                </a:lnTo>
                <a:lnTo>
                  <a:pt x="77" y="163"/>
                </a:lnTo>
                <a:lnTo>
                  <a:pt x="68" y="160"/>
                </a:lnTo>
                <a:lnTo>
                  <a:pt x="57" y="160"/>
                </a:lnTo>
                <a:lnTo>
                  <a:pt x="48" y="147"/>
                </a:lnTo>
                <a:lnTo>
                  <a:pt x="45" y="145"/>
                </a:lnTo>
                <a:lnTo>
                  <a:pt x="40" y="145"/>
                </a:lnTo>
                <a:lnTo>
                  <a:pt x="30" y="151"/>
                </a:lnTo>
                <a:lnTo>
                  <a:pt x="24" y="158"/>
                </a:lnTo>
                <a:lnTo>
                  <a:pt x="20" y="156"/>
                </a:lnTo>
                <a:lnTo>
                  <a:pt x="13" y="153"/>
                </a:lnTo>
                <a:lnTo>
                  <a:pt x="13" y="141"/>
                </a:lnTo>
                <a:lnTo>
                  <a:pt x="11" y="137"/>
                </a:lnTo>
                <a:lnTo>
                  <a:pt x="13" y="125"/>
                </a:lnTo>
                <a:lnTo>
                  <a:pt x="12" y="120"/>
                </a:lnTo>
                <a:lnTo>
                  <a:pt x="7" y="106"/>
                </a:lnTo>
                <a:lnTo>
                  <a:pt x="0" y="96"/>
                </a:lnTo>
              </a:path>
            </a:pathLst>
          </a:custGeom>
          <a:solidFill>
            <a:srgbClr val="6699FF"/>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250" name="Freeform 157"/>
          <p:cNvSpPr>
            <a:spLocks/>
          </p:cNvSpPr>
          <p:nvPr/>
        </p:nvSpPr>
        <p:spPr bwMode="auto">
          <a:xfrm>
            <a:off x="6835775" y="3197225"/>
            <a:ext cx="487363" cy="549275"/>
          </a:xfrm>
          <a:custGeom>
            <a:avLst/>
            <a:gdLst>
              <a:gd name="T0" fmla="*/ 2147483646 w 307"/>
              <a:gd name="T1" fmla="*/ 2147483646 h 346"/>
              <a:gd name="T2" fmla="*/ 2147483646 w 307"/>
              <a:gd name="T3" fmla="*/ 2147483646 h 346"/>
              <a:gd name="T4" fmla="*/ 2147483646 w 307"/>
              <a:gd name="T5" fmla="*/ 0 h 346"/>
              <a:gd name="T6" fmla="*/ 2147483646 w 307"/>
              <a:gd name="T7" fmla="*/ 2147483646 h 346"/>
              <a:gd name="T8" fmla="*/ 2147483646 w 307"/>
              <a:gd name="T9" fmla="*/ 2147483646 h 346"/>
              <a:gd name="T10" fmla="*/ 2147483646 w 307"/>
              <a:gd name="T11" fmla="*/ 2147483646 h 346"/>
              <a:gd name="T12" fmla="*/ 2147483646 w 307"/>
              <a:gd name="T13" fmla="*/ 2147483646 h 346"/>
              <a:gd name="T14" fmla="*/ 2147483646 w 307"/>
              <a:gd name="T15" fmla="*/ 2147483646 h 346"/>
              <a:gd name="T16" fmla="*/ 2147483646 w 307"/>
              <a:gd name="T17" fmla="*/ 2147483646 h 346"/>
              <a:gd name="T18" fmla="*/ 2147483646 w 307"/>
              <a:gd name="T19" fmla="*/ 2147483646 h 346"/>
              <a:gd name="T20" fmla="*/ 2147483646 w 307"/>
              <a:gd name="T21" fmla="*/ 2147483646 h 346"/>
              <a:gd name="T22" fmla="*/ 2147483646 w 307"/>
              <a:gd name="T23" fmla="*/ 2147483646 h 346"/>
              <a:gd name="T24" fmla="*/ 2147483646 w 307"/>
              <a:gd name="T25" fmla="*/ 2147483646 h 346"/>
              <a:gd name="T26" fmla="*/ 2147483646 w 307"/>
              <a:gd name="T27" fmla="*/ 2147483646 h 346"/>
              <a:gd name="T28" fmla="*/ 2147483646 w 307"/>
              <a:gd name="T29" fmla="*/ 2147483646 h 346"/>
              <a:gd name="T30" fmla="*/ 2147483646 w 307"/>
              <a:gd name="T31" fmla="*/ 2147483646 h 346"/>
              <a:gd name="T32" fmla="*/ 2147483646 w 307"/>
              <a:gd name="T33" fmla="*/ 2147483646 h 346"/>
              <a:gd name="T34" fmla="*/ 2147483646 w 307"/>
              <a:gd name="T35" fmla="*/ 2147483646 h 346"/>
              <a:gd name="T36" fmla="*/ 2147483646 w 307"/>
              <a:gd name="T37" fmla="*/ 2147483646 h 346"/>
              <a:gd name="T38" fmla="*/ 2147483646 w 307"/>
              <a:gd name="T39" fmla="*/ 2147483646 h 346"/>
              <a:gd name="T40" fmla="*/ 2147483646 w 307"/>
              <a:gd name="T41" fmla="*/ 2147483646 h 346"/>
              <a:gd name="T42" fmla="*/ 2147483646 w 307"/>
              <a:gd name="T43" fmla="*/ 2147483646 h 346"/>
              <a:gd name="T44" fmla="*/ 2147483646 w 307"/>
              <a:gd name="T45" fmla="*/ 2147483646 h 346"/>
              <a:gd name="T46" fmla="*/ 2147483646 w 307"/>
              <a:gd name="T47" fmla="*/ 2147483646 h 346"/>
              <a:gd name="T48" fmla="*/ 2147483646 w 307"/>
              <a:gd name="T49" fmla="*/ 2147483646 h 346"/>
              <a:gd name="T50" fmla="*/ 2147483646 w 307"/>
              <a:gd name="T51" fmla="*/ 2147483646 h 346"/>
              <a:gd name="T52" fmla="*/ 2147483646 w 307"/>
              <a:gd name="T53" fmla="*/ 2147483646 h 346"/>
              <a:gd name="T54" fmla="*/ 2147483646 w 307"/>
              <a:gd name="T55" fmla="*/ 2147483646 h 346"/>
              <a:gd name="T56" fmla="*/ 2147483646 w 307"/>
              <a:gd name="T57" fmla="*/ 2147483646 h 346"/>
              <a:gd name="T58" fmla="*/ 2147483646 w 307"/>
              <a:gd name="T59" fmla="*/ 2147483646 h 346"/>
              <a:gd name="T60" fmla="*/ 2147483646 w 307"/>
              <a:gd name="T61" fmla="*/ 2147483646 h 346"/>
              <a:gd name="T62" fmla="*/ 2147483646 w 307"/>
              <a:gd name="T63" fmla="*/ 2147483646 h 346"/>
              <a:gd name="T64" fmla="*/ 2147483646 w 307"/>
              <a:gd name="T65" fmla="*/ 2147483646 h 346"/>
              <a:gd name="T66" fmla="*/ 2147483646 w 307"/>
              <a:gd name="T67" fmla="*/ 2147483646 h 346"/>
              <a:gd name="T68" fmla="*/ 2147483646 w 307"/>
              <a:gd name="T69" fmla="*/ 2147483646 h 346"/>
              <a:gd name="T70" fmla="*/ 2147483646 w 307"/>
              <a:gd name="T71" fmla="*/ 2147483646 h 346"/>
              <a:gd name="T72" fmla="*/ 2147483646 w 307"/>
              <a:gd name="T73" fmla="*/ 2147483646 h 346"/>
              <a:gd name="T74" fmla="*/ 2147483646 w 307"/>
              <a:gd name="T75" fmla="*/ 2147483646 h 346"/>
              <a:gd name="T76" fmla="*/ 2147483646 w 307"/>
              <a:gd name="T77" fmla="*/ 2147483646 h 346"/>
              <a:gd name="T78" fmla="*/ 2147483646 w 307"/>
              <a:gd name="T79" fmla="*/ 2147483646 h 346"/>
              <a:gd name="T80" fmla="*/ 2147483646 w 307"/>
              <a:gd name="T81" fmla="*/ 2147483646 h 346"/>
              <a:gd name="T82" fmla="*/ 2147483646 w 307"/>
              <a:gd name="T83" fmla="*/ 2147483646 h 346"/>
              <a:gd name="T84" fmla="*/ 2147483646 w 307"/>
              <a:gd name="T85" fmla="*/ 2147483646 h 346"/>
              <a:gd name="T86" fmla="*/ 2147483646 w 307"/>
              <a:gd name="T87" fmla="*/ 2147483646 h 346"/>
              <a:gd name="T88" fmla="*/ 2147483646 w 307"/>
              <a:gd name="T89" fmla="*/ 2147483646 h 346"/>
              <a:gd name="T90" fmla="*/ 2147483646 w 307"/>
              <a:gd name="T91" fmla="*/ 2147483646 h 346"/>
              <a:gd name="T92" fmla="*/ 2147483646 w 307"/>
              <a:gd name="T93" fmla="*/ 2147483646 h 346"/>
              <a:gd name="T94" fmla="*/ 2147483646 w 307"/>
              <a:gd name="T95" fmla="*/ 2147483646 h 346"/>
              <a:gd name="T96" fmla="*/ 2147483646 w 307"/>
              <a:gd name="T97" fmla="*/ 2147483646 h 346"/>
              <a:gd name="T98" fmla="*/ 2147483646 w 307"/>
              <a:gd name="T99" fmla="*/ 2147483646 h 346"/>
              <a:gd name="T100" fmla="*/ 2147483646 w 307"/>
              <a:gd name="T101" fmla="*/ 2147483646 h 346"/>
              <a:gd name="T102" fmla="*/ 2147483646 w 307"/>
              <a:gd name="T103" fmla="*/ 2147483646 h 346"/>
              <a:gd name="T104" fmla="*/ 2147483646 w 307"/>
              <a:gd name="T105" fmla="*/ 2147483646 h 346"/>
              <a:gd name="T106" fmla="*/ 2147483646 w 307"/>
              <a:gd name="T107" fmla="*/ 2147483646 h 346"/>
              <a:gd name="T108" fmla="*/ 2147483646 w 307"/>
              <a:gd name="T109" fmla="*/ 2147483646 h 346"/>
              <a:gd name="T110" fmla="*/ 2147483646 w 307"/>
              <a:gd name="T111" fmla="*/ 2147483646 h 346"/>
              <a:gd name="T112" fmla="*/ 2147483646 w 307"/>
              <a:gd name="T113" fmla="*/ 2147483646 h 346"/>
              <a:gd name="T114" fmla="*/ 2147483646 w 307"/>
              <a:gd name="T115" fmla="*/ 2147483646 h 346"/>
              <a:gd name="T116" fmla="*/ 0 w 307"/>
              <a:gd name="T117" fmla="*/ 2147483646 h 346"/>
              <a:gd name="T118" fmla="*/ 2147483646 w 307"/>
              <a:gd name="T119" fmla="*/ 2147483646 h 346"/>
              <a:gd name="T120" fmla="*/ 2147483646 w 307"/>
              <a:gd name="T121" fmla="*/ 2147483646 h 346"/>
              <a:gd name="T122" fmla="*/ 2147483646 w 307"/>
              <a:gd name="T123" fmla="*/ 2147483646 h 346"/>
              <a:gd name="T124" fmla="*/ 2147483646 w 307"/>
              <a:gd name="T125" fmla="*/ 2147483646 h 34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307"/>
              <a:gd name="T190" fmla="*/ 0 h 346"/>
              <a:gd name="T191" fmla="*/ 307 w 307"/>
              <a:gd name="T192" fmla="*/ 346 h 34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307" h="346">
                <a:moveTo>
                  <a:pt x="32" y="17"/>
                </a:moveTo>
                <a:lnTo>
                  <a:pt x="34" y="9"/>
                </a:lnTo>
                <a:lnTo>
                  <a:pt x="40" y="4"/>
                </a:lnTo>
                <a:lnTo>
                  <a:pt x="48" y="2"/>
                </a:lnTo>
                <a:lnTo>
                  <a:pt x="56" y="4"/>
                </a:lnTo>
                <a:lnTo>
                  <a:pt x="63" y="0"/>
                </a:lnTo>
                <a:lnTo>
                  <a:pt x="68" y="6"/>
                </a:lnTo>
                <a:lnTo>
                  <a:pt x="71" y="19"/>
                </a:lnTo>
                <a:lnTo>
                  <a:pt x="76" y="27"/>
                </a:lnTo>
                <a:lnTo>
                  <a:pt x="72" y="40"/>
                </a:lnTo>
                <a:lnTo>
                  <a:pt x="76" y="46"/>
                </a:lnTo>
                <a:lnTo>
                  <a:pt x="76" y="56"/>
                </a:lnTo>
                <a:lnTo>
                  <a:pt x="87" y="61"/>
                </a:lnTo>
                <a:lnTo>
                  <a:pt x="97" y="52"/>
                </a:lnTo>
                <a:lnTo>
                  <a:pt x="102" y="47"/>
                </a:lnTo>
                <a:lnTo>
                  <a:pt x="110" y="50"/>
                </a:lnTo>
                <a:lnTo>
                  <a:pt x="120" y="61"/>
                </a:lnTo>
                <a:lnTo>
                  <a:pt x="125" y="61"/>
                </a:lnTo>
                <a:lnTo>
                  <a:pt x="144" y="67"/>
                </a:lnTo>
                <a:lnTo>
                  <a:pt x="153" y="72"/>
                </a:lnTo>
                <a:lnTo>
                  <a:pt x="157" y="84"/>
                </a:lnTo>
                <a:lnTo>
                  <a:pt x="159" y="95"/>
                </a:lnTo>
                <a:lnTo>
                  <a:pt x="163" y="116"/>
                </a:lnTo>
                <a:lnTo>
                  <a:pt x="163" y="137"/>
                </a:lnTo>
                <a:lnTo>
                  <a:pt x="166" y="143"/>
                </a:lnTo>
                <a:lnTo>
                  <a:pt x="177" y="143"/>
                </a:lnTo>
                <a:lnTo>
                  <a:pt x="183" y="147"/>
                </a:lnTo>
                <a:lnTo>
                  <a:pt x="186" y="147"/>
                </a:lnTo>
                <a:lnTo>
                  <a:pt x="189" y="152"/>
                </a:lnTo>
                <a:lnTo>
                  <a:pt x="193" y="161"/>
                </a:lnTo>
                <a:lnTo>
                  <a:pt x="193" y="176"/>
                </a:lnTo>
                <a:lnTo>
                  <a:pt x="205" y="184"/>
                </a:lnTo>
                <a:lnTo>
                  <a:pt x="205" y="188"/>
                </a:lnTo>
                <a:lnTo>
                  <a:pt x="213" y="196"/>
                </a:lnTo>
                <a:lnTo>
                  <a:pt x="227" y="205"/>
                </a:lnTo>
                <a:lnTo>
                  <a:pt x="236" y="210"/>
                </a:lnTo>
                <a:lnTo>
                  <a:pt x="247" y="215"/>
                </a:lnTo>
                <a:lnTo>
                  <a:pt x="247" y="232"/>
                </a:lnTo>
                <a:lnTo>
                  <a:pt x="244" y="232"/>
                </a:lnTo>
                <a:lnTo>
                  <a:pt x="241" y="234"/>
                </a:lnTo>
                <a:lnTo>
                  <a:pt x="241" y="241"/>
                </a:lnTo>
                <a:lnTo>
                  <a:pt x="244" y="251"/>
                </a:lnTo>
                <a:lnTo>
                  <a:pt x="247" y="254"/>
                </a:lnTo>
                <a:lnTo>
                  <a:pt x="254" y="263"/>
                </a:lnTo>
                <a:lnTo>
                  <a:pt x="257" y="269"/>
                </a:lnTo>
                <a:lnTo>
                  <a:pt x="266" y="280"/>
                </a:lnTo>
                <a:lnTo>
                  <a:pt x="267" y="285"/>
                </a:lnTo>
                <a:lnTo>
                  <a:pt x="269" y="288"/>
                </a:lnTo>
                <a:lnTo>
                  <a:pt x="275" y="292"/>
                </a:lnTo>
                <a:lnTo>
                  <a:pt x="278" y="301"/>
                </a:lnTo>
                <a:lnTo>
                  <a:pt x="278" y="303"/>
                </a:lnTo>
                <a:lnTo>
                  <a:pt x="282" y="305"/>
                </a:lnTo>
                <a:lnTo>
                  <a:pt x="290" y="309"/>
                </a:lnTo>
                <a:lnTo>
                  <a:pt x="303" y="313"/>
                </a:lnTo>
                <a:lnTo>
                  <a:pt x="306" y="313"/>
                </a:lnTo>
                <a:lnTo>
                  <a:pt x="303" y="318"/>
                </a:lnTo>
                <a:lnTo>
                  <a:pt x="301" y="329"/>
                </a:lnTo>
                <a:lnTo>
                  <a:pt x="301" y="332"/>
                </a:lnTo>
                <a:lnTo>
                  <a:pt x="282" y="329"/>
                </a:lnTo>
                <a:lnTo>
                  <a:pt x="277" y="332"/>
                </a:lnTo>
                <a:lnTo>
                  <a:pt x="277" y="333"/>
                </a:lnTo>
                <a:lnTo>
                  <a:pt x="267" y="339"/>
                </a:lnTo>
                <a:lnTo>
                  <a:pt x="259" y="345"/>
                </a:lnTo>
                <a:lnTo>
                  <a:pt x="254" y="337"/>
                </a:lnTo>
                <a:lnTo>
                  <a:pt x="244" y="332"/>
                </a:lnTo>
                <a:lnTo>
                  <a:pt x="242" y="329"/>
                </a:lnTo>
                <a:lnTo>
                  <a:pt x="241" y="324"/>
                </a:lnTo>
                <a:lnTo>
                  <a:pt x="235" y="317"/>
                </a:lnTo>
                <a:lnTo>
                  <a:pt x="229" y="313"/>
                </a:lnTo>
                <a:lnTo>
                  <a:pt x="223" y="297"/>
                </a:lnTo>
                <a:lnTo>
                  <a:pt x="210" y="297"/>
                </a:lnTo>
                <a:lnTo>
                  <a:pt x="205" y="301"/>
                </a:lnTo>
                <a:lnTo>
                  <a:pt x="201" y="309"/>
                </a:lnTo>
                <a:lnTo>
                  <a:pt x="193" y="309"/>
                </a:lnTo>
                <a:lnTo>
                  <a:pt x="189" y="309"/>
                </a:lnTo>
                <a:lnTo>
                  <a:pt x="178" y="313"/>
                </a:lnTo>
                <a:lnTo>
                  <a:pt x="171" y="307"/>
                </a:lnTo>
                <a:lnTo>
                  <a:pt x="165" y="304"/>
                </a:lnTo>
                <a:lnTo>
                  <a:pt x="159" y="306"/>
                </a:lnTo>
                <a:lnTo>
                  <a:pt x="152" y="304"/>
                </a:lnTo>
                <a:lnTo>
                  <a:pt x="144" y="308"/>
                </a:lnTo>
                <a:lnTo>
                  <a:pt x="137" y="304"/>
                </a:lnTo>
                <a:lnTo>
                  <a:pt x="136" y="289"/>
                </a:lnTo>
                <a:lnTo>
                  <a:pt x="131" y="278"/>
                </a:lnTo>
                <a:lnTo>
                  <a:pt x="123" y="275"/>
                </a:lnTo>
                <a:lnTo>
                  <a:pt x="116" y="273"/>
                </a:lnTo>
                <a:lnTo>
                  <a:pt x="112" y="269"/>
                </a:lnTo>
                <a:lnTo>
                  <a:pt x="103" y="269"/>
                </a:lnTo>
                <a:lnTo>
                  <a:pt x="98" y="268"/>
                </a:lnTo>
                <a:lnTo>
                  <a:pt x="93" y="260"/>
                </a:lnTo>
                <a:lnTo>
                  <a:pt x="87" y="254"/>
                </a:lnTo>
                <a:lnTo>
                  <a:pt x="87" y="251"/>
                </a:lnTo>
                <a:lnTo>
                  <a:pt x="80" y="241"/>
                </a:lnTo>
                <a:lnTo>
                  <a:pt x="76" y="235"/>
                </a:lnTo>
                <a:lnTo>
                  <a:pt x="80" y="231"/>
                </a:lnTo>
                <a:lnTo>
                  <a:pt x="86" y="213"/>
                </a:lnTo>
                <a:lnTo>
                  <a:pt x="82" y="205"/>
                </a:lnTo>
                <a:lnTo>
                  <a:pt x="74" y="197"/>
                </a:lnTo>
                <a:lnTo>
                  <a:pt x="66" y="194"/>
                </a:lnTo>
                <a:lnTo>
                  <a:pt x="60" y="188"/>
                </a:lnTo>
                <a:lnTo>
                  <a:pt x="60" y="179"/>
                </a:lnTo>
                <a:lnTo>
                  <a:pt x="56" y="174"/>
                </a:lnTo>
                <a:lnTo>
                  <a:pt x="60" y="164"/>
                </a:lnTo>
                <a:lnTo>
                  <a:pt x="60" y="158"/>
                </a:lnTo>
                <a:lnTo>
                  <a:pt x="63" y="147"/>
                </a:lnTo>
                <a:lnTo>
                  <a:pt x="63" y="140"/>
                </a:lnTo>
                <a:lnTo>
                  <a:pt x="56" y="129"/>
                </a:lnTo>
                <a:lnTo>
                  <a:pt x="53" y="124"/>
                </a:lnTo>
                <a:lnTo>
                  <a:pt x="44" y="122"/>
                </a:lnTo>
                <a:lnTo>
                  <a:pt x="38" y="122"/>
                </a:lnTo>
                <a:lnTo>
                  <a:pt x="36" y="122"/>
                </a:lnTo>
                <a:lnTo>
                  <a:pt x="27" y="116"/>
                </a:lnTo>
                <a:lnTo>
                  <a:pt x="27" y="110"/>
                </a:lnTo>
                <a:lnTo>
                  <a:pt x="22" y="100"/>
                </a:lnTo>
                <a:lnTo>
                  <a:pt x="19" y="97"/>
                </a:lnTo>
                <a:lnTo>
                  <a:pt x="13" y="91"/>
                </a:lnTo>
                <a:lnTo>
                  <a:pt x="4" y="80"/>
                </a:lnTo>
                <a:lnTo>
                  <a:pt x="0" y="72"/>
                </a:lnTo>
                <a:lnTo>
                  <a:pt x="4" y="61"/>
                </a:lnTo>
                <a:lnTo>
                  <a:pt x="10" y="55"/>
                </a:lnTo>
                <a:lnTo>
                  <a:pt x="12" y="46"/>
                </a:lnTo>
                <a:lnTo>
                  <a:pt x="16" y="39"/>
                </a:lnTo>
                <a:lnTo>
                  <a:pt x="22" y="35"/>
                </a:lnTo>
                <a:lnTo>
                  <a:pt x="36" y="30"/>
                </a:lnTo>
                <a:lnTo>
                  <a:pt x="38" y="20"/>
                </a:lnTo>
                <a:lnTo>
                  <a:pt x="32" y="17"/>
                </a:lnTo>
              </a:path>
            </a:pathLst>
          </a:custGeom>
          <a:solidFill>
            <a:schemeClr val="bg1"/>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251" name="Freeform 158"/>
          <p:cNvSpPr>
            <a:spLocks/>
          </p:cNvSpPr>
          <p:nvPr/>
        </p:nvSpPr>
        <p:spPr bwMode="auto">
          <a:xfrm>
            <a:off x="6835775" y="3197225"/>
            <a:ext cx="487363" cy="549275"/>
          </a:xfrm>
          <a:custGeom>
            <a:avLst/>
            <a:gdLst>
              <a:gd name="T0" fmla="*/ 2147483646 w 307"/>
              <a:gd name="T1" fmla="*/ 2147483646 h 346"/>
              <a:gd name="T2" fmla="*/ 2147483646 w 307"/>
              <a:gd name="T3" fmla="*/ 2147483646 h 346"/>
              <a:gd name="T4" fmla="*/ 2147483646 w 307"/>
              <a:gd name="T5" fmla="*/ 0 h 346"/>
              <a:gd name="T6" fmla="*/ 2147483646 w 307"/>
              <a:gd name="T7" fmla="*/ 2147483646 h 346"/>
              <a:gd name="T8" fmla="*/ 2147483646 w 307"/>
              <a:gd name="T9" fmla="*/ 2147483646 h 346"/>
              <a:gd name="T10" fmla="*/ 2147483646 w 307"/>
              <a:gd name="T11" fmla="*/ 2147483646 h 346"/>
              <a:gd name="T12" fmla="*/ 2147483646 w 307"/>
              <a:gd name="T13" fmla="*/ 2147483646 h 346"/>
              <a:gd name="T14" fmla="*/ 2147483646 w 307"/>
              <a:gd name="T15" fmla="*/ 2147483646 h 346"/>
              <a:gd name="T16" fmla="*/ 2147483646 w 307"/>
              <a:gd name="T17" fmla="*/ 2147483646 h 346"/>
              <a:gd name="T18" fmla="*/ 2147483646 w 307"/>
              <a:gd name="T19" fmla="*/ 2147483646 h 346"/>
              <a:gd name="T20" fmla="*/ 2147483646 w 307"/>
              <a:gd name="T21" fmla="*/ 2147483646 h 346"/>
              <a:gd name="T22" fmla="*/ 2147483646 w 307"/>
              <a:gd name="T23" fmla="*/ 2147483646 h 346"/>
              <a:gd name="T24" fmla="*/ 2147483646 w 307"/>
              <a:gd name="T25" fmla="*/ 2147483646 h 346"/>
              <a:gd name="T26" fmla="*/ 2147483646 w 307"/>
              <a:gd name="T27" fmla="*/ 2147483646 h 346"/>
              <a:gd name="T28" fmla="*/ 2147483646 w 307"/>
              <a:gd name="T29" fmla="*/ 2147483646 h 346"/>
              <a:gd name="T30" fmla="*/ 2147483646 w 307"/>
              <a:gd name="T31" fmla="*/ 2147483646 h 346"/>
              <a:gd name="T32" fmla="*/ 2147483646 w 307"/>
              <a:gd name="T33" fmla="*/ 2147483646 h 346"/>
              <a:gd name="T34" fmla="*/ 2147483646 w 307"/>
              <a:gd name="T35" fmla="*/ 2147483646 h 346"/>
              <a:gd name="T36" fmla="*/ 2147483646 w 307"/>
              <a:gd name="T37" fmla="*/ 2147483646 h 346"/>
              <a:gd name="T38" fmla="*/ 2147483646 w 307"/>
              <a:gd name="T39" fmla="*/ 2147483646 h 346"/>
              <a:gd name="T40" fmla="*/ 2147483646 w 307"/>
              <a:gd name="T41" fmla="*/ 2147483646 h 346"/>
              <a:gd name="T42" fmla="*/ 2147483646 w 307"/>
              <a:gd name="T43" fmla="*/ 2147483646 h 346"/>
              <a:gd name="T44" fmla="*/ 2147483646 w 307"/>
              <a:gd name="T45" fmla="*/ 2147483646 h 346"/>
              <a:gd name="T46" fmla="*/ 2147483646 w 307"/>
              <a:gd name="T47" fmla="*/ 2147483646 h 346"/>
              <a:gd name="T48" fmla="*/ 2147483646 w 307"/>
              <a:gd name="T49" fmla="*/ 2147483646 h 346"/>
              <a:gd name="T50" fmla="*/ 2147483646 w 307"/>
              <a:gd name="T51" fmla="*/ 2147483646 h 346"/>
              <a:gd name="T52" fmla="*/ 2147483646 w 307"/>
              <a:gd name="T53" fmla="*/ 2147483646 h 346"/>
              <a:gd name="T54" fmla="*/ 2147483646 w 307"/>
              <a:gd name="T55" fmla="*/ 2147483646 h 346"/>
              <a:gd name="T56" fmla="*/ 2147483646 w 307"/>
              <a:gd name="T57" fmla="*/ 2147483646 h 346"/>
              <a:gd name="T58" fmla="*/ 2147483646 w 307"/>
              <a:gd name="T59" fmla="*/ 2147483646 h 346"/>
              <a:gd name="T60" fmla="*/ 2147483646 w 307"/>
              <a:gd name="T61" fmla="*/ 2147483646 h 346"/>
              <a:gd name="T62" fmla="*/ 2147483646 w 307"/>
              <a:gd name="T63" fmla="*/ 2147483646 h 346"/>
              <a:gd name="T64" fmla="*/ 2147483646 w 307"/>
              <a:gd name="T65" fmla="*/ 2147483646 h 346"/>
              <a:gd name="T66" fmla="*/ 2147483646 w 307"/>
              <a:gd name="T67" fmla="*/ 2147483646 h 346"/>
              <a:gd name="T68" fmla="*/ 2147483646 w 307"/>
              <a:gd name="T69" fmla="*/ 2147483646 h 346"/>
              <a:gd name="T70" fmla="*/ 2147483646 w 307"/>
              <a:gd name="T71" fmla="*/ 2147483646 h 346"/>
              <a:gd name="T72" fmla="*/ 2147483646 w 307"/>
              <a:gd name="T73" fmla="*/ 2147483646 h 346"/>
              <a:gd name="T74" fmla="*/ 2147483646 w 307"/>
              <a:gd name="T75" fmla="*/ 2147483646 h 346"/>
              <a:gd name="T76" fmla="*/ 2147483646 w 307"/>
              <a:gd name="T77" fmla="*/ 2147483646 h 346"/>
              <a:gd name="T78" fmla="*/ 2147483646 w 307"/>
              <a:gd name="T79" fmla="*/ 2147483646 h 346"/>
              <a:gd name="T80" fmla="*/ 2147483646 w 307"/>
              <a:gd name="T81" fmla="*/ 2147483646 h 346"/>
              <a:gd name="T82" fmla="*/ 2147483646 w 307"/>
              <a:gd name="T83" fmla="*/ 2147483646 h 346"/>
              <a:gd name="T84" fmla="*/ 2147483646 w 307"/>
              <a:gd name="T85" fmla="*/ 2147483646 h 346"/>
              <a:gd name="T86" fmla="*/ 2147483646 w 307"/>
              <a:gd name="T87" fmla="*/ 2147483646 h 346"/>
              <a:gd name="T88" fmla="*/ 2147483646 w 307"/>
              <a:gd name="T89" fmla="*/ 2147483646 h 346"/>
              <a:gd name="T90" fmla="*/ 2147483646 w 307"/>
              <a:gd name="T91" fmla="*/ 2147483646 h 346"/>
              <a:gd name="T92" fmla="*/ 2147483646 w 307"/>
              <a:gd name="T93" fmla="*/ 2147483646 h 346"/>
              <a:gd name="T94" fmla="*/ 2147483646 w 307"/>
              <a:gd name="T95" fmla="*/ 2147483646 h 346"/>
              <a:gd name="T96" fmla="*/ 2147483646 w 307"/>
              <a:gd name="T97" fmla="*/ 2147483646 h 346"/>
              <a:gd name="T98" fmla="*/ 2147483646 w 307"/>
              <a:gd name="T99" fmla="*/ 2147483646 h 346"/>
              <a:gd name="T100" fmla="*/ 2147483646 w 307"/>
              <a:gd name="T101" fmla="*/ 2147483646 h 346"/>
              <a:gd name="T102" fmla="*/ 2147483646 w 307"/>
              <a:gd name="T103" fmla="*/ 2147483646 h 346"/>
              <a:gd name="T104" fmla="*/ 2147483646 w 307"/>
              <a:gd name="T105" fmla="*/ 2147483646 h 346"/>
              <a:gd name="T106" fmla="*/ 2147483646 w 307"/>
              <a:gd name="T107" fmla="*/ 2147483646 h 346"/>
              <a:gd name="T108" fmla="*/ 2147483646 w 307"/>
              <a:gd name="T109" fmla="*/ 2147483646 h 346"/>
              <a:gd name="T110" fmla="*/ 2147483646 w 307"/>
              <a:gd name="T111" fmla="*/ 2147483646 h 346"/>
              <a:gd name="T112" fmla="*/ 2147483646 w 307"/>
              <a:gd name="T113" fmla="*/ 2147483646 h 346"/>
              <a:gd name="T114" fmla="*/ 2147483646 w 307"/>
              <a:gd name="T115" fmla="*/ 2147483646 h 346"/>
              <a:gd name="T116" fmla="*/ 0 w 307"/>
              <a:gd name="T117" fmla="*/ 2147483646 h 346"/>
              <a:gd name="T118" fmla="*/ 2147483646 w 307"/>
              <a:gd name="T119" fmla="*/ 2147483646 h 346"/>
              <a:gd name="T120" fmla="*/ 2147483646 w 307"/>
              <a:gd name="T121" fmla="*/ 2147483646 h 346"/>
              <a:gd name="T122" fmla="*/ 2147483646 w 307"/>
              <a:gd name="T123" fmla="*/ 2147483646 h 346"/>
              <a:gd name="T124" fmla="*/ 2147483646 w 307"/>
              <a:gd name="T125" fmla="*/ 2147483646 h 34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307"/>
              <a:gd name="T190" fmla="*/ 0 h 346"/>
              <a:gd name="T191" fmla="*/ 307 w 307"/>
              <a:gd name="T192" fmla="*/ 346 h 34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307" h="346">
                <a:moveTo>
                  <a:pt x="32" y="17"/>
                </a:moveTo>
                <a:lnTo>
                  <a:pt x="34" y="9"/>
                </a:lnTo>
                <a:lnTo>
                  <a:pt x="40" y="4"/>
                </a:lnTo>
                <a:lnTo>
                  <a:pt x="48" y="2"/>
                </a:lnTo>
                <a:lnTo>
                  <a:pt x="56" y="4"/>
                </a:lnTo>
                <a:lnTo>
                  <a:pt x="63" y="0"/>
                </a:lnTo>
                <a:lnTo>
                  <a:pt x="68" y="6"/>
                </a:lnTo>
                <a:lnTo>
                  <a:pt x="71" y="19"/>
                </a:lnTo>
                <a:lnTo>
                  <a:pt x="76" y="27"/>
                </a:lnTo>
                <a:lnTo>
                  <a:pt x="72" y="40"/>
                </a:lnTo>
                <a:lnTo>
                  <a:pt x="76" y="46"/>
                </a:lnTo>
                <a:lnTo>
                  <a:pt x="76" y="56"/>
                </a:lnTo>
                <a:lnTo>
                  <a:pt x="87" y="61"/>
                </a:lnTo>
                <a:lnTo>
                  <a:pt x="97" y="52"/>
                </a:lnTo>
                <a:lnTo>
                  <a:pt x="102" y="47"/>
                </a:lnTo>
                <a:lnTo>
                  <a:pt x="110" y="50"/>
                </a:lnTo>
                <a:lnTo>
                  <a:pt x="120" y="61"/>
                </a:lnTo>
                <a:lnTo>
                  <a:pt x="125" y="61"/>
                </a:lnTo>
                <a:lnTo>
                  <a:pt x="144" y="67"/>
                </a:lnTo>
                <a:lnTo>
                  <a:pt x="153" y="72"/>
                </a:lnTo>
                <a:lnTo>
                  <a:pt x="157" y="84"/>
                </a:lnTo>
                <a:lnTo>
                  <a:pt x="159" y="95"/>
                </a:lnTo>
                <a:lnTo>
                  <a:pt x="163" y="116"/>
                </a:lnTo>
                <a:lnTo>
                  <a:pt x="163" y="137"/>
                </a:lnTo>
                <a:lnTo>
                  <a:pt x="166" y="143"/>
                </a:lnTo>
                <a:lnTo>
                  <a:pt x="177" y="143"/>
                </a:lnTo>
                <a:lnTo>
                  <a:pt x="183" y="147"/>
                </a:lnTo>
                <a:lnTo>
                  <a:pt x="186" y="147"/>
                </a:lnTo>
                <a:lnTo>
                  <a:pt x="189" y="152"/>
                </a:lnTo>
                <a:lnTo>
                  <a:pt x="193" y="161"/>
                </a:lnTo>
                <a:lnTo>
                  <a:pt x="193" y="176"/>
                </a:lnTo>
                <a:lnTo>
                  <a:pt x="205" y="184"/>
                </a:lnTo>
                <a:lnTo>
                  <a:pt x="205" y="188"/>
                </a:lnTo>
                <a:lnTo>
                  <a:pt x="213" y="196"/>
                </a:lnTo>
                <a:lnTo>
                  <a:pt x="227" y="205"/>
                </a:lnTo>
                <a:lnTo>
                  <a:pt x="236" y="210"/>
                </a:lnTo>
                <a:lnTo>
                  <a:pt x="247" y="215"/>
                </a:lnTo>
                <a:lnTo>
                  <a:pt x="247" y="232"/>
                </a:lnTo>
                <a:lnTo>
                  <a:pt x="244" y="232"/>
                </a:lnTo>
                <a:lnTo>
                  <a:pt x="241" y="234"/>
                </a:lnTo>
                <a:lnTo>
                  <a:pt x="241" y="241"/>
                </a:lnTo>
                <a:lnTo>
                  <a:pt x="244" y="251"/>
                </a:lnTo>
                <a:lnTo>
                  <a:pt x="247" y="254"/>
                </a:lnTo>
                <a:lnTo>
                  <a:pt x="254" y="263"/>
                </a:lnTo>
                <a:lnTo>
                  <a:pt x="257" y="269"/>
                </a:lnTo>
                <a:lnTo>
                  <a:pt x="266" y="280"/>
                </a:lnTo>
                <a:lnTo>
                  <a:pt x="267" y="285"/>
                </a:lnTo>
                <a:lnTo>
                  <a:pt x="269" y="288"/>
                </a:lnTo>
                <a:lnTo>
                  <a:pt x="275" y="292"/>
                </a:lnTo>
                <a:lnTo>
                  <a:pt x="278" y="301"/>
                </a:lnTo>
                <a:lnTo>
                  <a:pt x="278" y="303"/>
                </a:lnTo>
                <a:lnTo>
                  <a:pt x="282" y="305"/>
                </a:lnTo>
                <a:lnTo>
                  <a:pt x="290" y="309"/>
                </a:lnTo>
                <a:lnTo>
                  <a:pt x="303" y="313"/>
                </a:lnTo>
                <a:lnTo>
                  <a:pt x="306" y="313"/>
                </a:lnTo>
                <a:lnTo>
                  <a:pt x="303" y="318"/>
                </a:lnTo>
                <a:lnTo>
                  <a:pt x="301" y="329"/>
                </a:lnTo>
                <a:lnTo>
                  <a:pt x="301" y="332"/>
                </a:lnTo>
                <a:lnTo>
                  <a:pt x="282" y="329"/>
                </a:lnTo>
                <a:lnTo>
                  <a:pt x="277" y="332"/>
                </a:lnTo>
                <a:lnTo>
                  <a:pt x="277" y="333"/>
                </a:lnTo>
                <a:lnTo>
                  <a:pt x="267" y="339"/>
                </a:lnTo>
                <a:lnTo>
                  <a:pt x="259" y="345"/>
                </a:lnTo>
                <a:lnTo>
                  <a:pt x="254" y="337"/>
                </a:lnTo>
                <a:lnTo>
                  <a:pt x="244" y="332"/>
                </a:lnTo>
                <a:lnTo>
                  <a:pt x="242" y="329"/>
                </a:lnTo>
                <a:lnTo>
                  <a:pt x="241" y="324"/>
                </a:lnTo>
                <a:lnTo>
                  <a:pt x="235" y="317"/>
                </a:lnTo>
                <a:lnTo>
                  <a:pt x="229" y="313"/>
                </a:lnTo>
                <a:lnTo>
                  <a:pt x="223" y="297"/>
                </a:lnTo>
                <a:lnTo>
                  <a:pt x="210" y="297"/>
                </a:lnTo>
                <a:lnTo>
                  <a:pt x="205" y="301"/>
                </a:lnTo>
                <a:lnTo>
                  <a:pt x="201" y="309"/>
                </a:lnTo>
                <a:lnTo>
                  <a:pt x="193" y="309"/>
                </a:lnTo>
                <a:lnTo>
                  <a:pt x="189" y="309"/>
                </a:lnTo>
                <a:lnTo>
                  <a:pt x="178" y="313"/>
                </a:lnTo>
                <a:lnTo>
                  <a:pt x="171" y="307"/>
                </a:lnTo>
                <a:lnTo>
                  <a:pt x="165" y="304"/>
                </a:lnTo>
                <a:lnTo>
                  <a:pt x="159" y="306"/>
                </a:lnTo>
                <a:lnTo>
                  <a:pt x="152" y="304"/>
                </a:lnTo>
                <a:lnTo>
                  <a:pt x="144" y="308"/>
                </a:lnTo>
                <a:lnTo>
                  <a:pt x="137" y="304"/>
                </a:lnTo>
                <a:lnTo>
                  <a:pt x="136" y="289"/>
                </a:lnTo>
                <a:lnTo>
                  <a:pt x="131" y="278"/>
                </a:lnTo>
                <a:lnTo>
                  <a:pt x="123" y="275"/>
                </a:lnTo>
                <a:lnTo>
                  <a:pt x="116" y="273"/>
                </a:lnTo>
                <a:lnTo>
                  <a:pt x="112" y="269"/>
                </a:lnTo>
                <a:lnTo>
                  <a:pt x="103" y="269"/>
                </a:lnTo>
                <a:lnTo>
                  <a:pt x="98" y="268"/>
                </a:lnTo>
                <a:lnTo>
                  <a:pt x="93" y="260"/>
                </a:lnTo>
                <a:lnTo>
                  <a:pt x="87" y="254"/>
                </a:lnTo>
                <a:lnTo>
                  <a:pt x="87" y="251"/>
                </a:lnTo>
                <a:lnTo>
                  <a:pt x="80" y="241"/>
                </a:lnTo>
                <a:lnTo>
                  <a:pt x="76" y="235"/>
                </a:lnTo>
                <a:lnTo>
                  <a:pt x="80" y="231"/>
                </a:lnTo>
                <a:lnTo>
                  <a:pt x="86" y="213"/>
                </a:lnTo>
                <a:lnTo>
                  <a:pt x="82" y="205"/>
                </a:lnTo>
                <a:lnTo>
                  <a:pt x="74" y="197"/>
                </a:lnTo>
                <a:lnTo>
                  <a:pt x="66" y="194"/>
                </a:lnTo>
                <a:lnTo>
                  <a:pt x="60" y="188"/>
                </a:lnTo>
                <a:lnTo>
                  <a:pt x="60" y="179"/>
                </a:lnTo>
                <a:lnTo>
                  <a:pt x="56" y="174"/>
                </a:lnTo>
                <a:lnTo>
                  <a:pt x="60" y="164"/>
                </a:lnTo>
                <a:lnTo>
                  <a:pt x="60" y="158"/>
                </a:lnTo>
                <a:lnTo>
                  <a:pt x="63" y="147"/>
                </a:lnTo>
                <a:lnTo>
                  <a:pt x="63" y="140"/>
                </a:lnTo>
                <a:lnTo>
                  <a:pt x="56" y="129"/>
                </a:lnTo>
                <a:lnTo>
                  <a:pt x="53" y="124"/>
                </a:lnTo>
                <a:lnTo>
                  <a:pt x="44" y="122"/>
                </a:lnTo>
                <a:lnTo>
                  <a:pt x="38" y="122"/>
                </a:lnTo>
                <a:lnTo>
                  <a:pt x="36" y="122"/>
                </a:lnTo>
                <a:lnTo>
                  <a:pt x="27" y="116"/>
                </a:lnTo>
                <a:lnTo>
                  <a:pt x="27" y="110"/>
                </a:lnTo>
                <a:lnTo>
                  <a:pt x="22" y="100"/>
                </a:lnTo>
                <a:lnTo>
                  <a:pt x="19" y="97"/>
                </a:lnTo>
                <a:lnTo>
                  <a:pt x="13" y="91"/>
                </a:lnTo>
                <a:lnTo>
                  <a:pt x="4" y="80"/>
                </a:lnTo>
                <a:lnTo>
                  <a:pt x="0" y="72"/>
                </a:lnTo>
                <a:lnTo>
                  <a:pt x="4" y="61"/>
                </a:lnTo>
                <a:lnTo>
                  <a:pt x="10" y="55"/>
                </a:lnTo>
                <a:lnTo>
                  <a:pt x="12" y="46"/>
                </a:lnTo>
                <a:lnTo>
                  <a:pt x="16" y="39"/>
                </a:lnTo>
                <a:lnTo>
                  <a:pt x="22" y="35"/>
                </a:lnTo>
                <a:lnTo>
                  <a:pt x="36" y="30"/>
                </a:lnTo>
                <a:lnTo>
                  <a:pt x="38" y="20"/>
                </a:lnTo>
                <a:lnTo>
                  <a:pt x="32" y="17"/>
                </a:lnTo>
              </a:path>
            </a:pathLst>
          </a:custGeom>
          <a:solidFill>
            <a:srgbClr val="6699FF"/>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252" name="Freeform 159"/>
          <p:cNvSpPr>
            <a:spLocks/>
          </p:cNvSpPr>
          <p:nvPr/>
        </p:nvSpPr>
        <p:spPr bwMode="auto">
          <a:xfrm>
            <a:off x="6667500" y="2897188"/>
            <a:ext cx="325438" cy="322262"/>
          </a:xfrm>
          <a:custGeom>
            <a:avLst/>
            <a:gdLst>
              <a:gd name="T0" fmla="*/ 2147483646 w 205"/>
              <a:gd name="T1" fmla="*/ 2147483646 h 203"/>
              <a:gd name="T2" fmla="*/ 2147483646 w 205"/>
              <a:gd name="T3" fmla="*/ 2147483646 h 203"/>
              <a:gd name="T4" fmla="*/ 2147483646 w 205"/>
              <a:gd name="T5" fmla="*/ 2147483646 h 203"/>
              <a:gd name="T6" fmla="*/ 2147483646 w 205"/>
              <a:gd name="T7" fmla="*/ 2147483646 h 203"/>
              <a:gd name="T8" fmla="*/ 2147483646 w 205"/>
              <a:gd name="T9" fmla="*/ 2147483646 h 203"/>
              <a:gd name="T10" fmla="*/ 2147483646 w 205"/>
              <a:gd name="T11" fmla="*/ 2147483646 h 203"/>
              <a:gd name="T12" fmla="*/ 2147483646 w 205"/>
              <a:gd name="T13" fmla="*/ 2147483646 h 203"/>
              <a:gd name="T14" fmla="*/ 2147483646 w 205"/>
              <a:gd name="T15" fmla="*/ 2147483646 h 203"/>
              <a:gd name="T16" fmla="*/ 2147483646 w 205"/>
              <a:gd name="T17" fmla="*/ 2147483646 h 203"/>
              <a:gd name="T18" fmla="*/ 2147483646 w 205"/>
              <a:gd name="T19" fmla="*/ 2147483646 h 203"/>
              <a:gd name="T20" fmla="*/ 2147483646 w 205"/>
              <a:gd name="T21" fmla="*/ 2147483646 h 203"/>
              <a:gd name="T22" fmla="*/ 2147483646 w 205"/>
              <a:gd name="T23" fmla="*/ 2147483646 h 203"/>
              <a:gd name="T24" fmla="*/ 2147483646 w 205"/>
              <a:gd name="T25" fmla="*/ 2147483646 h 203"/>
              <a:gd name="T26" fmla="*/ 2147483646 w 205"/>
              <a:gd name="T27" fmla="*/ 2147483646 h 203"/>
              <a:gd name="T28" fmla="*/ 2147483646 w 205"/>
              <a:gd name="T29" fmla="*/ 2147483646 h 203"/>
              <a:gd name="T30" fmla="*/ 2147483646 w 205"/>
              <a:gd name="T31" fmla="*/ 2147483646 h 203"/>
              <a:gd name="T32" fmla="*/ 2147483646 w 205"/>
              <a:gd name="T33" fmla="*/ 2147483646 h 203"/>
              <a:gd name="T34" fmla="*/ 2147483646 w 205"/>
              <a:gd name="T35" fmla="*/ 2147483646 h 203"/>
              <a:gd name="T36" fmla="*/ 2147483646 w 205"/>
              <a:gd name="T37" fmla="*/ 2147483646 h 203"/>
              <a:gd name="T38" fmla="*/ 2147483646 w 205"/>
              <a:gd name="T39" fmla="*/ 2147483646 h 203"/>
              <a:gd name="T40" fmla="*/ 2147483646 w 205"/>
              <a:gd name="T41" fmla="*/ 2147483646 h 203"/>
              <a:gd name="T42" fmla="*/ 2147483646 w 205"/>
              <a:gd name="T43" fmla="*/ 2147483646 h 203"/>
              <a:gd name="T44" fmla="*/ 2147483646 w 205"/>
              <a:gd name="T45" fmla="*/ 2147483646 h 203"/>
              <a:gd name="T46" fmla="*/ 2147483646 w 205"/>
              <a:gd name="T47" fmla="*/ 2147483646 h 203"/>
              <a:gd name="T48" fmla="*/ 2147483646 w 205"/>
              <a:gd name="T49" fmla="*/ 2147483646 h 203"/>
              <a:gd name="T50" fmla="*/ 2147483646 w 205"/>
              <a:gd name="T51" fmla="*/ 2147483646 h 203"/>
              <a:gd name="T52" fmla="*/ 2147483646 w 205"/>
              <a:gd name="T53" fmla="*/ 2147483646 h 203"/>
              <a:gd name="T54" fmla="*/ 2147483646 w 205"/>
              <a:gd name="T55" fmla="*/ 2147483646 h 203"/>
              <a:gd name="T56" fmla="*/ 2147483646 w 205"/>
              <a:gd name="T57" fmla="*/ 2147483646 h 203"/>
              <a:gd name="T58" fmla="*/ 2147483646 w 205"/>
              <a:gd name="T59" fmla="*/ 2147483646 h 203"/>
              <a:gd name="T60" fmla="*/ 2147483646 w 205"/>
              <a:gd name="T61" fmla="*/ 2147483646 h 203"/>
              <a:gd name="T62" fmla="*/ 2147483646 w 205"/>
              <a:gd name="T63" fmla="*/ 2147483646 h 203"/>
              <a:gd name="T64" fmla="*/ 2147483646 w 205"/>
              <a:gd name="T65" fmla="*/ 2147483646 h 203"/>
              <a:gd name="T66" fmla="*/ 2147483646 w 205"/>
              <a:gd name="T67" fmla="*/ 2147483646 h 203"/>
              <a:gd name="T68" fmla="*/ 0 w 205"/>
              <a:gd name="T69" fmla="*/ 2147483646 h 203"/>
              <a:gd name="T70" fmla="*/ 0 w 205"/>
              <a:gd name="T71" fmla="*/ 2147483646 h 203"/>
              <a:gd name="T72" fmla="*/ 2147483646 w 205"/>
              <a:gd name="T73" fmla="*/ 2147483646 h 203"/>
              <a:gd name="T74" fmla="*/ 2147483646 w 205"/>
              <a:gd name="T75" fmla="*/ 2147483646 h 203"/>
              <a:gd name="T76" fmla="*/ 2147483646 w 205"/>
              <a:gd name="T77" fmla="*/ 2147483646 h 203"/>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205"/>
              <a:gd name="T118" fmla="*/ 0 h 203"/>
              <a:gd name="T119" fmla="*/ 205 w 205"/>
              <a:gd name="T120" fmla="*/ 203 h 203"/>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205" h="203">
                <a:moveTo>
                  <a:pt x="6" y="39"/>
                </a:moveTo>
                <a:lnTo>
                  <a:pt x="14" y="36"/>
                </a:lnTo>
                <a:lnTo>
                  <a:pt x="16" y="30"/>
                </a:lnTo>
                <a:lnTo>
                  <a:pt x="25" y="30"/>
                </a:lnTo>
                <a:lnTo>
                  <a:pt x="31" y="28"/>
                </a:lnTo>
                <a:lnTo>
                  <a:pt x="36" y="37"/>
                </a:lnTo>
                <a:lnTo>
                  <a:pt x="48" y="50"/>
                </a:lnTo>
                <a:lnTo>
                  <a:pt x="58" y="50"/>
                </a:lnTo>
                <a:lnTo>
                  <a:pt x="65" y="50"/>
                </a:lnTo>
                <a:lnTo>
                  <a:pt x="76" y="50"/>
                </a:lnTo>
                <a:lnTo>
                  <a:pt x="88" y="45"/>
                </a:lnTo>
                <a:lnTo>
                  <a:pt x="104" y="45"/>
                </a:lnTo>
                <a:lnTo>
                  <a:pt x="107" y="40"/>
                </a:lnTo>
                <a:lnTo>
                  <a:pt x="119" y="31"/>
                </a:lnTo>
                <a:lnTo>
                  <a:pt x="123" y="27"/>
                </a:lnTo>
                <a:lnTo>
                  <a:pt x="128" y="23"/>
                </a:lnTo>
                <a:lnTo>
                  <a:pt x="128" y="22"/>
                </a:lnTo>
                <a:lnTo>
                  <a:pt x="141" y="22"/>
                </a:lnTo>
                <a:lnTo>
                  <a:pt x="159" y="22"/>
                </a:lnTo>
                <a:lnTo>
                  <a:pt x="165" y="13"/>
                </a:lnTo>
                <a:lnTo>
                  <a:pt x="168" y="8"/>
                </a:lnTo>
                <a:lnTo>
                  <a:pt x="180" y="1"/>
                </a:lnTo>
                <a:lnTo>
                  <a:pt x="185" y="0"/>
                </a:lnTo>
                <a:lnTo>
                  <a:pt x="193" y="8"/>
                </a:lnTo>
                <a:lnTo>
                  <a:pt x="197" y="16"/>
                </a:lnTo>
                <a:lnTo>
                  <a:pt x="200" y="28"/>
                </a:lnTo>
                <a:lnTo>
                  <a:pt x="197" y="42"/>
                </a:lnTo>
                <a:lnTo>
                  <a:pt x="197" y="52"/>
                </a:lnTo>
                <a:lnTo>
                  <a:pt x="192" y="63"/>
                </a:lnTo>
                <a:lnTo>
                  <a:pt x="193" y="75"/>
                </a:lnTo>
                <a:lnTo>
                  <a:pt x="204" y="89"/>
                </a:lnTo>
                <a:lnTo>
                  <a:pt x="204" y="93"/>
                </a:lnTo>
                <a:lnTo>
                  <a:pt x="200" y="98"/>
                </a:lnTo>
                <a:lnTo>
                  <a:pt x="189" y="101"/>
                </a:lnTo>
                <a:lnTo>
                  <a:pt x="186" y="101"/>
                </a:lnTo>
                <a:lnTo>
                  <a:pt x="182" y="110"/>
                </a:lnTo>
                <a:lnTo>
                  <a:pt x="182" y="116"/>
                </a:lnTo>
                <a:lnTo>
                  <a:pt x="182" y="126"/>
                </a:lnTo>
                <a:lnTo>
                  <a:pt x="180" y="140"/>
                </a:lnTo>
                <a:lnTo>
                  <a:pt x="180" y="170"/>
                </a:lnTo>
                <a:lnTo>
                  <a:pt x="170" y="186"/>
                </a:lnTo>
                <a:lnTo>
                  <a:pt x="165" y="190"/>
                </a:lnTo>
                <a:lnTo>
                  <a:pt x="161" y="194"/>
                </a:lnTo>
                <a:lnTo>
                  <a:pt x="146" y="194"/>
                </a:lnTo>
                <a:lnTo>
                  <a:pt x="137" y="202"/>
                </a:lnTo>
                <a:lnTo>
                  <a:pt x="132" y="202"/>
                </a:lnTo>
                <a:lnTo>
                  <a:pt x="126" y="194"/>
                </a:lnTo>
                <a:lnTo>
                  <a:pt x="124" y="189"/>
                </a:lnTo>
                <a:lnTo>
                  <a:pt x="112" y="189"/>
                </a:lnTo>
                <a:lnTo>
                  <a:pt x="107" y="190"/>
                </a:lnTo>
                <a:lnTo>
                  <a:pt x="100" y="190"/>
                </a:lnTo>
                <a:lnTo>
                  <a:pt x="88" y="174"/>
                </a:lnTo>
                <a:lnTo>
                  <a:pt x="82" y="165"/>
                </a:lnTo>
                <a:lnTo>
                  <a:pt x="74" y="165"/>
                </a:lnTo>
                <a:lnTo>
                  <a:pt x="70" y="165"/>
                </a:lnTo>
                <a:lnTo>
                  <a:pt x="61" y="170"/>
                </a:lnTo>
                <a:lnTo>
                  <a:pt x="61" y="165"/>
                </a:lnTo>
                <a:lnTo>
                  <a:pt x="59" y="159"/>
                </a:lnTo>
                <a:lnTo>
                  <a:pt x="58" y="152"/>
                </a:lnTo>
                <a:lnTo>
                  <a:pt x="52" y="143"/>
                </a:lnTo>
                <a:lnTo>
                  <a:pt x="50" y="140"/>
                </a:lnTo>
                <a:lnTo>
                  <a:pt x="44" y="137"/>
                </a:lnTo>
                <a:lnTo>
                  <a:pt x="35" y="137"/>
                </a:lnTo>
                <a:lnTo>
                  <a:pt x="31" y="137"/>
                </a:lnTo>
                <a:lnTo>
                  <a:pt x="24" y="137"/>
                </a:lnTo>
                <a:lnTo>
                  <a:pt x="18" y="130"/>
                </a:lnTo>
                <a:lnTo>
                  <a:pt x="9" y="123"/>
                </a:lnTo>
                <a:lnTo>
                  <a:pt x="6" y="121"/>
                </a:lnTo>
                <a:lnTo>
                  <a:pt x="1" y="113"/>
                </a:lnTo>
                <a:lnTo>
                  <a:pt x="0" y="110"/>
                </a:lnTo>
                <a:lnTo>
                  <a:pt x="0" y="97"/>
                </a:lnTo>
                <a:lnTo>
                  <a:pt x="0" y="85"/>
                </a:lnTo>
                <a:lnTo>
                  <a:pt x="3" y="77"/>
                </a:lnTo>
                <a:lnTo>
                  <a:pt x="6" y="69"/>
                </a:lnTo>
                <a:lnTo>
                  <a:pt x="4" y="65"/>
                </a:lnTo>
                <a:lnTo>
                  <a:pt x="4" y="54"/>
                </a:lnTo>
                <a:lnTo>
                  <a:pt x="9" y="52"/>
                </a:lnTo>
                <a:lnTo>
                  <a:pt x="4" y="46"/>
                </a:lnTo>
                <a:lnTo>
                  <a:pt x="6" y="39"/>
                </a:lnTo>
              </a:path>
            </a:pathLst>
          </a:custGeom>
          <a:solidFill>
            <a:schemeClr val="bg1"/>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253" name="Freeform 160"/>
          <p:cNvSpPr>
            <a:spLocks/>
          </p:cNvSpPr>
          <p:nvPr/>
        </p:nvSpPr>
        <p:spPr bwMode="auto">
          <a:xfrm>
            <a:off x="6667500" y="2897188"/>
            <a:ext cx="325438" cy="322262"/>
          </a:xfrm>
          <a:custGeom>
            <a:avLst/>
            <a:gdLst>
              <a:gd name="T0" fmla="*/ 2147483646 w 205"/>
              <a:gd name="T1" fmla="*/ 2147483646 h 203"/>
              <a:gd name="T2" fmla="*/ 2147483646 w 205"/>
              <a:gd name="T3" fmla="*/ 2147483646 h 203"/>
              <a:gd name="T4" fmla="*/ 2147483646 w 205"/>
              <a:gd name="T5" fmla="*/ 2147483646 h 203"/>
              <a:gd name="T6" fmla="*/ 2147483646 w 205"/>
              <a:gd name="T7" fmla="*/ 2147483646 h 203"/>
              <a:gd name="T8" fmla="*/ 2147483646 w 205"/>
              <a:gd name="T9" fmla="*/ 2147483646 h 203"/>
              <a:gd name="T10" fmla="*/ 2147483646 w 205"/>
              <a:gd name="T11" fmla="*/ 2147483646 h 203"/>
              <a:gd name="T12" fmla="*/ 2147483646 w 205"/>
              <a:gd name="T13" fmla="*/ 2147483646 h 203"/>
              <a:gd name="T14" fmla="*/ 2147483646 w 205"/>
              <a:gd name="T15" fmla="*/ 2147483646 h 203"/>
              <a:gd name="T16" fmla="*/ 2147483646 w 205"/>
              <a:gd name="T17" fmla="*/ 2147483646 h 203"/>
              <a:gd name="T18" fmla="*/ 2147483646 w 205"/>
              <a:gd name="T19" fmla="*/ 2147483646 h 203"/>
              <a:gd name="T20" fmla="*/ 2147483646 w 205"/>
              <a:gd name="T21" fmla="*/ 2147483646 h 203"/>
              <a:gd name="T22" fmla="*/ 2147483646 w 205"/>
              <a:gd name="T23" fmla="*/ 2147483646 h 203"/>
              <a:gd name="T24" fmla="*/ 2147483646 w 205"/>
              <a:gd name="T25" fmla="*/ 2147483646 h 203"/>
              <a:gd name="T26" fmla="*/ 2147483646 w 205"/>
              <a:gd name="T27" fmla="*/ 2147483646 h 203"/>
              <a:gd name="T28" fmla="*/ 2147483646 w 205"/>
              <a:gd name="T29" fmla="*/ 2147483646 h 203"/>
              <a:gd name="T30" fmla="*/ 2147483646 w 205"/>
              <a:gd name="T31" fmla="*/ 2147483646 h 203"/>
              <a:gd name="T32" fmla="*/ 2147483646 w 205"/>
              <a:gd name="T33" fmla="*/ 2147483646 h 203"/>
              <a:gd name="T34" fmla="*/ 2147483646 w 205"/>
              <a:gd name="T35" fmla="*/ 2147483646 h 203"/>
              <a:gd name="T36" fmla="*/ 2147483646 w 205"/>
              <a:gd name="T37" fmla="*/ 2147483646 h 203"/>
              <a:gd name="T38" fmla="*/ 2147483646 w 205"/>
              <a:gd name="T39" fmla="*/ 2147483646 h 203"/>
              <a:gd name="T40" fmla="*/ 2147483646 w 205"/>
              <a:gd name="T41" fmla="*/ 2147483646 h 203"/>
              <a:gd name="T42" fmla="*/ 2147483646 w 205"/>
              <a:gd name="T43" fmla="*/ 2147483646 h 203"/>
              <a:gd name="T44" fmla="*/ 2147483646 w 205"/>
              <a:gd name="T45" fmla="*/ 2147483646 h 203"/>
              <a:gd name="T46" fmla="*/ 2147483646 w 205"/>
              <a:gd name="T47" fmla="*/ 2147483646 h 203"/>
              <a:gd name="T48" fmla="*/ 2147483646 w 205"/>
              <a:gd name="T49" fmla="*/ 2147483646 h 203"/>
              <a:gd name="T50" fmla="*/ 2147483646 w 205"/>
              <a:gd name="T51" fmla="*/ 2147483646 h 203"/>
              <a:gd name="T52" fmla="*/ 2147483646 w 205"/>
              <a:gd name="T53" fmla="*/ 2147483646 h 203"/>
              <a:gd name="T54" fmla="*/ 2147483646 w 205"/>
              <a:gd name="T55" fmla="*/ 2147483646 h 203"/>
              <a:gd name="T56" fmla="*/ 2147483646 w 205"/>
              <a:gd name="T57" fmla="*/ 2147483646 h 203"/>
              <a:gd name="T58" fmla="*/ 2147483646 w 205"/>
              <a:gd name="T59" fmla="*/ 2147483646 h 203"/>
              <a:gd name="T60" fmla="*/ 2147483646 w 205"/>
              <a:gd name="T61" fmla="*/ 2147483646 h 203"/>
              <a:gd name="T62" fmla="*/ 2147483646 w 205"/>
              <a:gd name="T63" fmla="*/ 2147483646 h 203"/>
              <a:gd name="T64" fmla="*/ 2147483646 w 205"/>
              <a:gd name="T65" fmla="*/ 2147483646 h 203"/>
              <a:gd name="T66" fmla="*/ 2147483646 w 205"/>
              <a:gd name="T67" fmla="*/ 2147483646 h 203"/>
              <a:gd name="T68" fmla="*/ 0 w 205"/>
              <a:gd name="T69" fmla="*/ 2147483646 h 203"/>
              <a:gd name="T70" fmla="*/ 0 w 205"/>
              <a:gd name="T71" fmla="*/ 2147483646 h 203"/>
              <a:gd name="T72" fmla="*/ 2147483646 w 205"/>
              <a:gd name="T73" fmla="*/ 2147483646 h 203"/>
              <a:gd name="T74" fmla="*/ 2147483646 w 205"/>
              <a:gd name="T75" fmla="*/ 2147483646 h 203"/>
              <a:gd name="T76" fmla="*/ 2147483646 w 205"/>
              <a:gd name="T77" fmla="*/ 2147483646 h 203"/>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205"/>
              <a:gd name="T118" fmla="*/ 0 h 203"/>
              <a:gd name="T119" fmla="*/ 205 w 205"/>
              <a:gd name="T120" fmla="*/ 203 h 203"/>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205" h="203">
                <a:moveTo>
                  <a:pt x="6" y="39"/>
                </a:moveTo>
                <a:lnTo>
                  <a:pt x="14" y="36"/>
                </a:lnTo>
                <a:lnTo>
                  <a:pt x="16" y="30"/>
                </a:lnTo>
                <a:lnTo>
                  <a:pt x="25" y="30"/>
                </a:lnTo>
                <a:lnTo>
                  <a:pt x="31" y="28"/>
                </a:lnTo>
                <a:lnTo>
                  <a:pt x="36" y="37"/>
                </a:lnTo>
                <a:lnTo>
                  <a:pt x="48" y="50"/>
                </a:lnTo>
                <a:lnTo>
                  <a:pt x="58" y="50"/>
                </a:lnTo>
                <a:lnTo>
                  <a:pt x="65" y="50"/>
                </a:lnTo>
                <a:lnTo>
                  <a:pt x="76" y="50"/>
                </a:lnTo>
                <a:lnTo>
                  <a:pt x="88" y="45"/>
                </a:lnTo>
                <a:lnTo>
                  <a:pt x="104" y="45"/>
                </a:lnTo>
                <a:lnTo>
                  <a:pt x="107" y="40"/>
                </a:lnTo>
                <a:lnTo>
                  <a:pt x="119" y="31"/>
                </a:lnTo>
                <a:lnTo>
                  <a:pt x="123" y="27"/>
                </a:lnTo>
                <a:lnTo>
                  <a:pt x="128" y="23"/>
                </a:lnTo>
                <a:lnTo>
                  <a:pt x="128" y="22"/>
                </a:lnTo>
                <a:lnTo>
                  <a:pt x="141" y="22"/>
                </a:lnTo>
                <a:lnTo>
                  <a:pt x="159" y="22"/>
                </a:lnTo>
                <a:lnTo>
                  <a:pt x="165" y="13"/>
                </a:lnTo>
                <a:lnTo>
                  <a:pt x="168" y="8"/>
                </a:lnTo>
                <a:lnTo>
                  <a:pt x="180" y="1"/>
                </a:lnTo>
                <a:lnTo>
                  <a:pt x="185" y="0"/>
                </a:lnTo>
                <a:lnTo>
                  <a:pt x="193" y="8"/>
                </a:lnTo>
                <a:lnTo>
                  <a:pt x="197" y="16"/>
                </a:lnTo>
                <a:lnTo>
                  <a:pt x="200" y="28"/>
                </a:lnTo>
                <a:lnTo>
                  <a:pt x="197" y="42"/>
                </a:lnTo>
                <a:lnTo>
                  <a:pt x="197" y="52"/>
                </a:lnTo>
                <a:lnTo>
                  <a:pt x="192" y="63"/>
                </a:lnTo>
                <a:lnTo>
                  <a:pt x="193" y="75"/>
                </a:lnTo>
                <a:lnTo>
                  <a:pt x="204" y="89"/>
                </a:lnTo>
                <a:lnTo>
                  <a:pt x="204" y="93"/>
                </a:lnTo>
                <a:lnTo>
                  <a:pt x="200" y="98"/>
                </a:lnTo>
                <a:lnTo>
                  <a:pt x="189" y="101"/>
                </a:lnTo>
                <a:lnTo>
                  <a:pt x="186" y="101"/>
                </a:lnTo>
                <a:lnTo>
                  <a:pt x="182" y="110"/>
                </a:lnTo>
                <a:lnTo>
                  <a:pt x="182" y="116"/>
                </a:lnTo>
                <a:lnTo>
                  <a:pt x="182" y="126"/>
                </a:lnTo>
                <a:lnTo>
                  <a:pt x="180" y="140"/>
                </a:lnTo>
                <a:lnTo>
                  <a:pt x="180" y="170"/>
                </a:lnTo>
                <a:lnTo>
                  <a:pt x="170" y="186"/>
                </a:lnTo>
                <a:lnTo>
                  <a:pt x="165" y="190"/>
                </a:lnTo>
                <a:lnTo>
                  <a:pt x="161" y="194"/>
                </a:lnTo>
                <a:lnTo>
                  <a:pt x="146" y="194"/>
                </a:lnTo>
                <a:lnTo>
                  <a:pt x="137" y="202"/>
                </a:lnTo>
                <a:lnTo>
                  <a:pt x="132" y="202"/>
                </a:lnTo>
                <a:lnTo>
                  <a:pt x="126" y="194"/>
                </a:lnTo>
                <a:lnTo>
                  <a:pt x="124" y="189"/>
                </a:lnTo>
                <a:lnTo>
                  <a:pt x="112" y="189"/>
                </a:lnTo>
                <a:lnTo>
                  <a:pt x="107" y="190"/>
                </a:lnTo>
                <a:lnTo>
                  <a:pt x="100" y="190"/>
                </a:lnTo>
                <a:lnTo>
                  <a:pt x="88" y="174"/>
                </a:lnTo>
                <a:lnTo>
                  <a:pt x="82" y="165"/>
                </a:lnTo>
                <a:lnTo>
                  <a:pt x="74" y="165"/>
                </a:lnTo>
                <a:lnTo>
                  <a:pt x="70" y="165"/>
                </a:lnTo>
                <a:lnTo>
                  <a:pt x="61" y="170"/>
                </a:lnTo>
                <a:lnTo>
                  <a:pt x="61" y="165"/>
                </a:lnTo>
                <a:lnTo>
                  <a:pt x="59" y="159"/>
                </a:lnTo>
                <a:lnTo>
                  <a:pt x="58" y="152"/>
                </a:lnTo>
                <a:lnTo>
                  <a:pt x="52" y="143"/>
                </a:lnTo>
                <a:lnTo>
                  <a:pt x="50" y="140"/>
                </a:lnTo>
                <a:lnTo>
                  <a:pt x="44" y="137"/>
                </a:lnTo>
                <a:lnTo>
                  <a:pt x="35" y="137"/>
                </a:lnTo>
                <a:lnTo>
                  <a:pt x="31" y="137"/>
                </a:lnTo>
                <a:lnTo>
                  <a:pt x="24" y="137"/>
                </a:lnTo>
                <a:lnTo>
                  <a:pt x="18" y="130"/>
                </a:lnTo>
                <a:lnTo>
                  <a:pt x="9" y="123"/>
                </a:lnTo>
                <a:lnTo>
                  <a:pt x="6" y="121"/>
                </a:lnTo>
                <a:lnTo>
                  <a:pt x="1" y="113"/>
                </a:lnTo>
                <a:lnTo>
                  <a:pt x="0" y="110"/>
                </a:lnTo>
                <a:lnTo>
                  <a:pt x="0" y="97"/>
                </a:lnTo>
                <a:lnTo>
                  <a:pt x="0" y="85"/>
                </a:lnTo>
                <a:lnTo>
                  <a:pt x="3" y="77"/>
                </a:lnTo>
                <a:lnTo>
                  <a:pt x="6" y="69"/>
                </a:lnTo>
                <a:lnTo>
                  <a:pt x="4" y="65"/>
                </a:lnTo>
                <a:lnTo>
                  <a:pt x="4" y="54"/>
                </a:lnTo>
                <a:lnTo>
                  <a:pt x="9" y="52"/>
                </a:lnTo>
                <a:lnTo>
                  <a:pt x="4" y="46"/>
                </a:lnTo>
                <a:lnTo>
                  <a:pt x="6" y="39"/>
                </a:lnTo>
              </a:path>
            </a:pathLst>
          </a:custGeom>
          <a:solidFill>
            <a:srgbClr val="6699FF"/>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254" name="Freeform 161"/>
          <p:cNvSpPr>
            <a:spLocks/>
          </p:cNvSpPr>
          <p:nvPr/>
        </p:nvSpPr>
        <p:spPr bwMode="auto">
          <a:xfrm>
            <a:off x="6048375" y="2903538"/>
            <a:ext cx="592138" cy="520700"/>
          </a:xfrm>
          <a:custGeom>
            <a:avLst/>
            <a:gdLst>
              <a:gd name="T0" fmla="*/ 2147483646 w 373"/>
              <a:gd name="T1" fmla="*/ 2147483646 h 328"/>
              <a:gd name="T2" fmla="*/ 2147483646 w 373"/>
              <a:gd name="T3" fmla="*/ 2147483646 h 328"/>
              <a:gd name="T4" fmla="*/ 2147483646 w 373"/>
              <a:gd name="T5" fmla="*/ 2147483646 h 328"/>
              <a:gd name="T6" fmla="*/ 2147483646 w 373"/>
              <a:gd name="T7" fmla="*/ 2147483646 h 328"/>
              <a:gd name="T8" fmla="*/ 2147483646 w 373"/>
              <a:gd name="T9" fmla="*/ 2147483646 h 328"/>
              <a:gd name="T10" fmla="*/ 2147483646 w 373"/>
              <a:gd name="T11" fmla="*/ 2147483646 h 328"/>
              <a:gd name="T12" fmla="*/ 2147483646 w 373"/>
              <a:gd name="T13" fmla="*/ 2147483646 h 328"/>
              <a:gd name="T14" fmla="*/ 2147483646 w 373"/>
              <a:gd name="T15" fmla="*/ 2147483646 h 328"/>
              <a:gd name="T16" fmla="*/ 2147483646 w 373"/>
              <a:gd name="T17" fmla="*/ 2147483646 h 328"/>
              <a:gd name="T18" fmla="*/ 2147483646 w 373"/>
              <a:gd name="T19" fmla="*/ 2147483646 h 328"/>
              <a:gd name="T20" fmla="*/ 2147483646 w 373"/>
              <a:gd name="T21" fmla="*/ 2147483646 h 328"/>
              <a:gd name="T22" fmla="*/ 2147483646 w 373"/>
              <a:gd name="T23" fmla="*/ 2147483646 h 328"/>
              <a:gd name="T24" fmla="*/ 2147483646 w 373"/>
              <a:gd name="T25" fmla="*/ 2147483646 h 328"/>
              <a:gd name="T26" fmla="*/ 2147483646 w 373"/>
              <a:gd name="T27" fmla="*/ 2147483646 h 328"/>
              <a:gd name="T28" fmla="*/ 2147483646 w 373"/>
              <a:gd name="T29" fmla="*/ 2147483646 h 328"/>
              <a:gd name="T30" fmla="*/ 2147483646 w 373"/>
              <a:gd name="T31" fmla="*/ 2147483646 h 328"/>
              <a:gd name="T32" fmla="*/ 2147483646 w 373"/>
              <a:gd name="T33" fmla="*/ 2147483646 h 328"/>
              <a:gd name="T34" fmla="*/ 2147483646 w 373"/>
              <a:gd name="T35" fmla="*/ 2147483646 h 328"/>
              <a:gd name="T36" fmla="*/ 2147483646 w 373"/>
              <a:gd name="T37" fmla="*/ 2147483646 h 328"/>
              <a:gd name="T38" fmla="*/ 2147483646 w 373"/>
              <a:gd name="T39" fmla="*/ 2147483646 h 328"/>
              <a:gd name="T40" fmla="*/ 2147483646 w 373"/>
              <a:gd name="T41" fmla="*/ 2147483646 h 328"/>
              <a:gd name="T42" fmla="*/ 2147483646 w 373"/>
              <a:gd name="T43" fmla="*/ 2147483646 h 328"/>
              <a:gd name="T44" fmla="*/ 2147483646 w 373"/>
              <a:gd name="T45" fmla="*/ 2147483646 h 328"/>
              <a:gd name="T46" fmla="*/ 2147483646 w 373"/>
              <a:gd name="T47" fmla="*/ 2147483646 h 328"/>
              <a:gd name="T48" fmla="*/ 2147483646 w 373"/>
              <a:gd name="T49" fmla="*/ 2147483646 h 328"/>
              <a:gd name="T50" fmla="*/ 2147483646 w 373"/>
              <a:gd name="T51" fmla="*/ 2147483646 h 328"/>
              <a:gd name="T52" fmla="*/ 2147483646 w 373"/>
              <a:gd name="T53" fmla="*/ 2147483646 h 328"/>
              <a:gd name="T54" fmla="*/ 2147483646 w 373"/>
              <a:gd name="T55" fmla="*/ 2147483646 h 328"/>
              <a:gd name="T56" fmla="*/ 2147483646 w 373"/>
              <a:gd name="T57" fmla="*/ 2147483646 h 328"/>
              <a:gd name="T58" fmla="*/ 2147483646 w 373"/>
              <a:gd name="T59" fmla="*/ 2147483646 h 328"/>
              <a:gd name="T60" fmla="*/ 2147483646 w 373"/>
              <a:gd name="T61" fmla="*/ 2147483646 h 328"/>
              <a:gd name="T62" fmla="*/ 2147483646 w 373"/>
              <a:gd name="T63" fmla="*/ 2147483646 h 328"/>
              <a:gd name="T64" fmla="*/ 0 w 373"/>
              <a:gd name="T65" fmla="*/ 2147483646 h 32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73"/>
              <a:gd name="T100" fmla="*/ 0 h 328"/>
              <a:gd name="T101" fmla="*/ 373 w 373"/>
              <a:gd name="T102" fmla="*/ 328 h 32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73" h="328">
                <a:moveTo>
                  <a:pt x="0" y="217"/>
                </a:moveTo>
                <a:lnTo>
                  <a:pt x="5" y="220"/>
                </a:lnTo>
                <a:lnTo>
                  <a:pt x="13" y="221"/>
                </a:lnTo>
                <a:lnTo>
                  <a:pt x="30" y="225"/>
                </a:lnTo>
                <a:lnTo>
                  <a:pt x="52" y="229"/>
                </a:lnTo>
                <a:lnTo>
                  <a:pt x="60" y="238"/>
                </a:lnTo>
                <a:lnTo>
                  <a:pt x="75" y="242"/>
                </a:lnTo>
                <a:lnTo>
                  <a:pt x="83" y="242"/>
                </a:lnTo>
                <a:lnTo>
                  <a:pt x="90" y="248"/>
                </a:lnTo>
                <a:lnTo>
                  <a:pt x="96" y="253"/>
                </a:lnTo>
                <a:lnTo>
                  <a:pt x="100" y="258"/>
                </a:lnTo>
                <a:lnTo>
                  <a:pt x="104" y="263"/>
                </a:lnTo>
                <a:lnTo>
                  <a:pt x="112" y="266"/>
                </a:lnTo>
                <a:lnTo>
                  <a:pt x="124" y="277"/>
                </a:lnTo>
                <a:lnTo>
                  <a:pt x="124" y="287"/>
                </a:lnTo>
                <a:lnTo>
                  <a:pt x="128" y="289"/>
                </a:lnTo>
                <a:lnTo>
                  <a:pt x="136" y="295"/>
                </a:lnTo>
                <a:lnTo>
                  <a:pt x="148" y="299"/>
                </a:lnTo>
                <a:lnTo>
                  <a:pt x="165" y="310"/>
                </a:lnTo>
                <a:lnTo>
                  <a:pt x="175" y="312"/>
                </a:lnTo>
                <a:lnTo>
                  <a:pt x="185" y="323"/>
                </a:lnTo>
                <a:lnTo>
                  <a:pt x="190" y="323"/>
                </a:lnTo>
                <a:lnTo>
                  <a:pt x="194" y="327"/>
                </a:lnTo>
                <a:lnTo>
                  <a:pt x="260" y="238"/>
                </a:lnTo>
                <a:lnTo>
                  <a:pt x="304" y="192"/>
                </a:lnTo>
                <a:lnTo>
                  <a:pt x="342" y="149"/>
                </a:lnTo>
                <a:lnTo>
                  <a:pt x="372" y="109"/>
                </a:lnTo>
                <a:lnTo>
                  <a:pt x="365" y="106"/>
                </a:lnTo>
                <a:lnTo>
                  <a:pt x="353" y="106"/>
                </a:lnTo>
                <a:lnTo>
                  <a:pt x="337" y="97"/>
                </a:lnTo>
                <a:lnTo>
                  <a:pt x="324" y="88"/>
                </a:lnTo>
                <a:lnTo>
                  <a:pt x="315" y="77"/>
                </a:lnTo>
                <a:lnTo>
                  <a:pt x="308" y="61"/>
                </a:lnTo>
                <a:lnTo>
                  <a:pt x="304" y="61"/>
                </a:lnTo>
                <a:lnTo>
                  <a:pt x="296" y="54"/>
                </a:lnTo>
                <a:lnTo>
                  <a:pt x="287" y="49"/>
                </a:lnTo>
                <a:lnTo>
                  <a:pt x="280" y="49"/>
                </a:lnTo>
                <a:lnTo>
                  <a:pt x="272" y="55"/>
                </a:lnTo>
                <a:lnTo>
                  <a:pt x="260" y="63"/>
                </a:lnTo>
                <a:lnTo>
                  <a:pt x="256" y="57"/>
                </a:lnTo>
                <a:lnTo>
                  <a:pt x="249" y="49"/>
                </a:lnTo>
                <a:lnTo>
                  <a:pt x="249" y="38"/>
                </a:lnTo>
                <a:lnTo>
                  <a:pt x="246" y="28"/>
                </a:lnTo>
                <a:lnTo>
                  <a:pt x="242" y="27"/>
                </a:lnTo>
                <a:lnTo>
                  <a:pt x="237" y="27"/>
                </a:lnTo>
                <a:lnTo>
                  <a:pt x="227" y="32"/>
                </a:lnTo>
                <a:lnTo>
                  <a:pt x="224" y="32"/>
                </a:lnTo>
                <a:lnTo>
                  <a:pt x="212" y="24"/>
                </a:lnTo>
                <a:lnTo>
                  <a:pt x="208" y="14"/>
                </a:lnTo>
                <a:lnTo>
                  <a:pt x="205" y="10"/>
                </a:lnTo>
                <a:lnTo>
                  <a:pt x="202" y="0"/>
                </a:lnTo>
                <a:lnTo>
                  <a:pt x="194" y="10"/>
                </a:lnTo>
                <a:lnTo>
                  <a:pt x="190" y="12"/>
                </a:lnTo>
                <a:lnTo>
                  <a:pt x="185" y="21"/>
                </a:lnTo>
                <a:lnTo>
                  <a:pt x="171" y="23"/>
                </a:lnTo>
                <a:lnTo>
                  <a:pt x="160" y="24"/>
                </a:lnTo>
                <a:lnTo>
                  <a:pt x="153" y="18"/>
                </a:lnTo>
                <a:lnTo>
                  <a:pt x="143" y="38"/>
                </a:lnTo>
                <a:lnTo>
                  <a:pt x="135" y="52"/>
                </a:lnTo>
                <a:lnTo>
                  <a:pt x="104" y="90"/>
                </a:lnTo>
                <a:lnTo>
                  <a:pt x="84" y="116"/>
                </a:lnTo>
                <a:lnTo>
                  <a:pt x="62" y="145"/>
                </a:lnTo>
                <a:lnTo>
                  <a:pt x="41" y="166"/>
                </a:lnTo>
                <a:lnTo>
                  <a:pt x="18" y="195"/>
                </a:lnTo>
                <a:lnTo>
                  <a:pt x="3" y="211"/>
                </a:lnTo>
                <a:lnTo>
                  <a:pt x="0" y="217"/>
                </a:lnTo>
              </a:path>
            </a:pathLst>
          </a:custGeom>
          <a:solidFill>
            <a:schemeClr val="bg1"/>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255" name="Freeform 162"/>
          <p:cNvSpPr>
            <a:spLocks/>
          </p:cNvSpPr>
          <p:nvPr/>
        </p:nvSpPr>
        <p:spPr bwMode="auto">
          <a:xfrm>
            <a:off x="6048375" y="2903538"/>
            <a:ext cx="592138" cy="520700"/>
          </a:xfrm>
          <a:custGeom>
            <a:avLst/>
            <a:gdLst>
              <a:gd name="T0" fmla="*/ 2147483646 w 373"/>
              <a:gd name="T1" fmla="*/ 2147483646 h 328"/>
              <a:gd name="T2" fmla="*/ 2147483646 w 373"/>
              <a:gd name="T3" fmla="*/ 2147483646 h 328"/>
              <a:gd name="T4" fmla="*/ 2147483646 w 373"/>
              <a:gd name="T5" fmla="*/ 2147483646 h 328"/>
              <a:gd name="T6" fmla="*/ 2147483646 w 373"/>
              <a:gd name="T7" fmla="*/ 2147483646 h 328"/>
              <a:gd name="T8" fmla="*/ 2147483646 w 373"/>
              <a:gd name="T9" fmla="*/ 2147483646 h 328"/>
              <a:gd name="T10" fmla="*/ 2147483646 w 373"/>
              <a:gd name="T11" fmla="*/ 2147483646 h 328"/>
              <a:gd name="T12" fmla="*/ 2147483646 w 373"/>
              <a:gd name="T13" fmla="*/ 2147483646 h 328"/>
              <a:gd name="T14" fmla="*/ 2147483646 w 373"/>
              <a:gd name="T15" fmla="*/ 2147483646 h 328"/>
              <a:gd name="T16" fmla="*/ 2147483646 w 373"/>
              <a:gd name="T17" fmla="*/ 2147483646 h 328"/>
              <a:gd name="T18" fmla="*/ 2147483646 w 373"/>
              <a:gd name="T19" fmla="*/ 2147483646 h 328"/>
              <a:gd name="T20" fmla="*/ 2147483646 w 373"/>
              <a:gd name="T21" fmla="*/ 2147483646 h 328"/>
              <a:gd name="T22" fmla="*/ 2147483646 w 373"/>
              <a:gd name="T23" fmla="*/ 2147483646 h 328"/>
              <a:gd name="T24" fmla="*/ 2147483646 w 373"/>
              <a:gd name="T25" fmla="*/ 2147483646 h 328"/>
              <a:gd name="T26" fmla="*/ 2147483646 w 373"/>
              <a:gd name="T27" fmla="*/ 2147483646 h 328"/>
              <a:gd name="T28" fmla="*/ 2147483646 w 373"/>
              <a:gd name="T29" fmla="*/ 2147483646 h 328"/>
              <a:gd name="T30" fmla="*/ 2147483646 w 373"/>
              <a:gd name="T31" fmla="*/ 2147483646 h 328"/>
              <a:gd name="T32" fmla="*/ 2147483646 w 373"/>
              <a:gd name="T33" fmla="*/ 2147483646 h 328"/>
              <a:gd name="T34" fmla="*/ 2147483646 w 373"/>
              <a:gd name="T35" fmla="*/ 2147483646 h 328"/>
              <a:gd name="T36" fmla="*/ 2147483646 w 373"/>
              <a:gd name="T37" fmla="*/ 2147483646 h 328"/>
              <a:gd name="T38" fmla="*/ 2147483646 w 373"/>
              <a:gd name="T39" fmla="*/ 2147483646 h 328"/>
              <a:gd name="T40" fmla="*/ 2147483646 w 373"/>
              <a:gd name="T41" fmla="*/ 2147483646 h 328"/>
              <a:gd name="T42" fmla="*/ 2147483646 w 373"/>
              <a:gd name="T43" fmla="*/ 2147483646 h 328"/>
              <a:gd name="T44" fmla="*/ 2147483646 w 373"/>
              <a:gd name="T45" fmla="*/ 2147483646 h 328"/>
              <a:gd name="T46" fmla="*/ 2147483646 w 373"/>
              <a:gd name="T47" fmla="*/ 2147483646 h 328"/>
              <a:gd name="T48" fmla="*/ 2147483646 w 373"/>
              <a:gd name="T49" fmla="*/ 2147483646 h 328"/>
              <a:gd name="T50" fmla="*/ 2147483646 w 373"/>
              <a:gd name="T51" fmla="*/ 2147483646 h 328"/>
              <a:gd name="T52" fmla="*/ 2147483646 w 373"/>
              <a:gd name="T53" fmla="*/ 2147483646 h 328"/>
              <a:gd name="T54" fmla="*/ 2147483646 w 373"/>
              <a:gd name="T55" fmla="*/ 2147483646 h 328"/>
              <a:gd name="T56" fmla="*/ 2147483646 w 373"/>
              <a:gd name="T57" fmla="*/ 2147483646 h 328"/>
              <a:gd name="T58" fmla="*/ 2147483646 w 373"/>
              <a:gd name="T59" fmla="*/ 2147483646 h 328"/>
              <a:gd name="T60" fmla="*/ 2147483646 w 373"/>
              <a:gd name="T61" fmla="*/ 2147483646 h 328"/>
              <a:gd name="T62" fmla="*/ 2147483646 w 373"/>
              <a:gd name="T63" fmla="*/ 2147483646 h 328"/>
              <a:gd name="T64" fmla="*/ 0 w 373"/>
              <a:gd name="T65" fmla="*/ 2147483646 h 32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73"/>
              <a:gd name="T100" fmla="*/ 0 h 328"/>
              <a:gd name="T101" fmla="*/ 373 w 373"/>
              <a:gd name="T102" fmla="*/ 328 h 32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73" h="328">
                <a:moveTo>
                  <a:pt x="0" y="217"/>
                </a:moveTo>
                <a:lnTo>
                  <a:pt x="5" y="220"/>
                </a:lnTo>
                <a:lnTo>
                  <a:pt x="13" y="221"/>
                </a:lnTo>
                <a:lnTo>
                  <a:pt x="30" y="225"/>
                </a:lnTo>
                <a:lnTo>
                  <a:pt x="52" y="229"/>
                </a:lnTo>
                <a:lnTo>
                  <a:pt x="60" y="238"/>
                </a:lnTo>
                <a:lnTo>
                  <a:pt x="75" y="242"/>
                </a:lnTo>
                <a:lnTo>
                  <a:pt x="83" y="242"/>
                </a:lnTo>
                <a:lnTo>
                  <a:pt x="90" y="248"/>
                </a:lnTo>
                <a:lnTo>
                  <a:pt x="96" y="253"/>
                </a:lnTo>
                <a:lnTo>
                  <a:pt x="100" y="258"/>
                </a:lnTo>
                <a:lnTo>
                  <a:pt x="104" y="263"/>
                </a:lnTo>
                <a:lnTo>
                  <a:pt x="112" y="266"/>
                </a:lnTo>
                <a:lnTo>
                  <a:pt x="124" y="277"/>
                </a:lnTo>
                <a:lnTo>
                  <a:pt x="124" y="287"/>
                </a:lnTo>
                <a:lnTo>
                  <a:pt x="128" y="289"/>
                </a:lnTo>
                <a:lnTo>
                  <a:pt x="136" y="295"/>
                </a:lnTo>
                <a:lnTo>
                  <a:pt x="148" y="299"/>
                </a:lnTo>
                <a:lnTo>
                  <a:pt x="165" y="310"/>
                </a:lnTo>
                <a:lnTo>
                  <a:pt x="175" y="312"/>
                </a:lnTo>
                <a:lnTo>
                  <a:pt x="185" y="323"/>
                </a:lnTo>
                <a:lnTo>
                  <a:pt x="190" y="323"/>
                </a:lnTo>
                <a:lnTo>
                  <a:pt x="194" y="327"/>
                </a:lnTo>
                <a:lnTo>
                  <a:pt x="260" y="238"/>
                </a:lnTo>
                <a:lnTo>
                  <a:pt x="304" y="192"/>
                </a:lnTo>
                <a:lnTo>
                  <a:pt x="342" y="149"/>
                </a:lnTo>
                <a:lnTo>
                  <a:pt x="372" y="109"/>
                </a:lnTo>
                <a:lnTo>
                  <a:pt x="365" y="106"/>
                </a:lnTo>
                <a:lnTo>
                  <a:pt x="353" y="106"/>
                </a:lnTo>
                <a:lnTo>
                  <a:pt x="337" y="97"/>
                </a:lnTo>
                <a:lnTo>
                  <a:pt x="324" y="88"/>
                </a:lnTo>
                <a:lnTo>
                  <a:pt x="315" y="77"/>
                </a:lnTo>
                <a:lnTo>
                  <a:pt x="308" y="61"/>
                </a:lnTo>
                <a:lnTo>
                  <a:pt x="304" y="61"/>
                </a:lnTo>
                <a:lnTo>
                  <a:pt x="296" y="54"/>
                </a:lnTo>
                <a:lnTo>
                  <a:pt x="287" y="49"/>
                </a:lnTo>
                <a:lnTo>
                  <a:pt x="280" y="49"/>
                </a:lnTo>
                <a:lnTo>
                  <a:pt x="272" y="55"/>
                </a:lnTo>
                <a:lnTo>
                  <a:pt x="260" y="63"/>
                </a:lnTo>
                <a:lnTo>
                  <a:pt x="256" y="57"/>
                </a:lnTo>
                <a:lnTo>
                  <a:pt x="249" y="49"/>
                </a:lnTo>
                <a:lnTo>
                  <a:pt x="249" y="38"/>
                </a:lnTo>
                <a:lnTo>
                  <a:pt x="246" y="28"/>
                </a:lnTo>
                <a:lnTo>
                  <a:pt x="242" y="27"/>
                </a:lnTo>
                <a:lnTo>
                  <a:pt x="237" y="27"/>
                </a:lnTo>
                <a:lnTo>
                  <a:pt x="227" y="32"/>
                </a:lnTo>
                <a:lnTo>
                  <a:pt x="224" y="32"/>
                </a:lnTo>
                <a:lnTo>
                  <a:pt x="212" y="24"/>
                </a:lnTo>
                <a:lnTo>
                  <a:pt x="208" y="14"/>
                </a:lnTo>
                <a:lnTo>
                  <a:pt x="205" y="10"/>
                </a:lnTo>
                <a:lnTo>
                  <a:pt x="202" y="0"/>
                </a:lnTo>
                <a:lnTo>
                  <a:pt x="194" y="10"/>
                </a:lnTo>
                <a:lnTo>
                  <a:pt x="190" y="12"/>
                </a:lnTo>
                <a:lnTo>
                  <a:pt x="185" y="21"/>
                </a:lnTo>
                <a:lnTo>
                  <a:pt x="171" y="23"/>
                </a:lnTo>
                <a:lnTo>
                  <a:pt x="160" y="24"/>
                </a:lnTo>
                <a:lnTo>
                  <a:pt x="153" y="18"/>
                </a:lnTo>
                <a:lnTo>
                  <a:pt x="143" y="38"/>
                </a:lnTo>
                <a:lnTo>
                  <a:pt x="135" y="52"/>
                </a:lnTo>
                <a:lnTo>
                  <a:pt x="104" y="90"/>
                </a:lnTo>
                <a:lnTo>
                  <a:pt x="84" y="116"/>
                </a:lnTo>
                <a:lnTo>
                  <a:pt x="62" y="145"/>
                </a:lnTo>
                <a:lnTo>
                  <a:pt x="41" y="166"/>
                </a:lnTo>
                <a:lnTo>
                  <a:pt x="18" y="195"/>
                </a:lnTo>
                <a:lnTo>
                  <a:pt x="3" y="211"/>
                </a:lnTo>
                <a:lnTo>
                  <a:pt x="0" y="217"/>
                </a:lnTo>
              </a:path>
            </a:pathLst>
          </a:custGeom>
          <a:solidFill>
            <a:srgbClr val="6699FF"/>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256" name="Freeform 163"/>
          <p:cNvSpPr>
            <a:spLocks/>
          </p:cNvSpPr>
          <p:nvPr/>
        </p:nvSpPr>
        <p:spPr bwMode="auto">
          <a:xfrm>
            <a:off x="6202363" y="3392488"/>
            <a:ext cx="681037" cy="619125"/>
          </a:xfrm>
          <a:custGeom>
            <a:avLst/>
            <a:gdLst>
              <a:gd name="T0" fmla="*/ 2147483646 w 429"/>
              <a:gd name="T1" fmla="*/ 2147483646 h 390"/>
              <a:gd name="T2" fmla="*/ 2147483646 w 429"/>
              <a:gd name="T3" fmla="*/ 2147483646 h 390"/>
              <a:gd name="T4" fmla="*/ 2147483646 w 429"/>
              <a:gd name="T5" fmla="*/ 2147483646 h 390"/>
              <a:gd name="T6" fmla="*/ 2147483646 w 429"/>
              <a:gd name="T7" fmla="*/ 2147483646 h 390"/>
              <a:gd name="T8" fmla="*/ 2147483646 w 429"/>
              <a:gd name="T9" fmla="*/ 2147483646 h 390"/>
              <a:gd name="T10" fmla="*/ 2147483646 w 429"/>
              <a:gd name="T11" fmla="*/ 2147483646 h 390"/>
              <a:gd name="T12" fmla="*/ 2147483646 w 429"/>
              <a:gd name="T13" fmla="*/ 2147483646 h 390"/>
              <a:gd name="T14" fmla="*/ 2147483646 w 429"/>
              <a:gd name="T15" fmla="*/ 2147483646 h 390"/>
              <a:gd name="T16" fmla="*/ 2147483646 w 429"/>
              <a:gd name="T17" fmla="*/ 2147483646 h 390"/>
              <a:gd name="T18" fmla="*/ 2147483646 w 429"/>
              <a:gd name="T19" fmla="*/ 2147483646 h 390"/>
              <a:gd name="T20" fmla="*/ 2147483646 w 429"/>
              <a:gd name="T21" fmla="*/ 2147483646 h 390"/>
              <a:gd name="T22" fmla="*/ 2147483646 w 429"/>
              <a:gd name="T23" fmla="*/ 2147483646 h 390"/>
              <a:gd name="T24" fmla="*/ 2147483646 w 429"/>
              <a:gd name="T25" fmla="*/ 2147483646 h 390"/>
              <a:gd name="T26" fmla="*/ 2147483646 w 429"/>
              <a:gd name="T27" fmla="*/ 2147483646 h 390"/>
              <a:gd name="T28" fmla="*/ 2147483646 w 429"/>
              <a:gd name="T29" fmla="*/ 2147483646 h 390"/>
              <a:gd name="T30" fmla="*/ 2147483646 w 429"/>
              <a:gd name="T31" fmla="*/ 2147483646 h 390"/>
              <a:gd name="T32" fmla="*/ 2147483646 w 429"/>
              <a:gd name="T33" fmla="*/ 2147483646 h 390"/>
              <a:gd name="T34" fmla="*/ 2147483646 w 429"/>
              <a:gd name="T35" fmla="*/ 2147483646 h 390"/>
              <a:gd name="T36" fmla="*/ 2147483646 w 429"/>
              <a:gd name="T37" fmla="*/ 2147483646 h 390"/>
              <a:gd name="T38" fmla="*/ 2147483646 w 429"/>
              <a:gd name="T39" fmla="*/ 2147483646 h 390"/>
              <a:gd name="T40" fmla="*/ 2147483646 w 429"/>
              <a:gd name="T41" fmla="*/ 2147483646 h 390"/>
              <a:gd name="T42" fmla="*/ 2147483646 w 429"/>
              <a:gd name="T43" fmla="*/ 2147483646 h 390"/>
              <a:gd name="T44" fmla="*/ 2147483646 w 429"/>
              <a:gd name="T45" fmla="*/ 2147483646 h 390"/>
              <a:gd name="T46" fmla="*/ 2147483646 w 429"/>
              <a:gd name="T47" fmla="*/ 2147483646 h 390"/>
              <a:gd name="T48" fmla="*/ 2147483646 w 429"/>
              <a:gd name="T49" fmla="*/ 2147483646 h 390"/>
              <a:gd name="T50" fmla="*/ 2147483646 w 429"/>
              <a:gd name="T51" fmla="*/ 2147483646 h 390"/>
              <a:gd name="T52" fmla="*/ 2147483646 w 429"/>
              <a:gd name="T53" fmla="*/ 2147483646 h 390"/>
              <a:gd name="T54" fmla="*/ 2147483646 w 429"/>
              <a:gd name="T55" fmla="*/ 2147483646 h 390"/>
              <a:gd name="T56" fmla="*/ 2147483646 w 429"/>
              <a:gd name="T57" fmla="*/ 2147483646 h 390"/>
              <a:gd name="T58" fmla="*/ 2147483646 w 429"/>
              <a:gd name="T59" fmla="*/ 2147483646 h 390"/>
              <a:gd name="T60" fmla="*/ 2147483646 w 429"/>
              <a:gd name="T61" fmla="*/ 2147483646 h 390"/>
              <a:gd name="T62" fmla="*/ 2147483646 w 429"/>
              <a:gd name="T63" fmla="*/ 2147483646 h 390"/>
              <a:gd name="T64" fmla="*/ 2147483646 w 429"/>
              <a:gd name="T65" fmla="*/ 2147483646 h 390"/>
              <a:gd name="T66" fmla="*/ 2147483646 w 429"/>
              <a:gd name="T67" fmla="*/ 2147483646 h 390"/>
              <a:gd name="T68" fmla="*/ 2147483646 w 429"/>
              <a:gd name="T69" fmla="*/ 2147483646 h 390"/>
              <a:gd name="T70" fmla="*/ 2147483646 w 429"/>
              <a:gd name="T71" fmla="*/ 2147483646 h 390"/>
              <a:gd name="T72" fmla="*/ 2147483646 w 429"/>
              <a:gd name="T73" fmla="*/ 2147483646 h 390"/>
              <a:gd name="T74" fmla="*/ 2147483646 w 429"/>
              <a:gd name="T75" fmla="*/ 2147483646 h 390"/>
              <a:gd name="T76" fmla="*/ 2147483646 w 429"/>
              <a:gd name="T77" fmla="*/ 2147483646 h 390"/>
              <a:gd name="T78" fmla="*/ 2147483646 w 429"/>
              <a:gd name="T79" fmla="*/ 2147483646 h 390"/>
              <a:gd name="T80" fmla="*/ 2147483646 w 429"/>
              <a:gd name="T81" fmla="*/ 2147483646 h 390"/>
              <a:gd name="T82" fmla="*/ 2147483646 w 429"/>
              <a:gd name="T83" fmla="*/ 2147483646 h 390"/>
              <a:gd name="T84" fmla="*/ 2147483646 w 429"/>
              <a:gd name="T85" fmla="*/ 2147483646 h 390"/>
              <a:gd name="T86" fmla="*/ 2147483646 w 429"/>
              <a:gd name="T87" fmla="*/ 2147483646 h 390"/>
              <a:gd name="T88" fmla="*/ 2147483646 w 429"/>
              <a:gd name="T89" fmla="*/ 2147483646 h 390"/>
              <a:gd name="T90" fmla="*/ 2147483646 w 429"/>
              <a:gd name="T91" fmla="*/ 2147483646 h 390"/>
              <a:gd name="T92" fmla="*/ 2147483646 w 429"/>
              <a:gd name="T93" fmla="*/ 2147483646 h 390"/>
              <a:gd name="T94" fmla="*/ 2147483646 w 429"/>
              <a:gd name="T95" fmla="*/ 2147483646 h 390"/>
              <a:gd name="T96" fmla="*/ 2147483646 w 429"/>
              <a:gd name="T97" fmla="*/ 2147483646 h 390"/>
              <a:gd name="T98" fmla="*/ 2147483646 w 429"/>
              <a:gd name="T99" fmla="*/ 2147483646 h 390"/>
              <a:gd name="T100" fmla="*/ 2147483646 w 429"/>
              <a:gd name="T101" fmla="*/ 2147483646 h 390"/>
              <a:gd name="T102" fmla="*/ 2147483646 w 429"/>
              <a:gd name="T103" fmla="*/ 2147483646 h 390"/>
              <a:gd name="T104" fmla="*/ 0 w 429"/>
              <a:gd name="T105" fmla="*/ 2147483646 h 390"/>
              <a:gd name="T106" fmla="*/ 2147483646 w 429"/>
              <a:gd name="T107" fmla="*/ 2147483646 h 390"/>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429"/>
              <a:gd name="T163" fmla="*/ 0 h 390"/>
              <a:gd name="T164" fmla="*/ 429 w 429"/>
              <a:gd name="T165" fmla="*/ 390 h 390"/>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429" h="390">
                <a:moveTo>
                  <a:pt x="70" y="0"/>
                </a:moveTo>
                <a:lnTo>
                  <a:pt x="80" y="6"/>
                </a:lnTo>
                <a:lnTo>
                  <a:pt x="85" y="13"/>
                </a:lnTo>
                <a:lnTo>
                  <a:pt x="89" y="14"/>
                </a:lnTo>
                <a:lnTo>
                  <a:pt x="97" y="16"/>
                </a:lnTo>
                <a:lnTo>
                  <a:pt x="97" y="29"/>
                </a:lnTo>
                <a:lnTo>
                  <a:pt x="101" y="32"/>
                </a:lnTo>
                <a:lnTo>
                  <a:pt x="104" y="37"/>
                </a:lnTo>
                <a:lnTo>
                  <a:pt x="108" y="43"/>
                </a:lnTo>
                <a:lnTo>
                  <a:pt x="112" y="48"/>
                </a:lnTo>
                <a:lnTo>
                  <a:pt x="129" y="51"/>
                </a:lnTo>
                <a:lnTo>
                  <a:pt x="137" y="51"/>
                </a:lnTo>
                <a:lnTo>
                  <a:pt x="142" y="54"/>
                </a:lnTo>
                <a:lnTo>
                  <a:pt x="148" y="61"/>
                </a:lnTo>
                <a:lnTo>
                  <a:pt x="152" y="68"/>
                </a:lnTo>
                <a:lnTo>
                  <a:pt x="165" y="77"/>
                </a:lnTo>
                <a:lnTo>
                  <a:pt x="169" y="77"/>
                </a:lnTo>
                <a:lnTo>
                  <a:pt x="184" y="83"/>
                </a:lnTo>
                <a:lnTo>
                  <a:pt x="196" y="98"/>
                </a:lnTo>
                <a:lnTo>
                  <a:pt x="198" y="102"/>
                </a:lnTo>
                <a:lnTo>
                  <a:pt x="208" y="105"/>
                </a:lnTo>
                <a:lnTo>
                  <a:pt x="218" y="102"/>
                </a:lnTo>
                <a:lnTo>
                  <a:pt x="223" y="102"/>
                </a:lnTo>
                <a:lnTo>
                  <a:pt x="230" y="109"/>
                </a:lnTo>
                <a:lnTo>
                  <a:pt x="231" y="117"/>
                </a:lnTo>
                <a:lnTo>
                  <a:pt x="233" y="131"/>
                </a:lnTo>
                <a:lnTo>
                  <a:pt x="233" y="146"/>
                </a:lnTo>
                <a:lnTo>
                  <a:pt x="233" y="157"/>
                </a:lnTo>
                <a:lnTo>
                  <a:pt x="241" y="168"/>
                </a:lnTo>
                <a:lnTo>
                  <a:pt x="248" y="174"/>
                </a:lnTo>
                <a:lnTo>
                  <a:pt x="256" y="185"/>
                </a:lnTo>
                <a:lnTo>
                  <a:pt x="264" y="193"/>
                </a:lnTo>
                <a:lnTo>
                  <a:pt x="270" y="189"/>
                </a:lnTo>
                <a:lnTo>
                  <a:pt x="276" y="185"/>
                </a:lnTo>
                <a:lnTo>
                  <a:pt x="284" y="185"/>
                </a:lnTo>
                <a:lnTo>
                  <a:pt x="296" y="181"/>
                </a:lnTo>
                <a:lnTo>
                  <a:pt x="299" y="200"/>
                </a:lnTo>
                <a:lnTo>
                  <a:pt x="313" y="221"/>
                </a:lnTo>
                <a:lnTo>
                  <a:pt x="314" y="221"/>
                </a:lnTo>
                <a:lnTo>
                  <a:pt x="317" y="221"/>
                </a:lnTo>
                <a:lnTo>
                  <a:pt x="322" y="226"/>
                </a:lnTo>
                <a:lnTo>
                  <a:pt x="331" y="234"/>
                </a:lnTo>
                <a:lnTo>
                  <a:pt x="343" y="234"/>
                </a:lnTo>
                <a:lnTo>
                  <a:pt x="351" y="248"/>
                </a:lnTo>
                <a:lnTo>
                  <a:pt x="352" y="255"/>
                </a:lnTo>
                <a:lnTo>
                  <a:pt x="358" y="264"/>
                </a:lnTo>
                <a:lnTo>
                  <a:pt x="366" y="265"/>
                </a:lnTo>
                <a:lnTo>
                  <a:pt x="375" y="270"/>
                </a:lnTo>
                <a:lnTo>
                  <a:pt x="379" y="270"/>
                </a:lnTo>
                <a:lnTo>
                  <a:pt x="384" y="274"/>
                </a:lnTo>
                <a:lnTo>
                  <a:pt x="390" y="278"/>
                </a:lnTo>
                <a:lnTo>
                  <a:pt x="402" y="286"/>
                </a:lnTo>
                <a:lnTo>
                  <a:pt x="408" y="282"/>
                </a:lnTo>
                <a:lnTo>
                  <a:pt x="412" y="282"/>
                </a:lnTo>
                <a:lnTo>
                  <a:pt x="424" y="286"/>
                </a:lnTo>
                <a:lnTo>
                  <a:pt x="428" y="298"/>
                </a:lnTo>
                <a:lnTo>
                  <a:pt x="428" y="310"/>
                </a:lnTo>
                <a:lnTo>
                  <a:pt x="424" y="319"/>
                </a:lnTo>
                <a:lnTo>
                  <a:pt x="419" y="325"/>
                </a:lnTo>
                <a:lnTo>
                  <a:pt x="412" y="337"/>
                </a:lnTo>
                <a:lnTo>
                  <a:pt x="409" y="345"/>
                </a:lnTo>
                <a:lnTo>
                  <a:pt x="400" y="345"/>
                </a:lnTo>
                <a:lnTo>
                  <a:pt x="393" y="349"/>
                </a:lnTo>
                <a:lnTo>
                  <a:pt x="385" y="358"/>
                </a:lnTo>
                <a:lnTo>
                  <a:pt x="381" y="365"/>
                </a:lnTo>
                <a:lnTo>
                  <a:pt x="370" y="376"/>
                </a:lnTo>
                <a:lnTo>
                  <a:pt x="368" y="381"/>
                </a:lnTo>
                <a:lnTo>
                  <a:pt x="363" y="386"/>
                </a:lnTo>
                <a:lnTo>
                  <a:pt x="358" y="389"/>
                </a:lnTo>
                <a:lnTo>
                  <a:pt x="352" y="389"/>
                </a:lnTo>
                <a:lnTo>
                  <a:pt x="335" y="377"/>
                </a:lnTo>
                <a:lnTo>
                  <a:pt x="302" y="361"/>
                </a:lnTo>
                <a:lnTo>
                  <a:pt x="276" y="352"/>
                </a:lnTo>
                <a:lnTo>
                  <a:pt x="256" y="335"/>
                </a:lnTo>
                <a:lnTo>
                  <a:pt x="245" y="310"/>
                </a:lnTo>
                <a:lnTo>
                  <a:pt x="233" y="294"/>
                </a:lnTo>
                <a:lnTo>
                  <a:pt x="230" y="289"/>
                </a:lnTo>
                <a:lnTo>
                  <a:pt x="230" y="277"/>
                </a:lnTo>
                <a:lnTo>
                  <a:pt x="218" y="274"/>
                </a:lnTo>
                <a:lnTo>
                  <a:pt x="205" y="265"/>
                </a:lnTo>
                <a:lnTo>
                  <a:pt x="203" y="262"/>
                </a:lnTo>
                <a:lnTo>
                  <a:pt x="201" y="262"/>
                </a:lnTo>
                <a:lnTo>
                  <a:pt x="190" y="262"/>
                </a:lnTo>
                <a:lnTo>
                  <a:pt x="184" y="262"/>
                </a:lnTo>
                <a:lnTo>
                  <a:pt x="176" y="262"/>
                </a:lnTo>
                <a:lnTo>
                  <a:pt x="172" y="262"/>
                </a:lnTo>
                <a:lnTo>
                  <a:pt x="163" y="265"/>
                </a:lnTo>
                <a:lnTo>
                  <a:pt x="157" y="267"/>
                </a:lnTo>
                <a:lnTo>
                  <a:pt x="149" y="273"/>
                </a:lnTo>
                <a:lnTo>
                  <a:pt x="139" y="267"/>
                </a:lnTo>
                <a:lnTo>
                  <a:pt x="129" y="257"/>
                </a:lnTo>
                <a:lnTo>
                  <a:pt x="123" y="249"/>
                </a:lnTo>
                <a:lnTo>
                  <a:pt x="120" y="248"/>
                </a:lnTo>
                <a:lnTo>
                  <a:pt x="112" y="248"/>
                </a:lnTo>
                <a:lnTo>
                  <a:pt x="108" y="248"/>
                </a:lnTo>
                <a:lnTo>
                  <a:pt x="97" y="249"/>
                </a:lnTo>
                <a:lnTo>
                  <a:pt x="88" y="255"/>
                </a:lnTo>
                <a:lnTo>
                  <a:pt x="84" y="255"/>
                </a:lnTo>
                <a:lnTo>
                  <a:pt x="73" y="257"/>
                </a:lnTo>
                <a:lnTo>
                  <a:pt x="61" y="255"/>
                </a:lnTo>
                <a:lnTo>
                  <a:pt x="55" y="251"/>
                </a:lnTo>
                <a:lnTo>
                  <a:pt x="44" y="249"/>
                </a:lnTo>
                <a:lnTo>
                  <a:pt x="35" y="247"/>
                </a:lnTo>
                <a:lnTo>
                  <a:pt x="31" y="240"/>
                </a:lnTo>
                <a:lnTo>
                  <a:pt x="12" y="235"/>
                </a:lnTo>
                <a:lnTo>
                  <a:pt x="0" y="228"/>
                </a:lnTo>
                <a:lnTo>
                  <a:pt x="5" y="227"/>
                </a:lnTo>
                <a:lnTo>
                  <a:pt x="73" y="9"/>
                </a:lnTo>
                <a:lnTo>
                  <a:pt x="70" y="0"/>
                </a:lnTo>
              </a:path>
            </a:pathLst>
          </a:custGeom>
          <a:solidFill>
            <a:schemeClr val="bg1"/>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257" name="Freeform 164"/>
          <p:cNvSpPr>
            <a:spLocks/>
          </p:cNvSpPr>
          <p:nvPr/>
        </p:nvSpPr>
        <p:spPr bwMode="auto">
          <a:xfrm>
            <a:off x="6202363" y="3392488"/>
            <a:ext cx="681037" cy="619125"/>
          </a:xfrm>
          <a:custGeom>
            <a:avLst/>
            <a:gdLst>
              <a:gd name="T0" fmla="*/ 2147483646 w 429"/>
              <a:gd name="T1" fmla="*/ 2147483646 h 390"/>
              <a:gd name="T2" fmla="*/ 2147483646 w 429"/>
              <a:gd name="T3" fmla="*/ 2147483646 h 390"/>
              <a:gd name="T4" fmla="*/ 2147483646 w 429"/>
              <a:gd name="T5" fmla="*/ 2147483646 h 390"/>
              <a:gd name="T6" fmla="*/ 2147483646 w 429"/>
              <a:gd name="T7" fmla="*/ 2147483646 h 390"/>
              <a:gd name="T8" fmla="*/ 2147483646 w 429"/>
              <a:gd name="T9" fmla="*/ 2147483646 h 390"/>
              <a:gd name="T10" fmla="*/ 2147483646 w 429"/>
              <a:gd name="T11" fmla="*/ 2147483646 h 390"/>
              <a:gd name="T12" fmla="*/ 2147483646 w 429"/>
              <a:gd name="T13" fmla="*/ 2147483646 h 390"/>
              <a:gd name="T14" fmla="*/ 2147483646 w 429"/>
              <a:gd name="T15" fmla="*/ 2147483646 h 390"/>
              <a:gd name="T16" fmla="*/ 2147483646 w 429"/>
              <a:gd name="T17" fmla="*/ 2147483646 h 390"/>
              <a:gd name="T18" fmla="*/ 2147483646 w 429"/>
              <a:gd name="T19" fmla="*/ 2147483646 h 390"/>
              <a:gd name="T20" fmla="*/ 2147483646 w 429"/>
              <a:gd name="T21" fmla="*/ 2147483646 h 390"/>
              <a:gd name="T22" fmla="*/ 2147483646 w 429"/>
              <a:gd name="T23" fmla="*/ 2147483646 h 390"/>
              <a:gd name="T24" fmla="*/ 2147483646 w 429"/>
              <a:gd name="T25" fmla="*/ 2147483646 h 390"/>
              <a:gd name="T26" fmla="*/ 2147483646 w 429"/>
              <a:gd name="T27" fmla="*/ 2147483646 h 390"/>
              <a:gd name="T28" fmla="*/ 2147483646 w 429"/>
              <a:gd name="T29" fmla="*/ 2147483646 h 390"/>
              <a:gd name="T30" fmla="*/ 2147483646 w 429"/>
              <a:gd name="T31" fmla="*/ 2147483646 h 390"/>
              <a:gd name="T32" fmla="*/ 2147483646 w 429"/>
              <a:gd name="T33" fmla="*/ 2147483646 h 390"/>
              <a:gd name="T34" fmla="*/ 2147483646 w 429"/>
              <a:gd name="T35" fmla="*/ 2147483646 h 390"/>
              <a:gd name="T36" fmla="*/ 2147483646 w 429"/>
              <a:gd name="T37" fmla="*/ 2147483646 h 390"/>
              <a:gd name="T38" fmla="*/ 2147483646 w 429"/>
              <a:gd name="T39" fmla="*/ 2147483646 h 390"/>
              <a:gd name="T40" fmla="*/ 2147483646 w 429"/>
              <a:gd name="T41" fmla="*/ 2147483646 h 390"/>
              <a:gd name="T42" fmla="*/ 2147483646 w 429"/>
              <a:gd name="T43" fmla="*/ 2147483646 h 390"/>
              <a:gd name="T44" fmla="*/ 2147483646 w 429"/>
              <a:gd name="T45" fmla="*/ 2147483646 h 390"/>
              <a:gd name="T46" fmla="*/ 2147483646 w 429"/>
              <a:gd name="T47" fmla="*/ 2147483646 h 390"/>
              <a:gd name="T48" fmla="*/ 2147483646 w 429"/>
              <a:gd name="T49" fmla="*/ 2147483646 h 390"/>
              <a:gd name="T50" fmla="*/ 2147483646 w 429"/>
              <a:gd name="T51" fmla="*/ 2147483646 h 390"/>
              <a:gd name="T52" fmla="*/ 2147483646 w 429"/>
              <a:gd name="T53" fmla="*/ 2147483646 h 390"/>
              <a:gd name="T54" fmla="*/ 2147483646 w 429"/>
              <a:gd name="T55" fmla="*/ 2147483646 h 390"/>
              <a:gd name="T56" fmla="*/ 2147483646 w 429"/>
              <a:gd name="T57" fmla="*/ 2147483646 h 390"/>
              <a:gd name="T58" fmla="*/ 2147483646 w 429"/>
              <a:gd name="T59" fmla="*/ 2147483646 h 390"/>
              <a:gd name="T60" fmla="*/ 2147483646 w 429"/>
              <a:gd name="T61" fmla="*/ 2147483646 h 390"/>
              <a:gd name="T62" fmla="*/ 2147483646 w 429"/>
              <a:gd name="T63" fmla="*/ 2147483646 h 390"/>
              <a:gd name="T64" fmla="*/ 2147483646 w 429"/>
              <a:gd name="T65" fmla="*/ 2147483646 h 390"/>
              <a:gd name="T66" fmla="*/ 2147483646 w 429"/>
              <a:gd name="T67" fmla="*/ 2147483646 h 390"/>
              <a:gd name="T68" fmla="*/ 2147483646 w 429"/>
              <a:gd name="T69" fmla="*/ 2147483646 h 390"/>
              <a:gd name="T70" fmla="*/ 2147483646 w 429"/>
              <a:gd name="T71" fmla="*/ 2147483646 h 390"/>
              <a:gd name="T72" fmla="*/ 2147483646 w 429"/>
              <a:gd name="T73" fmla="*/ 2147483646 h 390"/>
              <a:gd name="T74" fmla="*/ 2147483646 w 429"/>
              <a:gd name="T75" fmla="*/ 2147483646 h 390"/>
              <a:gd name="T76" fmla="*/ 2147483646 w 429"/>
              <a:gd name="T77" fmla="*/ 2147483646 h 390"/>
              <a:gd name="T78" fmla="*/ 2147483646 w 429"/>
              <a:gd name="T79" fmla="*/ 2147483646 h 390"/>
              <a:gd name="T80" fmla="*/ 2147483646 w 429"/>
              <a:gd name="T81" fmla="*/ 2147483646 h 390"/>
              <a:gd name="T82" fmla="*/ 2147483646 w 429"/>
              <a:gd name="T83" fmla="*/ 2147483646 h 390"/>
              <a:gd name="T84" fmla="*/ 2147483646 w 429"/>
              <a:gd name="T85" fmla="*/ 2147483646 h 390"/>
              <a:gd name="T86" fmla="*/ 2147483646 w 429"/>
              <a:gd name="T87" fmla="*/ 2147483646 h 390"/>
              <a:gd name="T88" fmla="*/ 2147483646 w 429"/>
              <a:gd name="T89" fmla="*/ 2147483646 h 390"/>
              <a:gd name="T90" fmla="*/ 2147483646 w 429"/>
              <a:gd name="T91" fmla="*/ 2147483646 h 390"/>
              <a:gd name="T92" fmla="*/ 2147483646 w 429"/>
              <a:gd name="T93" fmla="*/ 2147483646 h 390"/>
              <a:gd name="T94" fmla="*/ 2147483646 w 429"/>
              <a:gd name="T95" fmla="*/ 2147483646 h 390"/>
              <a:gd name="T96" fmla="*/ 2147483646 w 429"/>
              <a:gd name="T97" fmla="*/ 2147483646 h 390"/>
              <a:gd name="T98" fmla="*/ 2147483646 w 429"/>
              <a:gd name="T99" fmla="*/ 2147483646 h 390"/>
              <a:gd name="T100" fmla="*/ 2147483646 w 429"/>
              <a:gd name="T101" fmla="*/ 2147483646 h 390"/>
              <a:gd name="T102" fmla="*/ 2147483646 w 429"/>
              <a:gd name="T103" fmla="*/ 2147483646 h 390"/>
              <a:gd name="T104" fmla="*/ 0 w 429"/>
              <a:gd name="T105" fmla="*/ 2147483646 h 390"/>
              <a:gd name="T106" fmla="*/ 2147483646 w 429"/>
              <a:gd name="T107" fmla="*/ 2147483646 h 390"/>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429"/>
              <a:gd name="T163" fmla="*/ 0 h 390"/>
              <a:gd name="T164" fmla="*/ 429 w 429"/>
              <a:gd name="T165" fmla="*/ 390 h 390"/>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429" h="390">
                <a:moveTo>
                  <a:pt x="70" y="0"/>
                </a:moveTo>
                <a:lnTo>
                  <a:pt x="80" y="6"/>
                </a:lnTo>
                <a:lnTo>
                  <a:pt x="85" y="13"/>
                </a:lnTo>
                <a:lnTo>
                  <a:pt x="89" y="14"/>
                </a:lnTo>
                <a:lnTo>
                  <a:pt x="97" y="16"/>
                </a:lnTo>
                <a:lnTo>
                  <a:pt x="97" y="29"/>
                </a:lnTo>
                <a:lnTo>
                  <a:pt x="101" y="32"/>
                </a:lnTo>
                <a:lnTo>
                  <a:pt x="104" y="37"/>
                </a:lnTo>
                <a:lnTo>
                  <a:pt x="108" y="43"/>
                </a:lnTo>
                <a:lnTo>
                  <a:pt x="112" y="48"/>
                </a:lnTo>
                <a:lnTo>
                  <a:pt x="129" y="51"/>
                </a:lnTo>
                <a:lnTo>
                  <a:pt x="137" y="51"/>
                </a:lnTo>
                <a:lnTo>
                  <a:pt x="142" y="54"/>
                </a:lnTo>
                <a:lnTo>
                  <a:pt x="148" y="61"/>
                </a:lnTo>
                <a:lnTo>
                  <a:pt x="152" y="68"/>
                </a:lnTo>
                <a:lnTo>
                  <a:pt x="165" y="77"/>
                </a:lnTo>
                <a:lnTo>
                  <a:pt x="169" y="77"/>
                </a:lnTo>
                <a:lnTo>
                  <a:pt x="184" y="83"/>
                </a:lnTo>
                <a:lnTo>
                  <a:pt x="196" y="98"/>
                </a:lnTo>
                <a:lnTo>
                  <a:pt x="198" y="102"/>
                </a:lnTo>
                <a:lnTo>
                  <a:pt x="208" y="105"/>
                </a:lnTo>
                <a:lnTo>
                  <a:pt x="218" y="102"/>
                </a:lnTo>
                <a:lnTo>
                  <a:pt x="223" y="102"/>
                </a:lnTo>
                <a:lnTo>
                  <a:pt x="230" y="109"/>
                </a:lnTo>
                <a:lnTo>
                  <a:pt x="231" y="117"/>
                </a:lnTo>
                <a:lnTo>
                  <a:pt x="233" y="131"/>
                </a:lnTo>
                <a:lnTo>
                  <a:pt x="233" y="146"/>
                </a:lnTo>
                <a:lnTo>
                  <a:pt x="233" y="157"/>
                </a:lnTo>
                <a:lnTo>
                  <a:pt x="241" y="168"/>
                </a:lnTo>
                <a:lnTo>
                  <a:pt x="248" y="174"/>
                </a:lnTo>
                <a:lnTo>
                  <a:pt x="256" y="185"/>
                </a:lnTo>
                <a:lnTo>
                  <a:pt x="264" y="193"/>
                </a:lnTo>
                <a:lnTo>
                  <a:pt x="270" y="189"/>
                </a:lnTo>
                <a:lnTo>
                  <a:pt x="276" y="185"/>
                </a:lnTo>
                <a:lnTo>
                  <a:pt x="284" y="185"/>
                </a:lnTo>
                <a:lnTo>
                  <a:pt x="296" y="181"/>
                </a:lnTo>
                <a:lnTo>
                  <a:pt x="299" y="200"/>
                </a:lnTo>
                <a:lnTo>
                  <a:pt x="313" y="221"/>
                </a:lnTo>
                <a:lnTo>
                  <a:pt x="314" y="221"/>
                </a:lnTo>
                <a:lnTo>
                  <a:pt x="317" y="221"/>
                </a:lnTo>
                <a:lnTo>
                  <a:pt x="322" y="226"/>
                </a:lnTo>
                <a:lnTo>
                  <a:pt x="331" y="234"/>
                </a:lnTo>
                <a:lnTo>
                  <a:pt x="343" y="234"/>
                </a:lnTo>
                <a:lnTo>
                  <a:pt x="351" y="248"/>
                </a:lnTo>
                <a:lnTo>
                  <a:pt x="352" y="255"/>
                </a:lnTo>
                <a:lnTo>
                  <a:pt x="358" y="264"/>
                </a:lnTo>
                <a:lnTo>
                  <a:pt x="366" y="265"/>
                </a:lnTo>
                <a:lnTo>
                  <a:pt x="375" y="270"/>
                </a:lnTo>
                <a:lnTo>
                  <a:pt x="379" y="270"/>
                </a:lnTo>
                <a:lnTo>
                  <a:pt x="384" y="274"/>
                </a:lnTo>
                <a:lnTo>
                  <a:pt x="390" y="278"/>
                </a:lnTo>
                <a:lnTo>
                  <a:pt x="402" y="286"/>
                </a:lnTo>
                <a:lnTo>
                  <a:pt x="408" y="282"/>
                </a:lnTo>
                <a:lnTo>
                  <a:pt x="412" y="282"/>
                </a:lnTo>
                <a:lnTo>
                  <a:pt x="424" y="286"/>
                </a:lnTo>
                <a:lnTo>
                  <a:pt x="428" y="298"/>
                </a:lnTo>
                <a:lnTo>
                  <a:pt x="428" y="310"/>
                </a:lnTo>
                <a:lnTo>
                  <a:pt x="424" y="319"/>
                </a:lnTo>
                <a:lnTo>
                  <a:pt x="419" y="325"/>
                </a:lnTo>
                <a:lnTo>
                  <a:pt x="412" y="337"/>
                </a:lnTo>
                <a:lnTo>
                  <a:pt x="409" y="345"/>
                </a:lnTo>
                <a:lnTo>
                  <a:pt x="400" y="345"/>
                </a:lnTo>
                <a:lnTo>
                  <a:pt x="393" y="349"/>
                </a:lnTo>
                <a:lnTo>
                  <a:pt x="385" y="358"/>
                </a:lnTo>
                <a:lnTo>
                  <a:pt x="381" y="365"/>
                </a:lnTo>
                <a:lnTo>
                  <a:pt x="370" y="376"/>
                </a:lnTo>
                <a:lnTo>
                  <a:pt x="368" y="381"/>
                </a:lnTo>
                <a:lnTo>
                  <a:pt x="363" y="386"/>
                </a:lnTo>
                <a:lnTo>
                  <a:pt x="358" y="389"/>
                </a:lnTo>
                <a:lnTo>
                  <a:pt x="352" y="389"/>
                </a:lnTo>
                <a:lnTo>
                  <a:pt x="335" y="377"/>
                </a:lnTo>
                <a:lnTo>
                  <a:pt x="302" y="361"/>
                </a:lnTo>
                <a:lnTo>
                  <a:pt x="276" y="352"/>
                </a:lnTo>
                <a:lnTo>
                  <a:pt x="256" y="335"/>
                </a:lnTo>
                <a:lnTo>
                  <a:pt x="245" y="310"/>
                </a:lnTo>
                <a:lnTo>
                  <a:pt x="233" y="294"/>
                </a:lnTo>
                <a:lnTo>
                  <a:pt x="230" y="289"/>
                </a:lnTo>
                <a:lnTo>
                  <a:pt x="230" y="277"/>
                </a:lnTo>
                <a:lnTo>
                  <a:pt x="218" y="274"/>
                </a:lnTo>
                <a:lnTo>
                  <a:pt x="205" y="265"/>
                </a:lnTo>
                <a:lnTo>
                  <a:pt x="203" y="262"/>
                </a:lnTo>
                <a:lnTo>
                  <a:pt x="201" y="262"/>
                </a:lnTo>
                <a:lnTo>
                  <a:pt x="190" y="262"/>
                </a:lnTo>
                <a:lnTo>
                  <a:pt x="184" y="262"/>
                </a:lnTo>
                <a:lnTo>
                  <a:pt x="176" y="262"/>
                </a:lnTo>
                <a:lnTo>
                  <a:pt x="172" y="262"/>
                </a:lnTo>
                <a:lnTo>
                  <a:pt x="163" y="265"/>
                </a:lnTo>
                <a:lnTo>
                  <a:pt x="157" y="267"/>
                </a:lnTo>
                <a:lnTo>
                  <a:pt x="149" y="273"/>
                </a:lnTo>
                <a:lnTo>
                  <a:pt x="139" y="267"/>
                </a:lnTo>
                <a:lnTo>
                  <a:pt x="129" y="257"/>
                </a:lnTo>
                <a:lnTo>
                  <a:pt x="123" y="249"/>
                </a:lnTo>
                <a:lnTo>
                  <a:pt x="120" y="248"/>
                </a:lnTo>
                <a:lnTo>
                  <a:pt x="112" y="248"/>
                </a:lnTo>
                <a:lnTo>
                  <a:pt x="108" y="248"/>
                </a:lnTo>
                <a:lnTo>
                  <a:pt x="97" y="249"/>
                </a:lnTo>
                <a:lnTo>
                  <a:pt x="88" y="255"/>
                </a:lnTo>
                <a:lnTo>
                  <a:pt x="84" y="255"/>
                </a:lnTo>
                <a:lnTo>
                  <a:pt x="73" y="257"/>
                </a:lnTo>
                <a:lnTo>
                  <a:pt x="61" y="255"/>
                </a:lnTo>
                <a:lnTo>
                  <a:pt x="55" y="251"/>
                </a:lnTo>
                <a:lnTo>
                  <a:pt x="44" y="249"/>
                </a:lnTo>
                <a:lnTo>
                  <a:pt x="35" y="247"/>
                </a:lnTo>
                <a:lnTo>
                  <a:pt x="31" y="240"/>
                </a:lnTo>
                <a:lnTo>
                  <a:pt x="12" y="235"/>
                </a:lnTo>
                <a:lnTo>
                  <a:pt x="0" y="228"/>
                </a:lnTo>
                <a:lnTo>
                  <a:pt x="5" y="227"/>
                </a:lnTo>
                <a:lnTo>
                  <a:pt x="73" y="9"/>
                </a:lnTo>
                <a:lnTo>
                  <a:pt x="70" y="0"/>
                </a:lnTo>
              </a:path>
            </a:pathLst>
          </a:custGeom>
          <a:solidFill>
            <a:srgbClr val="6699FF"/>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258" name="Freeform 165"/>
          <p:cNvSpPr>
            <a:spLocks/>
          </p:cNvSpPr>
          <p:nvPr/>
        </p:nvSpPr>
        <p:spPr bwMode="auto">
          <a:xfrm>
            <a:off x="6667500" y="3546475"/>
            <a:ext cx="563563" cy="503238"/>
          </a:xfrm>
          <a:custGeom>
            <a:avLst/>
            <a:gdLst>
              <a:gd name="T0" fmla="*/ 2147483646 w 355"/>
              <a:gd name="T1" fmla="*/ 2147483646 h 317"/>
              <a:gd name="T2" fmla="*/ 2147483646 w 355"/>
              <a:gd name="T3" fmla="*/ 2147483646 h 317"/>
              <a:gd name="T4" fmla="*/ 2147483646 w 355"/>
              <a:gd name="T5" fmla="*/ 2147483646 h 317"/>
              <a:gd name="T6" fmla="*/ 2147483646 w 355"/>
              <a:gd name="T7" fmla="*/ 2147483646 h 317"/>
              <a:gd name="T8" fmla="*/ 2147483646 w 355"/>
              <a:gd name="T9" fmla="*/ 2147483646 h 317"/>
              <a:gd name="T10" fmla="*/ 2147483646 w 355"/>
              <a:gd name="T11" fmla="*/ 2147483646 h 317"/>
              <a:gd name="T12" fmla="*/ 2147483646 w 355"/>
              <a:gd name="T13" fmla="*/ 2147483646 h 317"/>
              <a:gd name="T14" fmla="*/ 2147483646 w 355"/>
              <a:gd name="T15" fmla="*/ 2147483646 h 317"/>
              <a:gd name="T16" fmla="*/ 2147483646 w 355"/>
              <a:gd name="T17" fmla="*/ 2147483646 h 317"/>
              <a:gd name="T18" fmla="*/ 2147483646 w 355"/>
              <a:gd name="T19" fmla="*/ 2147483646 h 317"/>
              <a:gd name="T20" fmla="*/ 2147483646 w 355"/>
              <a:gd name="T21" fmla="*/ 2147483646 h 317"/>
              <a:gd name="T22" fmla="*/ 2147483646 w 355"/>
              <a:gd name="T23" fmla="*/ 2147483646 h 317"/>
              <a:gd name="T24" fmla="*/ 2147483646 w 355"/>
              <a:gd name="T25" fmla="*/ 2147483646 h 317"/>
              <a:gd name="T26" fmla="*/ 2147483646 w 355"/>
              <a:gd name="T27" fmla="*/ 2147483646 h 317"/>
              <a:gd name="T28" fmla="*/ 2147483646 w 355"/>
              <a:gd name="T29" fmla="*/ 2147483646 h 317"/>
              <a:gd name="T30" fmla="*/ 2147483646 w 355"/>
              <a:gd name="T31" fmla="*/ 2147483646 h 317"/>
              <a:gd name="T32" fmla="*/ 2147483646 w 355"/>
              <a:gd name="T33" fmla="*/ 2147483646 h 317"/>
              <a:gd name="T34" fmla="*/ 2147483646 w 355"/>
              <a:gd name="T35" fmla="*/ 2147483646 h 317"/>
              <a:gd name="T36" fmla="*/ 2147483646 w 355"/>
              <a:gd name="T37" fmla="*/ 2147483646 h 317"/>
              <a:gd name="T38" fmla="*/ 2147483646 w 355"/>
              <a:gd name="T39" fmla="*/ 2147483646 h 317"/>
              <a:gd name="T40" fmla="*/ 2147483646 w 355"/>
              <a:gd name="T41" fmla="*/ 2147483646 h 317"/>
              <a:gd name="T42" fmla="*/ 2147483646 w 355"/>
              <a:gd name="T43" fmla="*/ 2147483646 h 317"/>
              <a:gd name="T44" fmla="*/ 2147483646 w 355"/>
              <a:gd name="T45" fmla="*/ 2147483646 h 317"/>
              <a:gd name="T46" fmla="*/ 2147483646 w 355"/>
              <a:gd name="T47" fmla="*/ 2147483646 h 317"/>
              <a:gd name="T48" fmla="*/ 2147483646 w 355"/>
              <a:gd name="T49" fmla="*/ 2147483646 h 317"/>
              <a:gd name="T50" fmla="*/ 2147483646 w 355"/>
              <a:gd name="T51" fmla="*/ 2147483646 h 317"/>
              <a:gd name="T52" fmla="*/ 2147483646 w 355"/>
              <a:gd name="T53" fmla="*/ 2147483646 h 317"/>
              <a:gd name="T54" fmla="*/ 2147483646 w 355"/>
              <a:gd name="T55" fmla="*/ 2147483646 h 317"/>
              <a:gd name="T56" fmla="*/ 2147483646 w 355"/>
              <a:gd name="T57" fmla="*/ 2147483646 h 317"/>
              <a:gd name="T58" fmla="*/ 2147483646 w 355"/>
              <a:gd name="T59" fmla="*/ 2147483646 h 317"/>
              <a:gd name="T60" fmla="*/ 2147483646 w 355"/>
              <a:gd name="T61" fmla="*/ 2147483646 h 317"/>
              <a:gd name="T62" fmla="*/ 2147483646 w 355"/>
              <a:gd name="T63" fmla="*/ 2147483646 h 317"/>
              <a:gd name="T64" fmla="*/ 2147483646 w 355"/>
              <a:gd name="T65" fmla="*/ 2147483646 h 317"/>
              <a:gd name="T66" fmla="*/ 2147483646 w 355"/>
              <a:gd name="T67" fmla="*/ 2147483646 h 317"/>
              <a:gd name="T68" fmla="*/ 2147483646 w 355"/>
              <a:gd name="T69" fmla="*/ 2147483646 h 317"/>
              <a:gd name="T70" fmla="*/ 2147483646 w 355"/>
              <a:gd name="T71" fmla="*/ 2147483646 h 317"/>
              <a:gd name="T72" fmla="*/ 2147483646 w 355"/>
              <a:gd name="T73" fmla="*/ 2147483646 h 317"/>
              <a:gd name="T74" fmla="*/ 2147483646 w 355"/>
              <a:gd name="T75" fmla="*/ 2147483646 h 317"/>
              <a:gd name="T76" fmla="*/ 2147483646 w 355"/>
              <a:gd name="T77" fmla="*/ 2147483646 h 317"/>
              <a:gd name="T78" fmla="*/ 2147483646 w 355"/>
              <a:gd name="T79" fmla="*/ 2147483646 h 317"/>
              <a:gd name="T80" fmla="*/ 2147483646 w 355"/>
              <a:gd name="T81" fmla="*/ 2147483646 h 317"/>
              <a:gd name="T82" fmla="*/ 2147483646 w 355"/>
              <a:gd name="T83" fmla="*/ 2147483646 h 317"/>
              <a:gd name="T84" fmla="*/ 2147483646 w 355"/>
              <a:gd name="T85" fmla="*/ 2147483646 h 317"/>
              <a:gd name="T86" fmla="*/ 2147483646 w 355"/>
              <a:gd name="T87" fmla="*/ 2147483646 h 317"/>
              <a:gd name="T88" fmla="*/ 2147483646 w 355"/>
              <a:gd name="T89" fmla="*/ 2147483646 h 317"/>
              <a:gd name="T90" fmla="*/ 2147483646 w 355"/>
              <a:gd name="T91" fmla="*/ 2147483646 h 317"/>
              <a:gd name="T92" fmla="*/ 2147483646 w 355"/>
              <a:gd name="T93" fmla="*/ 2147483646 h 317"/>
              <a:gd name="T94" fmla="*/ 2147483646 w 355"/>
              <a:gd name="T95" fmla="*/ 2147483646 h 317"/>
              <a:gd name="T96" fmla="*/ 2147483646 w 355"/>
              <a:gd name="T97" fmla="*/ 2147483646 h 317"/>
              <a:gd name="T98" fmla="*/ 2147483646 w 355"/>
              <a:gd name="T99" fmla="*/ 2147483646 h 317"/>
              <a:gd name="T100" fmla="*/ 2147483646 w 355"/>
              <a:gd name="T101" fmla="*/ 2147483646 h 317"/>
              <a:gd name="T102" fmla="*/ 2147483646 w 355"/>
              <a:gd name="T103" fmla="*/ 2147483646 h 317"/>
              <a:gd name="T104" fmla="*/ 2147483646 w 355"/>
              <a:gd name="T105" fmla="*/ 2147483646 h 317"/>
              <a:gd name="T106" fmla="*/ 2147483646 w 355"/>
              <a:gd name="T107" fmla="*/ 0 h 317"/>
              <a:gd name="T108" fmla="*/ 2147483646 w 355"/>
              <a:gd name="T109" fmla="*/ 0 h 317"/>
              <a:gd name="T110" fmla="*/ 2147483646 w 355"/>
              <a:gd name="T111" fmla="*/ 2147483646 h 317"/>
              <a:gd name="T112" fmla="*/ 2147483646 w 355"/>
              <a:gd name="T113" fmla="*/ 2147483646 h 317"/>
              <a:gd name="T114" fmla="*/ 2147483646 w 355"/>
              <a:gd name="T115" fmla="*/ 2147483646 h 317"/>
              <a:gd name="T116" fmla="*/ 2147483646 w 355"/>
              <a:gd name="T117" fmla="*/ 2147483646 h 317"/>
              <a:gd name="T118" fmla="*/ 0 w 355"/>
              <a:gd name="T119" fmla="*/ 2147483646 h 317"/>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355"/>
              <a:gd name="T181" fmla="*/ 0 h 317"/>
              <a:gd name="T182" fmla="*/ 355 w 355"/>
              <a:gd name="T183" fmla="*/ 317 h 317"/>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355" h="317">
                <a:moveTo>
                  <a:pt x="0" y="85"/>
                </a:moveTo>
                <a:lnTo>
                  <a:pt x="3" y="100"/>
                </a:lnTo>
                <a:lnTo>
                  <a:pt x="6" y="103"/>
                </a:lnTo>
                <a:lnTo>
                  <a:pt x="12" y="112"/>
                </a:lnTo>
                <a:lnTo>
                  <a:pt x="16" y="117"/>
                </a:lnTo>
                <a:lnTo>
                  <a:pt x="18" y="121"/>
                </a:lnTo>
                <a:lnTo>
                  <a:pt x="21" y="121"/>
                </a:lnTo>
                <a:lnTo>
                  <a:pt x="24" y="125"/>
                </a:lnTo>
                <a:lnTo>
                  <a:pt x="31" y="131"/>
                </a:lnTo>
                <a:lnTo>
                  <a:pt x="33" y="132"/>
                </a:lnTo>
                <a:lnTo>
                  <a:pt x="36" y="137"/>
                </a:lnTo>
                <a:lnTo>
                  <a:pt x="42" y="138"/>
                </a:lnTo>
                <a:lnTo>
                  <a:pt x="48" y="137"/>
                </a:lnTo>
                <a:lnTo>
                  <a:pt x="50" y="138"/>
                </a:lnTo>
                <a:lnTo>
                  <a:pt x="55" y="144"/>
                </a:lnTo>
                <a:lnTo>
                  <a:pt x="59" y="155"/>
                </a:lnTo>
                <a:lnTo>
                  <a:pt x="59" y="161"/>
                </a:lnTo>
                <a:lnTo>
                  <a:pt x="65" y="165"/>
                </a:lnTo>
                <a:lnTo>
                  <a:pt x="69" y="169"/>
                </a:lnTo>
                <a:lnTo>
                  <a:pt x="74" y="169"/>
                </a:lnTo>
                <a:lnTo>
                  <a:pt x="82" y="171"/>
                </a:lnTo>
                <a:lnTo>
                  <a:pt x="86" y="171"/>
                </a:lnTo>
                <a:lnTo>
                  <a:pt x="97" y="181"/>
                </a:lnTo>
                <a:lnTo>
                  <a:pt x="97" y="182"/>
                </a:lnTo>
                <a:lnTo>
                  <a:pt x="104" y="185"/>
                </a:lnTo>
                <a:lnTo>
                  <a:pt x="107" y="189"/>
                </a:lnTo>
                <a:lnTo>
                  <a:pt x="116" y="185"/>
                </a:lnTo>
                <a:lnTo>
                  <a:pt x="119" y="185"/>
                </a:lnTo>
                <a:lnTo>
                  <a:pt x="131" y="190"/>
                </a:lnTo>
                <a:lnTo>
                  <a:pt x="131" y="196"/>
                </a:lnTo>
                <a:lnTo>
                  <a:pt x="135" y="208"/>
                </a:lnTo>
                <a:lnTo>
                  <a:pt x="135" y="209"/>
                </a:lnTo>
                <a:lnTo>
                  <a:pt x="132" y="224"/>
                </a:lnTo>
                <a:lnTo>
                  <a:pt x="143" y="230"/>
                </a:lnTo>
                <a:lnTo>
                  <a:pt x="149" y="236"/>
                </a:lnTo>
                <a:lnTo>
                  <a:pt x="154" y="239"/>
                </a:lnTo>
                <a:lnTo>
                  <a:pt x="161" y="239"/>
                </a:lnTo>
                <a:lnTo>
                  <a:pt x="161" y="237"/>
                </a:lnTo>
                <a:lnTo>
                  <a:pt x="165" y="237"/>
                </a:lnTo>
                <a:lnTo>
                  <a:pt x="173" y="239"/>
                </a:lnTo>
                <a:lnTo>
                  <a:pt x="177" y="245"/>
                </a:lnTo>
                <a:lnTo>
                  <a:pt x="188" y="256"/>
                </a:lnTo>
                <a:lnTo>
                  <a:pt x="193" y="262"/>
                </a:lnTo>
                <a:lnTo>
                  <a:pt x="201" y="269"/>
                </a:lnTo>
                <a:lnTo>
                  <a:pt x="214" y="269"/>
                </a:lnTo>
                <a:lnTo>
                  <a:pt x="216" y="267"/>
                </a:lnTo>
                <a:lnTo>
                  <a:pt x="222" y="265"/>
                </a:lnTo>
                <a:lnTo>
                  <a:pt x="226" y="260"/>
                </a:lnTo>
                <a:lnTo>
                  <a:pt x="233" y="265"/>
                </a:lnTo>
                <a:lnTo>
                  <a:pt x="234" y="269"/>
                </a:lnTo>
                <a:lnTo>
                  <a:pt x="237" y="274"/>
                </a:lnTo>
                <a:lnTo>
                  <a:pt x="245" y="280"/>
                </a:lnTo>
                <a:lnTo>
                  <a:pt x="250" y="274"/>
                </a:lnTo>
                <a:lnTo>
                  <a:pt x="257" y="274"/>
                </a:lnTo>
                <a:lnTo>
                  <a:pt x="261" y="274"/>
                </a:lnTo>
                <a:lnTo>
                  <a:pt x="273" y="281"/>
                </a:lnTo>
                <a:lnTo>
                  <a:pt x="283" y="287"/>
                </a:lnTo>
                <a:lnTo>
                  <a:pt x="284" y="290"/>
                </a:lnTo>
                <a:lnTo>
                  <a:pt x="284" y="296"/>
                </a:lnTo>
                <a:lnTo>
                  <a:pt x="286" y="304"/>
                </a:lnTo>
                <a:lnTo>
                  <a:pt x="290" y="312"/>
                </a:lnTo>
                <a:lnTo>
                  <a:pt x="292" y="316"/>
                </a:lnTo>
                <a:lnTo>
                  <a:pt x="299" y="312"/>
                </a:lnTo>
                <a:lnTo>
                  <a:pt x="301" y="305"/>
                </a:lnTo>
                <a:lnTo>
                  <a:pt x="304" y="300"/>
                </a:lnTo>
                <a:lnTo>
                  <a:pt x="310" y="292"/>
                </a:lnTo>
                <a:lnTo>
                  <a:pt x="313" y="289"/>
                </a:lnTo>
                <a:lnTo>
                  <a:pt x="321" y="285"/>
                </a:lnTo>
                <a:lnTo>
                  <a:pt x="322" y="285"/>
                </a:lnTo>
                <a:lnTo>
                  <a:pt x="329" y="292"/>
                </a:lnTo>
                <a:lnTo>
                  <a:pt x="333" y="303"/>
                </a:lnTo>
                <a:lnTo>
                  <a:pt x="341" y="313"/>
                </a:lnTo>
                <a:lnTo>
                  <a:pt x="347" y="300"/>
                </a:lnTo>
                <a:lnTo>
                  <a:pt x="347" y="290"/>
                </a:lnTo>
                <a:lnTo>
                  <a:pt x="354" y="274"/>
                </a:lnTo>
                <a:lnTo>
                  <a:pt x="347" y="269"/>
                </a:lnTo>
                <a:lnTo>
                  <a:pt x="344" y="265"/>
                </a:lnTo>
                <a:lnTo>
                  <a:pt x="333" y="256"/>
                </a:lnTo>
                <a:lnTo>
                  <a:pt x="326" y="245"/>
                </a:lnTo>
                <a:lnTo>
                  <a:pt x="313" y="233"/>
                </a:lnTo>
                <a:lnTo>
                  <a:pt x="306" y="229"/>
                </a:lnTo>
                <a:lnTo>
                  <a:pt x="304" y="221"/>
                </a:lnTo>
                <a:lnTo>
                  <a:pt x="294" y="209"/>
                </a:lnTo>
                <a:lnTo>
                  <a:pt x="286" y="201"/>
                </a:lnTo>
                <a:lnTo>
                  <a:pt x="280" y="198"/>
                </a:lnTo>
                <a:lnTo>
                  <a:pt x="271" y="196"/>
                </a:lnTo>
                <a:lnTo>
                  <a:pt x="265" y="182"/>
                </a:lnTo>
                <a:lnTo>
                  <a:pt x="254" y="173"/>
                </a:lnTo>
                <a:lnTo>
                  <a:pt x="241" y="167"/>
                </a:lnTo>
                <a:lnTo>
                  <a:pt x="234" y="169"/>
                </a:lnTo>
                <a:lnTo>
                  <a:pt x="222" y="161"/>
                </a:lnTo>
                <a:lnTo>
                  <a:pt x="214" y="155"/>
                </a:lnTo>
                <a:lnTo>
                  <a:pt x="201" y="152"/>
                </a:lnTo>
                <a:lnTo>
                  <a:pt x="193" y="143"/>
                </a:lnTo>
                <a:lnTo>
                  <a:pt x="180" y="137"/>
                </a:lnTo>
                <a:lnTo>
                  <a:pt x="172" y="119"/>
                </a:lnTo>
                <a:lnTo>
                  <a:pt x="165" y="117"/>
                </a:lnTo>
                <a:lnTo>
                  <a:pt x="161" y="100"/>
                </a:lnTo>
                <a:lnTo>
                  <a:pt x="146" y="85"/>
                </a:lnTo>
                <a:lnTo>
                  <a:pt x="143" y="78"/>
                </a:lnTo>
                <a:lnTo>
                  <a:pt x="135" y="68"/>
                </a:lnTo>
                <a:lnTo>
                  <a:pt x="135" y="53"/>
                </a:lnTo>
                <a:lnTo>
                  <a:pt x="135" y="39"/>
                </a:lnTo>
                <a:lnTo>
                  <a:pt x="126" y="28"/>
                </a:lnTo>
                <a:lnTo>
                  <a:pt x="120" y="24"/>
                </a:lnTo>
                <a:lnTo>
                  <a:pt x="116" y="8"/>
                </a:lnTo>
                <a:lnTo>
                  <a:pt x="104" y="2"/>
                </a:lnTo>
                <a:lnTo>
                  <a:pt x="82" y="0"/>
                </a:lnTo>
                <a:lnTo>
                  <a:pt x="70" y="2"/>
                </a:lnTo>
                <a:lnTo>
                  <a:pt x="64" y="0"/>
                </a:lnTo>
                <a:lnTo>
                  <a:pt x="59" y="6"/>
                </a:lnTo>
                <a:lnTo>
                  <a:pt x="50" y="27"/>
                </a:lnTo>
                <a:lnTo>
                  <a:pt x="48" y="31"/>
                </a:lnTo>
                <a:lnTo>
                  <a:pt x="44" y="39"/>
                </a:lnTo>
                <a:lnTo>
                  <a:pt x="31" y="53"/>
                </a:lnTo>
                <a:lnTo>
                  <a:pt x="24" y="62"/>
                </a:lnTo>
                <a:lnTo>
                  <a:pt x="20" y="68"/>
                </a:lnTo>
                <a:lnTo>
                  <a:pt x="4" y="81"/>
                </a:lnTo>
                <a:lnTo>
                  <a:pt x="0" y="89"/>
                </a:lnTo>
                <a:lnTo>
                  <a:pt x="0" y="85"/>
                </a:lnTo>
              </a:path>
            </a:pathLst>
          </a:custGeom>
          <a:solidFill>
            <a:schemeClr val="bg1"/>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259" name="Freeform 166"/>
          <p:cNvSpPr>
            <a:spLocks/>
          </p:cNvSpPr>
          <p:nvPr/>
        </p:nvSpPr>
        <p:spPr bwMode="auto">
          <a:xfrm>
            <a:off x="6667500" y="3546475"/>
            <a:ext cx="563563" cy="503238"/>
          </a:xfrm>
          <a:custGeom>
            <a:avLst/>
            <a:gdLst>
              <a:gd name="T0" fmla="*/ 2147483646 w 355"/>
              <a:gd name="T1" fmla="*/ 2147483646 h 317"/>
              <a:gd name="T2" fmla="*/ 2147483646 w 355"/>
              <a:gd name="T3" fmla="*/ 2147483646 h 317"/>
              <a:gd name="T4" fmla="*/ 2147483646 w 355"/>
              <a:gd name="T5" fmla="*/ 2147483646 h 317"/>
              <a:gd name="T6" fmla="*/ 2147483646 w 355"/>
              <a:gd name="T7" fmla="*/ 2147483646 h 317"/>
              <a:gd name="T8" fmla="*/ 2147483646 w 355"/>
              <a:gd name="T9" fmla="*/ 2147483646 h 317"/>
              <a:gd name="T10" fmla="*/ 2147483646 w 355"/>
              <a:gd name="T11" fmla="*/ 2147483646 h 317"/>
              <a:gd name="T12" fmla="*/ 2147483646 w 355"/>
              <a:gd name="T13" fmla="*/ 2147483646 h 317"/>
              <a:gd name="T14" fmla="*/ 2147483646 w 355"/>
              <a:gd name="T15" fmla="*/ 2147483646 h 317"/>
              <a:gd name="T16" fmla="*/ 2147483646 w 355"/>
              <a:gd name="T17" fmla="*/ 2147483646 h 317"/>
              <a:gd name="T18" fmla="*/ 2147483646 w 355"/>
              <a:gd name="T19" fmla="*/ 2147483646 h 317"/>
              <a:gd name="T20" fmla="*/ 2147483646 w 355"/>
              <a:gd name="T21" fmla="*/ 2147483646 h 317"/>
              <a:gd name="T22" fmla="*/ 2147483646 w 355"/>
              <a:gd name="T23" fmla="*/ 2147483646 h 317"/>
              <a:gd name="T24" fmla="*/ 2147483646 w 355"/>
              <a:gd name="T25" fmla="*/ 2147483646 h 317"/>
              <a:gd name="T26" fmla="*/ 2147483646 w 355"/>
              <a:gd name="T27" fmla="*/ 2147483646 h 317"/>
              <a:gd name="T28" fmla="*/ 2147483646 w 355"/>
              <a:gd name="T29" fmla="*/ 2147483646 h 317"/>
              <a:gd name="T30" fmla="*/ 2147483646 w 355"/>
              <a:gd name="T31" fmla="*/ 2147483646 h 317"/>
              <a:gd name="T32" fmla="*/ 2147483646 w 355"/>
              <a:gd name="T33" fmla="*/ 2147483646 h 317"/>
              <a:gd name="T34" fmla="*/ 2147483646 w 355"/>
              <a:gd name="T35" fmla="*/ 2147483646 h 317"/>
              <a:gd name="T36" fmla="*/ 2147483646 w 355"/>
              <a:gd name="T37" fmla="*/ 2147483646 h 317"/>
              <a:gd name="T38" fmla="*/ 2147483646 w 355"/>
              <a:gd name="T39" fmla="*/ 2147483646 h 317"/>
              <a:gd name="T40" fmla="*/ 2147483646 w 355"/>
              <a:gd name="T41" fmla="*/ 2147483646 h 317"/>
              <a:gd name="T42" fmla="*/ 2147483646 w 355"/>
              <a:gd name="T43" fmla="*/ 2147483646 h 317"/>
              <a:gd name="T44" fmla="*/ 2147483646 w 355"/>
              <a:gd name="T45" fmla="*/ 2147483646 h 317"/>
              <a:gd name="T46" fmla="*/ 2147483646 w 355"/>
              <a:gd name="T47" fmla="*/ 2147483646 h 317"/>
              <a:gd name="T48" fmla="*/ 2147483646 w 355"/>
              <a:gd name="T49" fmla="*/ 2147483646 h 317"/>
              <a:gd name="T50" fmla="*/ 2147483646 w 355"/>
              <a:gd name="T51" fmla="*/ 2147483646 h 317"/>
              <a:gd name="T52" fmla="*/ 2147483646 w 355"/>
              <a:gd name="T53" fmla="*/ 2147483646 h 317"/>
              <a:gd name="T54" fmla="*/ 2147483646 w 355"/>
              <a:gd name="T55" fmla="*/ 2147483646 h 317"/>
              <a:gd name="T56" fmla="*/ 2147483646 w 355"/>
              <a:gd name="T57" fmla="*/ 2147483646 h 317"/>
              <a:gd name="T58" fmla="*/ 2147483646 w 355"/>
              <a:gd name="T59" fmla="*/ 2147483646 h 317"/>
              <a:gd name="T60" fmla="*/ 2147483646 w 355"/>
              <a:gd name="T61" fmla="*/ 2147483646 h 317"/>
              <a:gd name="T62" fmla="*/ 2147483646 w 355"/>
              <a:gd name="T63" fmla="*/ 2147483646 h 317"/>
              <a:gd name="T64" fmla="*/ 2147483646 w 355"/>
              <a:gd name="T65" fmla="*/ 2147483646 h 317"/>
              <a:gd name="T66" fmla="*/ 2147483646 w 355"/>
              <a:gd name="T67" fmla="*/ 2147483646 h 317"/>
              <a:gd name="T68" fmla="*/ 2147483646 w 355"/>
              <a:gd name="T69" fmla="*/ 2147483646 h 317"/>
              <a:gd name="T70" fmla="*/ 2147483646 w 355"/>
              <a:gd name="T71" fmla="*/ 2147483646 h 317"/>
              <a:gd name="T72" fmla="*/ 2147483646 w 355"/>
              <a:gd name="T73" fmla="*/ 2147483646 h 317"/>
              <a:gd name="T74" fmla="*/ 2147483646 w 355"/>
              <a:gd name="T75" fmla="*/ 2147483646 h 317"/>
              <a:gd name="T76" fmla="*/ 2147483646 w 355"/>
              <a:gd name="T77" fmla="*/ 2147483646 h 317"/>
              <a:gd name="T78" fmla="*/ 2147483646 w 355"/>
              <a:gd name="T79" fmla="*/ 2147483646 h 317"/>
              <a:gd name="T80" fmla="*/ 2147483646 w 355"/>
              <a:gd name="T81" fmla="*/ 2147483646 h 317"/>
              <a:gd name="T82" fmla="*/ 2147483646 w 355"/>
              <a:gd name="T83" fmla="*/ 2147483646 h 317"/>
              <a:gd name="T84" fmla="*/ 2147483646 w 355"/>
              <a:gd name="T85" fmla="*/ 2147483646 h 317"/>
              <a:gd name="T86" fmla="*/ 2147483646 w 355"/>
              <a:gd name="T87" fmla="*/ 2147483646 h 317"/>
              <a:gd name="T88" fmla="*/ 2147483646 w 355"/>
              <a:gd name="T89" fmla="*/ 2147483646 h 317"/>
              <a:gd name="T90" fmla="*/ 2147483646 w 355"/>
              <a:gd name="T91" fmla="*/ 2147483646 h 317"/>
              <a:gd name="T92" fmla="*/ 2147483646 w 355"/>
              <a:gd name="T93" fmla="*/ 2147483646 h 317"/>
              <a:gd name="T94" fmla="*/ 2147483646 w 355"/>
              <a:gd name="T95" fmla="*/ 2147483646 h 317"/>
              <a:gd name="T96" fmla="*/ 2147483646 w 355"/>
              <a:gd name="T97" fmla="*/ 2147483646 h 317"/>
              <a:gd name="T98" fmla="*/ 2147483646 w 355"/>
              <a:gd name="T99" fmla="*/ 2147483646 h 317"/>
              <a:gd name="T100" fmla="*/ 2147483646 w 355"/>
              <a:gd name="T101" fmla="*/ 2147483646 h 317"/>
              <a:gd name="T102" fmla="*/ 2147483646 w 355"/>
              <a:gd name="T103" fmla="*/ 2147483646 h 317"/>
              <a:gd name="T104" fmla="*/ 2147483646 w 355"/>
              <a:gd name="T105" fmla="*/ 2147483646 h 317"/>
              <a:gd name="T106" fmla="*/ 2147483646 w 355"/>
              <a:gd name="T107" fmla="*/ 0 h 317"/>
              <a:gd name="T108" fmla="*/ 2147483646 w 355"/>
              <a:gd name="T109" fmla="*/ 0 h 317"/>
              <a:gd name="T110" fmla="*/ 2147483646 w 355"/>
              <a:gd name="T111" fmla="*/ 2147483646 h 317"/>
              <a:gd name="T112" fmla="*/ 2147483646 w 355"/>
              <a:gd name="T113" fmla="*/ 2147483646 h 317"/>
              <a:gd name="T114" fmla="*/ 2147483646 w 355"/>
              <a:gd name="T115" fmla="*/ 2147483646 h 317"/>
              <a:gd name="T116" fmla="*/ 2147483646 w 355"/>
              <a:gd name="T117" fmla="*/ 2147483646 h 317"/>
              <a:gd name="T118" fmla="*/ 0 w 355"/>
              <a:gd name="T119" fmla="*/ 2147483646 h 317"/>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355"/>
              <a:gd name="T181" fmla="*/ 0 h 317"/>
              <a:gd name="T182" fmla="*/ 355 w 355"/>
              <a:gd name="T183" fmla="*/ 317 h 317"/>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355" h="317">
                <a:moveTo>
                  <a:pt x="0" y="85"/>
                </a:moveTo>
                <a:lnTo>
                  <a:pt x="3" y="100"/>
                </a:lnTo>
                <a:lnTo>
                  <a:pt x="6" y="103"/>
                </a:lnTo>
                <a:lnTo>
                  <a:pt x="12" y="112"/>
                </a:lnTo>
                <a:lnTo>
                  <a:pt x="16" y="117"/>
                </a:lnTo>
                <a:lnTo>
                  <a:pt x="18" y="121"/>
                </a:lnTo>
                <a:lnTo>
                  <a:pt x="21" y="121"/>
                </a:lnTo>
                <a:lnTo>
                  <a:pt x="24" y="125"/>
                </a:lnTo>
                <a:lnTo>
                  <a:pt x="31" y="131"/>
                </a:lnTo>
                <a:lnTo>
                  <a:pt x="33" y="132"/>
                </a:lnTo>
                <a:lnTo>
                  <a:pt x="36" y="137"/>
                </a:lnTo>
                <a:lnTo>
                  <a:pt x="42" y="138"/>
                </a:lnTo>
                <a:lnTo>
                  <a:pt x="48" y="137"/>
                </a:lnTo>
                <a:lnTo>
                  <a:pt x="50" y="138"/>
                </a:lnTo>
                <a:lnTo>
                  <a:pt x="55" y="144"/>
                </a:lnTo>
                <a:lnTo>
                  <a:pt x="59" y="155"/>
                </a:lnTo>
                <a:lnTo>
                  <a:pt x="59" y="161"/>
                </a:lnTo>
                <a:lnTo>
                  <a:pt x="65" y="165"/>
                </a:lnTo>
                <a:lnTo>
                  <a:pt x="69" y="169"/>
                </a:lnTo>
                <a:lnTo>
                  <a:pt x="74" y="169"/>
                </a:lnTo>
                <a:lnTo>
                  <a:pt x="82" y="171"/>
                </a:lnTo>
                <a:lnTo>
                  <a:pt x="86" y="171"/>
                </a:lnTo>
                <a:lnTo>
                  <a:pt x="97" y="181"/>
                </a:lnTo>
                <a:lnTo>
                  <a:pt x="97" y="182"/>
                </a:lnTo>
                <a:lnTo>
                  <a:pt x="104" y="185"/>
                </a:lnTo>
                <a:lnTo>
                  <a:pt x="107" y="189"/>
                </a:lnTo>
                <a:lnTo>
                  <a:pt x="116" y="185"/>
                </a:lnTo>
                <a:lnTo>
                  <a:pt x="119" y="185"/>
                </a:lnTo>
                <a:lnTo>
                  <a:pt x="131" y="190"/>
                </a:lnTo>
                <a:lnTo>
                  <a:pt x="131" y="196"/>
                </a:lnTo>
                <a:lnTo>
                  <a:pt x="135" y="208"/>
                </a:lnTo>
                <a:lnTo>
                  <a:pt x="135" y="209"/>
                </a:lnTo>
                <a:lnTo>
                  <a:pt x="132" y="224"/>
                </a:lnTo>
                <a:lnTo>
                  <a:pt x="143" y="230"/>
                </a:lnTo>
                <a:lnTo>
                  <a:pt x="149" y="236"/>
                </a:lnTo>
                <a:lnTo>
                  <a:pt x="154" y="239"/>
                </a:lnTo>
                <a:lnTo>
                  <a:pt x="161" y="239"/>
                </a:lnTo>
                <a:lnTo>
                  <a:pt x="161" y="237"/>
                </a:lnTo>
                <a:lnTo>
                  <a:pt x="165" y="237"/>
                </a:lnTo>
                <a:lnTo>
                  <a:pt x="173" y="239"/>
                </a:lnTo>
                <a:lnTo>
                  <a:pt x="177" y="245"/>
                </a:lnTo>
                <a:lnTo>
                  <a:pt x="188" y="256"/>
                </a:lnTo>
                <a:lnTo>
                  <a:pt x="193" y="262"/>
                </a:lnTo>
                <a:lnTo>
                  <a:pt x="201" y="269"/>
                </a:lnTo>
                <a:lnTo>
                  <a:pt x="214" y="269"/>
                </a:lnTo>
                <a:lnTo>
                  <a:pt x="216" y="267"/>
                </a:lnTo>
                <a:lnTo>
                  <a:pt x="222" y="265"/>
                </a:lnTo>
                <a:lnTo>
                  <a:pt x="226" y="260"/>
                </a:lnTo>
                <a:lnTo>
                  <a:pt x="233" y="265"/>
                </a:lnTo>
                <a:lnTo>
                  <a:pt x="234" y="269"/>
                </a:lnTo>
                <a:lnTo>
                  <a:pt x="237" y="274"/>
                </a:lnTo>
                <a:lnTo>
                  <a:pt x="245" y="280"/>
                </a:lnTo>
                <a:lnTo>
                  <a:pt x="250" y="274"/>
                </a:lnTo>
                <a:lnTo>
                  <a:pt x="257" y="274"/>
                </a:lnTo>
                <a:lnTo>
                  <a:pt x="261" y="274"/>
                </a:lnTo>
                <a:lnTo>
                  <a:pt x="273" y="281"/>
                </a:lnTo>
                <a:lnTo>
                  <a:pt x="283" y="287"/>
                </a:lnTo>
                <a:lnTo>
                  <a:pt x="284" y="290"/>
                </a:lnTo>
                <a:lnTo>
                  <a:pt x="284" y="296"/>
                </a:lnTo>
                <a:lnTo>
                  <a:pt x="286" y="304"/>
                </a:lnTo>
                <a:lnTo>
                  <a:pt x="290" y="312"/>
                </a:lnTo>
                <a:lnTo>
                  <a:pt x="292" y="316"/>
                </a:lnTo>
                <a:lnTo>
                  <a:pt x="299" y="312"/>
                </a:lnTo>
                <a:lnTo>
                  <a:pt x="301" y="305"/>
                </a:lnTo>
                <a:lnTo>
                  <a:pt x="304" y="300"/>
                </a:lnTo>
                <a:lnTo>
                  <a:pt x="310" y="292"/>
                </a:lnTo>
                <a:lnTo>
                  <a:pt x="313" y="289"/>
                </a:lnTo>
                <a:lnTo>
                  <a:pt x="321" y="285"/>
                </a:lnTo>
                <a:lnTo>
                  <a:pt x="322" y="285"/>
                </a:lnTo>
                <a:lnTo>
                  <a:pt x="329" y="292"/>
                </a:lnTo>
                <a:lnTo>
                  <a:pt x="333" y="303"/>
                </a:lnTo>
                <a:lnTo>
                  <a:pt x="341" y="313"/>
                </a:lnTo>
                <a:lnTo>
                  <a:pt x="347" y="300"/>
                </a:lnTo>
                <a:lnTo>
                  <a:pt x="347" y="290"/>
                </a:lnTo>
                <a:lnTo>
                  <a:pt x="354" y="274"/>
                </a:lnTo>
                <a:lnTo>
                  <a:pt x="347" y="269"/>
                </a:lnTo>
                <a:lnTo>
                  <a:pt x="344" y="265"/>
                </a:lnTo>
                <a:lnTo>
                  <a:pt x="333" y="256"/>
                </a:lnTo>
                <a:lnTo>
                  <a:pt x="326" y="245"/>
                </a:lnTo>
                <a:lnTo>
                  <a:pt x="313" y="233"/>
                </a:lnTo>
                <a:lnTo>
                  <a:pt x="306" y="229"/>
                </a:lnTo>
                <a:lnTo>
                  <a:pt x="304" y="221"/>
                </a:lnTo>
                <a:lnTo>
                  <a:pt x="294" y="209"/>
                </a:lnTo>
                <a:lnTo>
                  <a:pt x="286" y="201"/>
                </a:lnTo>
                <a:lnTo>
                  <a:pt x="280" y="198"/>
                </a:lnTo>
                <a:lnTo>
                  <a:pt x="271" y="196"/>
                </a:lnTo>
                <a:lnTo>
                  <a:pt x="265" y="182"/>
                </a:lnTo>
                <a:lnTo>
                  <a:pt x="254" y="173"/>
                </a:lnTo>
                <a:lnTo>
                  <a:pt x="241" y="167"/>
                </a:lnTo>
                <a:lnTo>
                  <a:pt x="234" y="169"/>
                </a:lnTo>
                <a:lnTo>
                  <a:pt x="222" y="161"/>
                </a:lnTo>
                <a:lnTo>
                  <a:pt x="214" y="155"/>
                </a:lnTo>
                <a:lnTo>
                  <a:pt x="201" y="152"/>
                </a:lnTo>
                <a:lnTo>
                  <a:pt x="193" y="143"/>
                </a:lnTo>
                <a:lnTo>
                  <a:pt x="180" y="137"/>
                </a:lnTo>
                <a:lnTo>
                  <a:pt x="172" y="119"/>
                </a:lnTo>
                <a:lnTo>
                  <a:pt x="165" y="117"/>
                </a:lnTo>
                <a:lnTo>
                  <a:pt x="161" y="100"/>
                </a:lnTo>
                <a:lnTo>
                  <a:pt x="146" y="85"/>
                </a:lnTo>
                <a:lnTo>
                  <a:pt x="143" y="78"/>
                </a:lnTo>
                <a:lnTo>
                  <a:pt x="135" y="68"/>
                </a:lnTo>
                <a:lnTo>
                  <a:pt x="135" y="53"/>
                </a:lnTo>
                <a:lnTo>
                  <a:pt x="135" y="39"/>
                </a:lnTo>
                <a:lnTo>
                  <a:pt x="126" y="28"/>
                </a:lnTo>
                <a:lnTo>
                  <a:pt x="120" y="24"/>
                </a:lnTo>
                <a:lnTo>
                  <a:pt x="116" y="8"/>
                </a:lnTo>
                <a:lnTo>
                  <a:pt x="104" y="2"/>
                </a:lnTo>
                <a:lnTo>
                  <a:pt x="82" y="0"/>
                </a:lnTo>
                <a:lnTo>
                  <a:pt x="70" y="2"/>
                </a:lnTo>
                <a:lnTo>
                  <a:pt x="64" y="0"/>
                </a:lnTo>
                <a:lnTo>
                  <a:pt x="59" y="6"/>
                </a:lnTo>
                <a:lnTo>
                  <a:pt x="50" y="27"/>
                </a:lnTo>
                <a:lnTo>
                  <a:pt x="48" y="31"/>
                </a:lnTo>
                <a:lnTo>
                  <a:pt x="44" y="39"/>
                </a:lnTo>
                <a:lnTo>
                  <a:pt x="31" y="53"/>
                </a:lnTo>
                <a:lnTo>
                  <a:pt x="24" y="62"/>
                </a:lnTo>
                <a:lnTo>
                  <a:pt x="20" y="68"/>
                </a:lnTo>
                <a:lnTo>
                  <a:pt x="4" y="81"/>
                </a:lnTo>
                <a:lnTo>
                  <a:pt x="0" y="89"/>
                </a:lnTo>
                <a:lnTo>
                  <a:pt x="0" y="85"/>
                </a:lnTo>
              </a:path>
            </a:pathLst>
          </a:custGeom>
          <a:solidFill>
            <a:srgbClr val="6699FF"/>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260" name="Freeform 167"/>
          <p:cNvSpPr>
            <a:spLocks/>
          </p:cNvSpPr>
          <p:nvPr/>
        </p:nvSpPr>
        <p:spPr bwMode="auto">
          <a:xfrm>
            <a:off x="6823075" y="3452813"/>
            <a:ext cx="533400" cy="720725"/>
          </a:xfrm>
          <a:custGeom>
            <a:avLst/>
            <a:gdLst>
              <a:gd name="T0" fmla="*/ 2147483646 w 336"/>
              <a:gd name="T1" fmla="*/ 2147483646 h 454"/>
              <a:gd name="T2" fmla="*/ 2147483646 w 336"/>
              <a:gd name="T3" fmla="*/ 0 h 454"/>
              <a:gd name="T4" fmla="*/ 2147483646 w 336"/>
              <a:gd name="T5" fmla="*/ 2147483646 h 454"/>
              <a:gd name="T6" fmla="*/ 0 w 336"/>
              <a:gd name="T7" fmla="*/ 2147483646 h 454"/>
              <a:gd name="T8" fmla="*/ 2147483646 w 336"/>
              <a:gd name="T9" fmla="*/ 2147483646 h 454"/>
              <a:gd name="T10" fmla="*/ 2147483646 w 336"/>
              <a:gd name="T11" fmla="*/ 2147483646 h 454"/>
              <a:gd name="T12" fmla="*/ 2147483646 w 336"/>
              <a:gd name="T13" fmla="*/ 2147483646 h 454"/>
              <a:gd name="T14" fmla="*/ 2147483646 w 336"/>
              <a:gd name="T15" fmla="*/ 2147483646 h 454"/>
              <a:gd name="T16" fmla="*/ 2147483646 w 336"/>
              <a:gd name="T17" fmla="*/ 2147483646 h 454"/>
              <a:gd name="T18" fmla="*/ 2147483646 w 336"/>
              <a:gd name="T19" fmla="*/ 2147483646 h 454"/>
              <a:gd name="T20" fmla="*/ 2147483646 w 336"/>
              <a:gd name="T21" fmla="*/ 2147483646 h 454"/>
              <a:gd name="T22" fmla="*/ 2147483646 w 336"/>
              <a:gd name="T23" fmla="*/ 2147483646 h 454"/>
              <a:gd name="T24" fmla="*/ 2147483646 w 336"/>
              <a:gd name="T25" fmla="*/ 2147483646 h 454"/>
              <a:gd name="T26" fmla="*/ 2147483646 w 336"/>
              <a:gd name="T27" fmla="*/ 2147483646 h 454"/>
              <a:gd name="T28" fmla="*/ 2147483646 w 336"/>
              <a:gd name="T29" fmla="*/ 2147483646 h 454"/>
              <a:gd name="T30" fmla="*/ 2147483646 w 336"/>
              <a:gd name="T31" fmla="*/ 2147483646 h 454"/>
              <a:gd name="T32" fmla="*/ 2147483646 w 336"/>
              <a:gd name="T33" fmla="*/ 2147483646 h 454"/>
              <a:gd name="T34" fmla="*/ 2147483646 w 336"/>
              <a:gd name="T35" fmla="*/ 2147483646 h 454"/>
              <a:gd name="T36" fmla="*/ 2147483646 w 336"/>
              <a:gd name="T37" fmla="*/ 2147483646 h 454"/>
              <a:gd name="T38" fmla="*/ 2147483646 w 336"/>
              <a:gd name="T39" fmla="*/ 2147483646 h 454"/>
              <a:gd name="T40" fmla="*/ 2147483646 w 336"/>
              <a:gd name="T41" fmla="*/ 2147483646 h 454"/>
              <a:gd name="T42" fmla="*/ 2147483646 w 336"/>
              <a:gd name="T43" fmla="*/ 2147483646 h 454"/>
              <a:gd name="T44" fmla="*/ 2147483646 w 336"/>
              <a:gd name="T45" fmla="*/ 2147483646 h 454"/>
              <a:gd name="T46" fmla="*/ 2147483646 w 336"/>
              <a:gd name="T47" fmla="*/ 2147483646 h 454"/>
              <a:gd name="T48" fmla="*/ 2147483646 w 336"/>
              <a:gd name="T49" fmla="*/ 2147483646 h 454"/>
              <a:gd name="T50" fmla="*/ 2147483646 w 336"/>
              <a:gd name="T51" fmla="*/ 2147483646 h 454"/>
              <a:gd name="T52" fmla="*/ 2147483646 w 336"/>
              <a:gd name="T53" fmla="*/ 2147483646 h 454"/>
              <a:gd name="T54" fmla="*/ 2147483646 w 336"/>
              <a:gd name="T55" fmla="*/ 2147483646 h 454"/>
              <a:gd name="T56" fmla="*/ 2147483646 w 336"/>
              <a:gd name="T57" fmla="*/ 2147483646 h 454"/>
              <a:gd name="T58" fmla="*/ 2147483646 w 336"/>
              <a:gd name="T59" fmla="*/ 2147483646 h 454"/>
              <a:gd name="T60" fmla="*/ 2147483646 w 336"/>
              <a:gd name="T61" fmla="*/ 2147483646 h 454"/>
              <a:gd name="T62" fmla="*/ 2147483646 w 336"/>
              <a:gd name="T63" fmla="*/ 2147483646 h 454"/>
              <a:gd name="T64" fmla="*/ 2147483646 w 336"/>
              <a:gd name="T65" fmla="*/ 2147483646 h 454"/>
              <a:gd name="T66" fmla="*/ 2147483646 w 336"/>
              <a:gd name="T67" fmla="*/ 2147483646 h 454"/>
              <a:gd name="T68" fmla="*/ 2147483646 w 336"/>
              <a:gd name="T69" fmla="*/ 2147483646 h 454"/>
              <a:gd name="T70" fmla="*/ 2147483646 w 336"/>
              <a:gd name="T71" fmla="*/ 2147483646 h 454"/>
              <a:gd name="T72" fmla="*/ 2147483646 w 336"/>
              <a:gd name="T73" fmla="*/ 2147483646 h 454"/>
              <a:gd name="T74" fmla="*/ 2147483646 w 336"/>
              <a:gd name="T75" fmla="*/ 2147483646 h 454"/>
              <a:gd name="T76" fmla="*/ 2147483646 w 336"/>
              <a:gd name="T77" fmla="*/ 2147483646 h 454"/>
              <a:gd name="T78" fmla="*/ 2147483646 w 336"/>
              <a:gd name="T79" fmla="*/ 2147483646 h 454"/>
              <a:gd name="T80" fmla="*/ 2147483646 w 336"/>
              <a:gd name="T81" fmla="*/ 2147483646 h 454"/>
              <a:gd name="T82" fmla="*/ 2147483646 w 336"/>
              <a:gd name="T83" fmla="*/ 2147483646 h 454"/>
              <a:gd name="T84" fmla="*/ 2147483646 w 336"/>
              <a:gd name="T85" fmla="*/ 2147483646 h 454"/>
              <a:gd name="T86" fmla="*/ 2147483646 w 336"/>
              <a:gd name="T87" fmla="*/ 2147483646 h 454"/>
              <a:gd name="T88" fmla="*/ 2147483646 w 336"/>
              <a:gd name="T89" fmla="*/ 2147483646 h 454"/>
              <a:gd name="T90" fmla="*/ 2147483646 w 336"/>
              <a:gd name="T91" fmla="*/ 2147483646 h 454"/>
              <a:gd name="T92" fmla="*/ 2147483646 w 336"/>
              <a:gd name="T93" fmla="*/ 2147483646 h 454"/>
              <a:gd name="T94" fmla="*/ 2147483646 w 336"/>
              <a:gd name="T95" fmla="*/ 2147483646 h 454"/>
              <a:gd name="T96" fmla="*/ 2147483646 w 336"/>
              <a:gd name="T97" fmla="*/ 2147483646 h 454"/>
              <a:gd name="T98" fmla="*/ 2147483646 w 336"/>
              <a:gd name="T99" fmla="*/ 2147483646 h 454"/>
              <a:gd name="T100" fmla="*/ 2147483646 w 336"/>
              <a:gd name="T101" fmla="*/ 2147483646 h 454"/>
              <a:gd name="T102" fmla="*/ 2147483646 w 336"/>
              <a:gd name="T103" fmla="*/ 2147483646 h 454"/>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336"/>
              <a:gd name="T157" fmla="*/ 0 h 454"/>
              <a:gd name="T158" fmla="*/ 336 w 336"/>
              <a:gd name="T159" fmla="*/ 454 h 454"/>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336" h="454">
                <a:moveTo>
                  <a:pt x="63" y="1"/>
                </a:moveTo>
                <a:lnTo>
                  <a:pt x="56" y="1"/>
                </a:lnTo>
                <a:lnTo>
                  <a:pt x="52" y="4"/>
                </a:lnTo>
                <a:lnTo>
                  <a:pt x="42" y="4"/>
                </a:lnTo>
                <a:lnTo>
                  <a:pt x="39" y="4"/>
                </a:lnTo>
                <a:lnTo>
                  <a:pt x="21" y="0"/>
                </a:lnTo>
                <a:lnTo>
                  <a:pt x="11" y="0"/>
                </a:lnTo>
                <a:lnTo>
                  <a:pt x="6" y="4"/>
                </a:lnTo>
                <a:lnTo>
                  <a:pt x="3" y="8"/>
                </a:lnTo>
                <a:lnTo>
                  <a:pt x="0" y="31"/>
                </a:lnTo>
                <a:lnTo>
                  <a:pt x="0" y="34"/>
                </a:lnTo>
                <a:lnTo>
                  <a:pt x="0" y="48"/>
                </a:lnTo>
                <a:lnTo>
                  <a:pt x="0" y="52"/>
                </a:lnTo>
                <a:lnTo>
                  <a:pt x="6" y="59"/>
                </a:lnTo>
                <a:lnTo>
                  <a:pt x="6" y="61"/>
                </a:lnTo>
                <a:lnTo>
                  <a:pt x="14" y="65"/>
                </a:lnTo>
                <a:lnTo>
                  <a:pt x="19" y="74"/>
                </a:lnTo>
                <a:lnTo>
                  <a:pt x="21" y="78"/>
                </a:lnTo>
                <a:lnTo>
                  <a:pt x="22" y="83"/>
                </a:lnTo>
                <a:lnTo>
                  <a:pt x="31" y="90"/>
                </a:lnTo>
                <a:lnTo>
                  <a:pt x="37" y="97"/>
                </a:lnTo>
                <a:lnTo>
                  <a:pt x="37" y="114"/>
                </a:lnTo>
                <a:lnTo>
                  <a:pt x="37" y="125"/>
                </a:lnTo>
                <a:lnTo>
                  <a:pt x="45" y="137"/>
                </a:lnTo>
                <a:lnTo>
                  <a:pt x="48" y="144"/>
                </a:lnTo>
                <a:lnTo>
                  <a:pt x="55" y="151"/>
                </a:lnTo>
                <a:lnTo>
                  <a:pt x="63" y="165"/>
                </a:lnTo>
                <a:lnTo>
                  <a:pt x="67" y="176"/>
                </a:lnTo>
                <a:lnTo>
                  <a:pt x="74" y="180"/>
                </a:lnTo>
                <a:lnTo>
                  <a:pt x="74" y="184"/>
                </a:lnTo>
                <a:lnTo>
                  <a:pt x="79" y="190"/>
                </a:lnTo>
                <a:lnTo>
                  <a:pt x="84" y="196"/>
                </a:lnTo>
                <a:lnTo>
                  <a:pt x="91" y="200"/>
                </a:lnTo>
                <a:lnTo>
                  <a:pt x="99" y="204"/>
                </a:lnTo>
                <a:lnTo>
                  <a:pt x="103" y="211"/>
                </a:lnTo>
                <a:lnTo>
                  <a:pt x="112" y="212"/>
                </a:lnTo>
                <a:lnTo>
                  <a:pt x="122" y="217"/>
                </a:lnTo>
                <a:lnTo>
                  <a:pt x="130" y="224"/>
                </a:lnTo>
                <a:lnTo>
                  <a:pt x="136" y="228"/>
                </a:lnTo>
                <a:lnTo>
                  <a:pt x="143" y="226"/>
                </a:lnTo>
                <a:lnTo>
                  <a:pt x="163" y="236"/>
                </a:lnTo>
                <a:lnTo>
                  <a:pt x="167" y="241"/>
                </a:lnTo>
                <a:lnTo>
                  <a:pt x="171" y="248"/>
                </a:lnTo>
                <a:lnTo>
                  <a:pt x="173" y="252"/>
                </a:lnTo>
                <a:lnTo>
                  <a:pt x="175" y="257"/>
                </a:lnTo>
                <a:lnTo>
                  <a:pt x="182" y="260"/>
                </a:lnTo>
                <a:lnTo>
                  <a:pt x="186" y="260"/>
                </a:lnTo>
                <a:lnTo>
                  <a:pt x="188" y="260"/>
                </a:lnTo>
                <a:lnTo>
                  <a:pt x="196" y="272"/>
                </a:lnTo>
                <a:lnTo>
                  <a:pt x="200" y="274"/>
                </a:lnTo>
                <a:lnTo>
                  <a:pt x="201" y="279"/>
                </a:lnTo>
                <a:lnTo>
                  <a:pt x="208" y="287"/>
                </a:lnTo>
                <a:lnTo>
                  <a:pt x="215" y="296"/>
                </a:lnTo>
                <a:lnTo>
                  <a:pt x="224" y="298"/>
                </a:lnTo>
                <a:lnTo>
                  <a:pt x="228" y="304"/>
                </a:lnTo>
                <a:lnTo>
                  <a:pt x="228" y="311"/>
                </a:lnTo>
                <a:lnTo>
                  <a:pt x="236" y="316"/>
                </a:lnTo>
                <a:lnTo>
                  <a:pt x="246" y="324"/>
                </a:lnTo>
                <a:lnTo>
                  <a:pt x="255" y="333"/>
                </a:lnTo>
                <a:lnTo>
                  <a:pt x="255" y="336"/>
                </a:lnTo>
                <a:lnTo>
                  <a:pt x="251" y="348"/>
                </a:lnTo>
                <a:lnTo>
                  <a:pt x="249" y="351"/>
                </a:lnTo>
                <a:lnTo>
                  <a:pt x="246" y="364"/>
                </a:lnTo>
                <a:lnTo>
                  <a:pt x="246" y="376"/>
                </a:lnTo>
                <a:lnTo>
                  <a:pt x="251" y="392"/>
                </a:lnTo>
                <a:lnTo>
                  <a:pt x="255" y="392"/>
                </a:lnTo>
                <a:lnTo>
                  <a:pt x="264" y="396"/>
                </a:lnTo>
                <a:lnTo>
                  <a:pt x="268" y="400"/>
                </a:lnTo>
                <a:lnTo>
                  <a:pt x="272" y="404"/>
                </a:lnTo>
                <a:lnTo>
                  <a:pt x="277" y="422"/>
                </a:lnTo>
                <a:lnTo>
                  <a:pt x="283" y="429"/>
                </a:lnTo>
                <a:lnTo>
                  <a:pt x="286" y="438"/>
                </a:lnTo>
                <a:lnTo>
                  <a:pt x="290" y="444"/>
                </a:lnTo>
                <a:lnTo>
                  <a:pt x="304" y="453"/>
                </a:lnTo>
                <a:lnTo>
                  <a:pt x="308" y="441"/>
                </a:lnTo>
                <a:lnTo>
                  <a:pt x="308" y="422"/>
                </a:lnTo>
                <a:lnTo>
                  <a:pt x="319" y="411"/>
                </a:lnTo>
                <a:lnTo>
                  <a:pt x="319" y="400"/>
                </a:lnTo>
                <a:lnTo>
                  <a:pt x="319" y="392"/>
                </a:lnTo>
                <a:lnTo>
                  <a:pt x="319" y="383"/>
                </a:lnTo>
                <a:lnTo>
                  <a:pt x="319" y="379"/>
                </a:lnTo>
                <a:lnTo>
                  <a:pt x="314" y="374"/>
                </a:lnTo>
                <a:lnTo>
                  <a:pt x="313" y="362"/>
                </a:lnTo>
                <a:lnTo>
                  <a:pt x="313" y="358"/>
                </a:lnTo>
                <a:lnTo>
                  <a:pt x="314" y="344"/>
                </a:lnTo>
                <a:lnTo>
                  <a:pt x="319" y="338"/>
                </a:lnTo>
                <a:lnTo>
                  <a:pt x="319" y="328"/>
                </a:lnTo>
                <a:lnTo>
                  <a:pt x="319" y="324"/>
                </a:lnTo>
                <a:lnTo>
                  <a:pt x="323" y="321"/>
                </a:lnTo>
                <a:lnTo>
                  <a:pt x="326" y="319"/>
                </a:lnTo>
                <a:lnTo>
                  <a:pt x="331" y="316"/>
                </a:lnTo>
                <a:lnTo>
                  <a:pt x="335" y="307"/>
                </a:lnTo>
                <a:lnTo>
                  <a:pt x="326" y="300"/>
                </a:lnTo>
                <a:lnTo>
                  <a:pt x="319" y="298"/>
                </a:lnTo>
                <a:lnTo>
                  <a:pt x="313" y="292"/>
                </a:lnTo>
                <a:lnTo>
                  <a:pt x="308" y="287"/>
                </a:lnTo>
                <a:lnTo>
                  <a:pt x="303" y="284"/>
                </a:lnTo>
                <a:lnTo>
                  <a:pt x="298" y="274"/>
                </a:lnTo>
                <a:lnTo>
                  <a:pt x="294" y="268"/>
                </a:lnTo>
                <a:lnTo>
                  <a:pt x="290" y="266"/>
                </a:lnTo>
                <a:lnTo>
                  <a:pt x="286" y="257"/>
                </a:lnTo>
                <a:lnTo>
                  <a:pt x="283" y="249"/>
                </a:lnTo>
                <a:lnTo>
                  <a:pt x="283" y="241"/>
                </a:lnTo>
                <a:lnTo>
                  <a:pt x="272" y="228"/>
                </a:lnTo>
                <a:lnTo>
                  <a:pt x="272" y="222"/>
                </a:lnTo>
                <a:lnTo>
                  <a:pt x="271" y="214"/>
                </a:lnTo>
                <a:lnTo>
                  <a:pt x="271" y="207"/>
                </a:lnTo>
                <a:lnTo>
                  <a:pt x="271" y="190"/>
                </a:lnTo>
                <a:lnTo>
                  <a:pt x="264" y="180"/>
                </a:lnTo>
                <a:lnTo>
                  <a:pt x="259" y="176"/>
                </a:lnTo>
                <a:lnTo>
                  <a:pt x="255" y="172"/>
                </a:lnTo>
                <a:lnTo>
                  <a:pt x="249" y="171"/>
                </a:lnTo>
                <a:lnTo>
                  <a:pt x="246" y="162"/>
                </a:lnTo>
                <a:lnTo>
                  <a:pt x="243" y="157"/>
                </a:lnTo>
                <a:lnTo>
                  <a:pt x="235" y="150"/>
                </a:lnTo>
                <a:lnTo>
                  <a:pt x="228" y="137"/>
                </a:lnTo>
                <a:lnTo>
                  <a:pt x="227" y="137"/>
                </a:lnTo>
                <a:lnTo>
                  <a:pt x="218" y="137"/>
                </a:lnTo>
                <a:lnTo>
                  <a:pt x="215" y="137"/>
                </a:lnTo>
                <a:lnTo>
                  <a:pt x="203" y="143"/>
                </a:lnTo>
                <a:lnTo>
                  <a:pt x="203" y="144"/>
                </a:lnTo>
                <a:lnTo>
                  <a:pt x="194" y="148"/>
                </a:lnTo>
                <a:lnTo>
                  <a:pt x="192" y="148"/>
                </a:lnTo>
                <a:lnTo>
                  <a:pt x="179" y="148"/>
                </a:lnTo>
                <a:lnTo>
                  <a:pt x="173" y="144"/>
                </a:lnTo>
                <a:lnTo>
                  <a:pt x="164" y="144"/>
                </a:lnTo>
                <a:lnTo>
                  <a:pt x="160" y="144"/>
                </a:lnTo>
                <a:lnTo>
                  <a:pt x="155" y="144"/>
                </a:lnTo>
                <a:lnTo>
                  <a:pt x="149" y="147"/>
                </a:lnTo>
                <a:lnTo>
                  <a:pt x="147" y="145"/>
                </a:lnTo>
                <a:lnTo>
                  <a:pt x="144" y="143"/>
                </a:lnTo>
                <a:lnTo>
                  <a:pt x="144" y="135"/>
                </a:lnTo>
                <a:lnTo>
                  <a:pt x="143" y="122"/>
                </a:lnTo>
                <a:lnTo>
                  <a:pt x="136" y="116"/>
                </a:lnTo>
                <a:lnTo>
                  <a:pt x="130" y="116"/>
                </a:lnTo>
                <a:lnTo>
                  <a:pt x="124" y="112"/>
                </a:lnTo>
                <a:lnTo>
                  <a:pt x="118" y="109"/>
                </a:lnTo>
                <a:lnTo>
                  <a:pt x="111" y="109"/>
                </a:lnTo>
                <a:lnTo>
                  <a:pt x="109" y="109"/>
                </a:lnTo>
                <a:lnTo>
                  <a:pt x="103" y="106"/>
                </a:lnTo>
                <a:lnTo>
                  <a:pt x="99" y="98"/>
                </a:lnTo>
                <a:lnTo>
                  <a:pt x="95" y="93"/>
                </a:lnTo>
                <a:lnTo>
                  <a:pt x="91" y="87"/>
                </a:lnTo>
                <a:lnTo>
                  <a:pt x="86" y="83"/>
                </a:lnTo>
                <a:lnTo>
                  <a:pt x="86" y="80"/>
                </a:lnTo>
                <a:lnTo>
                  <a:pt x="82" y="74"/>
                </a:lnTo>
                <a:lnTo>
                  <a:pt x="86" y="71"/>
                </a:lnTo>
                <a:lnTo>
                  <a:pt x="90" y="63"/>
                </a:lnTo>
                <a:lnTo>
                  <a:pt x="91" y="59"/>
                </a:lnTo>
                <a:lnTo>
                  <a:pt x="91" y="52"/>
                </a:lnTo>
                <a:lnTo>
                  <a:pt x="90" y="44"/>
                </a:lnTo>
                <a:lnTo>
                  <a:pt x="86" y="39"/>
                </a:lnTo>
                <a:lnTo>
                  <a:pt x="75" y="34"/>
                </a:lnTo>
                <a:lnTo>
                  <a:pt x="71" y="31"/>
                </a:lnTo>
                <a:lnTo>
                  <a:pt x="67" y="23"/>
                </a:lnTo>
                <a:lnTo>
                  <a:pt x="63" y="13"/>
                </a:lnTo>
                <a:lnTo>
                  <a:pt x="67" y="8"/>
                </a:lnTo>
                <a:lnTo>
                  <a:pt x="63" y="1"/>
                </a:lnTo>
              </a:path>
            </a:pathLst>
          </a:custGeom>
          <a:solidFill>
            <a:schemeClr val="bg1"/>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261" name="Freeform 168"/>
          <p:cNvSpPr>
            <a:spLocks/>
          </p:cNvSpPr>
          <p:nvPr/>
        </p:nvSpPr>
        <p:spPr bwMode="auto">
          <a:xfrm>
            <a:off x="6823075" y="3452813"/>
            <a:ext cx="533400" cy="720725"/>
          </a:xfrm>
          <a:custGeom>
            <a:avLst/>
            <a:gdLst>
              <a:gd name="T0" fmla="*/ 2147483646 w 336"/>
              <a:gd name="T1" fmla="*/ 2147483646 h 454"/>
              <a:gd name="T2" fmla="*/ 2147483646 w 336"/>
              <a:gd name="T3" fmla="*/ 0 h 454"/>
              <a:gd name="T4" fmla="*/ 2147483646 w 336"/>
              <a:gd name="T5" fmla="*/ 2147483646 h 454"/>
              <a:gd name="T6" fmla="*/ 0 w 336"/>
              <a:gd name="T7" fmla="*/ 2147483646 h 454"/>
              <a:gd name="T8" fmla="*/ 2147483646 w 336"/>
              <a:gd name="T9" fmla="*/ 2147483646 h 454"/>
              <a:gd name="T10" fmla="*/ 2147483646 w 336"/>
              <a:gd name="T11" fmla="*/ 2147483646 h 454"/>
              <a:gd name="T12" fmla="*/ 2147483646 w 336"/>
              <a:gd name="T13" fmla="*/ 2147483646 h 454"/>
              <a:gd name="T14" fmla="*/ 2147483646 w 336"/>
              <a:gd name="T15" fmla="*/ 2147483646 h 454"/>
              <a:gd name="T16" fmla="*/ 2147483646 w 336"/>
              <a:gd name="T17" fmla="*/ 2147483646 h 454"/>
              <a:gd name="T18" fmla="*/ 2147483646 w 336"/>
              <a:gd name="T19" fmla="*/ 2147483646 h 454"/>
              <a:gd name="T20" fmla="*/ 2147483646 w 336"/>
              <a:gd name="T21" fmla="*/ 2147483646 h 454"/>
              <a:gd name="T22" fmla="*/ 2147483646 w 336"/>
              <a:gd name="T23" fmla="*/ 2147483646 h 454"/>
              <a:gd name="T24" fmla="*/ 2147483646 w 336"/>
              <a:gd name="T25" fmla="*/ 2147483646 h 454"/>
              <a:gd name="T26" fmla="*/ 2147483646 w 336"/>
              <a:gd name="T27" fmla="*/ 2147483646 h 454"/>
              <a:gd name="T28" fmla="*/ 2147483646 w 336"/>
              <a:gd name="T29" fmla="*/ 2147483646 h 454"/>
              <a:gd name="T30" fmla="*/ 2147483646 w 336"/>
              <a:gd name="T31" fmla="*/ 2147483646 h 454"/>
              <a:gd name="T32" fmla="*/ 2147483646 w 336"/>
              <a:gd name="T33" fmla="*/ 2147483646 h 454"/>
              <a:gd name="T34" fmla="*/ 2147483646 w 336"/>
              <a:gd name="T35" fmla="*/ 2147483646 h 454"/>
              <a:gd name="T36" fmla="*/ 2147483646 w 336"/>
              <a:gd name="T37" fmla="*/ 2147483646 h 454"/>
              <a:gd name="T38" fmla="*/ 2147483646 w 336"/>
              <a:gd name="T39" fmla="*/ 2147483646 h 454"/>
              <a:gd name="T40" fmla="*/ 2147483646 w 336"/>
              <a:gd name="T41" fmla="*/ 2147483646 h 454"/>
              <a:gd name="T42" fmla="*/ 2147483646 w 336"/>
              <a:gd name="T43" fmla="*/ 2147483646 h 454"/>
              <a:gd name="T44" fmla="*/ 2147483646 w 336"/>
              <a:gd name="T45" fmla="*/ 2147483646 h 454"/>
              <a:gd name="T46" fmla="*/ 2147483646 w 336"/>
              <a:gd name="T47" fmla="*/ 2147483646 h 454"/>
              <a:gd name="T48" fmla="*/ 2147483646 w 336"/>
              <a:gd name="T49" fmla="*/ 2147483646 h 454"/>
              <a:gd name="T50" fmla="*/ 2147483646 w 336"/>
              <a:gd name="T51" fmla="*/ 2147483646 h 454"/>
              <a:gd name="T52" fmla="*/ 2147483646 w 336"/>
              <a:gd name="T53" fmla="*/ 2147483646 h 454"/>
              <a:gd name="T54" fmla="*/ 2147483646 w 336"/>
              <a:gd name="T55" fmla="*/ 2147483646 h 454"/>
              <a:gd name="T56" fmla="*/ 2147483646 w 336"/>
              <a:gd name="T57" fmla="*/ 2147483646 h 454"/>
              <a:gd name="T58" fmla="*/ 2147483646 w 336"/>
              <a:gd name="T59" fmla="*/ 2147483646 h 454"/>
              <a:gd name="T60" fmla="*/ 2147483646 w 336"/>
              <a:gd name="T61" fmla="*/ 2147483646 h 454"/>
              <a:gd name="T62" fmla="*/ 2147483646 w 336"/>
              <a:gd name="T63" fmla="*/ 2147483646 h 454"/>
              <a:gd name="T64" fmla="*/ 2147483646 w 336"/>
              <a:gd name="T65" fmla="*/ 2147483646 h 454"/>
              <a:gd name="T66" fmla="*/ 2147483646 w 336"/>
              <a:gd name="T67" fmla="*/ 2147483646 h 454"/>
              <a:gd name="T68" fmla="*/ 2147483646 w 336"/>
              <a:gd name="T69" fmla="*/ 2147483646 h 454"/>
              <a:gd name="T70" fmla="*/ 2147483646 w 336"/>
              <a:gd name="T71" fmla="*/ 2147483646 h 454"/>
              <a:gd name="T72" fmla="*/ 2147483646 w 336"/>
              <a:gd name="T73" fmla="*/ 2147483646 h 454"/>
              <a:gd name="T74" fmla="*/ 2147483646 w 336"/>
              <a:gd name="T75" fmla="*/ 2147483646 h 454"/>
              <a:gd name="T76" fmla="*/ 2147483646 w 336"/>
              <a:gd name="T77" fmla="*/ 2147483646 h 454"/>
              <a:gd name="T78" fmla="*/ 2147483646 w 336"/>
              <a:gd name="T79" fmla="*/ 2147483646 h 454"/>
              <a:gd name="T80" fmla="*/ 2147483646 w 336"/>
              <a:gd name="T81" fmla="*/ 2147483646 h 454"/>
              <a:gd name="T82" fmla="*/ 2147483646 w 336"/>
              <a:gd name="T83" fmla="*/ 2147483646 h 454"/>
              <a:gd name="T84" fmla="*/ 2147483646 w 336"/>
              <a:gd name="T85" fmla="*/ 2147483646 h 454"/>
              <a:gd name="T86" fmla="*/ 2147483646 w 336"/>
              <a:gd name="T87" fmla="*/ 2147483646 h 454"/>
              <a:gd name="T88" fmla="*/ 2147483646 w 336"/>
              <a:gd name="T89" fmla="*/ 2147483646 h 454"/>
              <a:gd name="T90" fmla="*/ 2147483646 w 336"/>
              <a:gd name="T91" fmla="*/ 2147483646 h 454"/>
              <a:gd name="T92" fmla="*/ 2147483646 w 336"/>
              <a:gd name="T93" fmla="*/ 2147483646 h 454"/>
              <a:gd name="T94" fmla="*/ 2147483646 w 336"/>
              <a:gd name="T95" fmla="*/ 2147483646 h 454"/>
              <a:gd name="T96" fmla="*/ 2147483646 w 336"/>
              <a:gd name="T97" fmla="*/ 2147483646 h 454"/>
              <a:gd name="T98" fmla="*/ 2147483646 w 336"/>
              <a:gd name="T99" fmla="*/ 2147483646 h 454"/>
              <a:gd name="T100" fmla="*/ 2147483646 w 336"/>
              <a:gd name="T101" fmla="*/ 2147483646 h 454"/>
              <a:gd name="T102" fmla="*/ 2147483646 w 336"/>
              <a:gd name="T103" fmla="*/ 2147483646 h 454"/>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336"/>
              <a:gd name="T157" fmla="*/ 0 h 454"/>
              <a:gd name="T158" fmla="*/ 336 w 336"/>
              <a:gd name="T159" fmla="*/ 454 h 454"/>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336" h="454">
                <a:moveTo>
                  <a:pt x="63" y="1"/>
                </a:moveTo>
                <a:lnTo>
                  <a:pt x="56" y="1"/>
                </a:lnTo>
                <a:lnTo>
                  <a:pt x="52" y="4"/>
                </a:lnTo>
                <a:lnTo>
                  <a:pt x="42" y="4"/>
                </a:lnTo>
                <a:lnTo>
                  <a:pt x="39" y="4"/>
                </a:lnTo>
                <a:lnTo>
                  <a:pt x="21" y="0"/>
                </a:lnTo>
                <a:lnTo>
                  <a:pt x="11" y="0"/>
                </a:lnTo>
                <a:lnTo>
                  <a:pt x="6" y="4"/>
                </a:lnTo>
                <a:lnTo>
                  <a:pt x="3" y="8"/>
                </a:lnTo>
                <a:lnTo>
                  <a:pt x="0" y="31"/>
                </a:lnTo>
                <a:lnTo>
                  <a:pt x="0" y="34"/>
                </a:lnTo>
                <a:lnTo>
                  <a:pt x="0" y="48"/>
                </a:lnTo>
                <a:lnTo>
                  <a:pt x="0" y="52"/>
                </a:lnTo>
                <a:lnTo>
                  <a:pt x="6" y="59"/>
                </a:lnTo>
                <a:lnTo>
                  <a:pt x="6" y="61"/>
                </a:lnTo>
                <a:lnTo>
                  <a:pt x="14" y="65"/>
                </a:lnTo>
                <a:lnTo>
                  <a:pt x="19" y="74"/>
                </a:lnTo>
                <a:lnTo>
                  <a:pt x="21" y="78"/>
                </a:lnTo>
                <a:lnTo>
                  <a:pt x="22" y="83"/>
                </a:lnTo>
                <a:lnTo>
                  <a:pt x="31" y="90"/>
                </a:lnTo>
                <a:lnTo>
                  <a:pt x="37" y="97"/>
                </a:lnTo>
                <a:lnTo>
                  <a:pt x="37" y="114"/>
                </a:lnTo>
                <a:lnTo>
                  <a:pt x="37" y="125"/>
                </a:lnTo>
                <a:lnTo>
                  <a:pt x="45" y="137"/>
                </a:lnTo>
                <a:lnTo>
                  <a:pt x="48" y="144"/>
                </a:lnTo>
                <a:lnTo>
                  <a:pt x="55" y="151"/>
                </a:lnTo>
                <a:lnTo>
                  <a:pt x="63" y="165"/>
                </a:lnTo>
                <a:lnTo>
                  <a:pt x="67" y="176"/>
                </a:lnTo>
                <a:lnTo>
                  <a:pt x="74" y="180"/>
                </a:lnTo>
                <a:lnTo>
                  <a:pt x="74" y="184"/>
                </a:lnTo>
                <a:lnTo>
                  <a:pt x="79" y="190"/>
                </a:lnTo>
                <a:lnTo>
                  <a:pt x="84" y="196"/>
                </a:lnTo>
                <a:lnTo>
                  <a:pt x="91" y="200"/>
                </a:lnTo>
                <a:lnTo>
                  <a:pt x="99" y="204"/>
                </a:lnTo>
                <a:lnTo>
                  <a:pt x="103" y="211"/>
                </a:lnTo>
                <a:lnTo>
                  <a:pt x="112" y="212"/>
                </a:lnTo>
                <a:lnTo>
                  <a:pt x="122" y="217"/>
                </a:lnTo>
                <a:lnTo>
                  <a:pt x="130" y="224"/>
                </a:lnTo>
                <a:lnTo>
                  <a:pt x="136" y="228"/>
                </a:lnTo>
                <a:lnTo>
                  <a:pt x="143" y="226"/>
                </a:lnTo>
                <a:lnTo>
                  <a:pt x="163" y="236"/>
                </a:lnTo>
                <a:lnTo>
                  <a:pt x="167" y="241"/>
                </a:lnTo>
                <a:lnTo>
                  <a:pt x="171" y="248"/>
                </a:lnTo>
                <a:lnTo>
                  <a:pt x="173" y="252"/>
                </a:lnTo>
                <a:lnTo>
                  <a:pt x="175" y="257"/>
                </a:lnTo>
                <a:lnTo>
                  <a:pt x="182" y="260"/>
                </a:lnTo>
                <a:lnTo>
                  <a:pt x="186" y="260"/>
                </a:lnTo>
                <a:lnTo>
                  <a:pt x="188" y="260"/>
                </a:lnTo>
                <a:lnTo>
                  <a:pt x="196" y="272"/>
                </a:lnTo>
                <a:lnTo>
                  <a:pt x="200" y="274"/>
                </a:lnTo>
                <a:lnTo>
                  <a:pt x="201" y="279"/>
                </a:lnTo>
                <a:lnTo>
                  <a:pt x="208" y="287"/>
                </a:lnTo>
                <a:lnTo>
                  <a:pt x="215" y="296"/>
                </a:lnTo>
                <a:lnTo>
                  <a:pt x="224" y="298"/>
                </a:lnTo>
                <a:lnTo>
                  <a:pt x="228" y="304"/>
                </a:lnTo>
                <a:lnTo>
                  <a:pt x="228" y="311"/>
                </a:lnTo>
                <a:lnTo>
                  <a:pt x="236" y="316"/>
                </a:lnTo>
                <a:lnTo>
                  <a:pt x="246" y="324"/>
                </a:lnTo>
                <a:lnTo>
                  <a:pt x="255" y="333"/>
                </a:lnTo>
                <a:lnTo>
                  <a:pt x="255" y="336"/>
                </a:lnTo>
                <a:lnTo>
                  <a:pt x="251" y="348"/>
                </a:lnTo>
                <a:lnTo>
                  <a:pt x="249" y="351"/>
                </a:lnTo>
                <a:lnTo>
                  <a:pt x="246" y="364"/>
                </a:lnTo>
                <a:lnTo>
                  <a:pt x="246" y="376"/>
                </a:lnTo>
                <a:lnTo>
                  <a:pt x="251" y="392"/>
                </a:lnTo>
                <a:lnTo>
                  <a:pt x="255" y="392"/>
                </a:lnTo>
                <a:lnTo>
                  <a:pt x="264" y="396"/>
                </a:lnTo>
                <a:lnTo>
                  <a:pt x="268" y="400"/>
                </a:lnTo>
                <a:lnTo>
                  <a:pt x="272" y="404"/>
                </a:lnTo>
                <a:lnTo>
                  <a:pt x="277" y="422"/>
                </a:lnTo>
                <a:lnTo>
                  <a:pt x="283" y="429"/>
                </a:lnTo>
                <a:lnTo>
                  <a:pt x="286" y="438"/>
                </a:lnTo>
                <a:lnTo>
                  <a:pt x="290" y="444"/>
                </a:lnTo>
                <a:lnTo>
                  <a:pt x="304" y="453"/>
                </a:lnTo>
                <a:lnTo>
                  <a:pt x="308" y="441"/>
                </a:lnTo>
                <a:lnTo>
                  <a:pt x="308" y="422"/>
                </a:lnTo>
                <a:lnTo>
                  <a:pt x="319" y="411"/>
                </a:lnTo>
                <a:lnTo>
                  <a:pt x="319" y="400"/>
                </a:lnTo>
                <a:lnTo>
                  <a:pt x="319" y="392"/>
                </a:lnTo>
                <a:lnTo>
                  <a:pt x="319" y="383"/>
                </a:lnTo>
                <a:lnTo>
                  <a:pt x="319" y="379"/>
                </a:lnTo>
                <a:lnTo>
                  <a:pt x="314" y="374"/>
                </a:lnTo>
                <a:lnTo>
                  <a:pt x="313" y="362"/>
                </a:lnTo>
                <a:lnTo>
                  <a:pt x="313" y="358"/>
                </a:lnTo>
                <a:lnTo>
                  <a:pt x="314" y="344"/>
                </a:lnTo>
                <a:lnTo>
                  <a:pt x="319" y="338"/>
                </a:lnTo>
                <a:lnTo>
                  <a:pt x="319" y="328"/>
                </a:lnTo>
                <a:lnTo>
                  <a:pt x="319" y="324"/>
                </a:lnTo>
                <a:lnTo>
                  <a:pt x="323" y="321"/>
                </a:lnTo>
                <a:lnTo>
                  <a:pt x="326" y="319"/>
                </a:lnTo>
                <a:lnTo>
                  <a:pt x="331" y="316"/>
                </a:lnTo>
                <a:lnTo>
                  <a:pt x="335" y="307"/>
                </a:lnTo>
                <a:lnTo>
                  <a:pt x="326" y="300"/>
                </a:lnTo>
                <a:lnTo>
                  <a:pt x="319" y="298"/>
                </a:lnTo>
                <a:lnTo>
                  <a:pt x="313" y="292"/>
                </a:lnTo>
                <a:lnTo>
                  <a:pt x="308" y="287"/>
                </a:lnTo>
                <a:lnTo>
                  <a:pt x="303" y="284"/>
                </a:lnTo>
                <a:lnTo>
                  <a:pt x="298" y="274"/>
                </a:lnTo>
                <a:lnTo>
                  <a:pt x="294" y="268"/>
                </a:lnTo>
                <a:lnTo>
                  <a:pt x="290" y="266"/>
                </a:lnTo>
                <a:lnTo>
                  <a:pt x="286" y="257"/>
                </a:lnTo>
                <a:lnTo>
                  <a:pt x="283" y="249"/>
                </a:lnTo>
                <a:lnTo>
                  <a:pt x="283" y="241"/>
                </a:lnTo>
                <a:lnTo>
                  <a:pt x="272" y="228"/>
                </a:lnTo>
                <a:lnTo>
                  <a:pt x="272" y="222"/>
                </a:lnTo>
                <a:lnTo>
                  <a:pt x="271" y="214"/>
                </a:lnTo>
                <a:lnTo>
                  <a:pt x="271" y="207"/>
                </a:lnTo>
                <a:lnTo>
                  <a:pt x="271" y="190"/>
                </a:lnTo>
                <a:lnTo>
                  <a:pt x="264" y="180"/>
                </a:lnTo>
                <a:lnTo>
                  <a:pt x="259" y="176"/>
                </a:lnTo>
                <a:lnTo>
                  <a:pt x="255" y="172"/>
                </a:lnTo>
                <a:lnTo>
                  <a:pt x="249" y="171"/>
                </a:lnTo>
                <a:lnTo>
                  <a:pt x="246" y="162"/>
                </a:lnTo>
                <a:lnTo>
                  <a:pt x="243" y="157"/>
                </a:lnTo>
                <a:lnTo>
                  <a:pt x="235" y="150"/>
                </a:lnTo>
                <a:lnTo>
                  <a:pt x="228" y="137"/>
                </a:lnTo>
                <a:lnTo>
                  <a:pt x="227" y="137"/>
                </a:lnTo>
                <a:lnTo>
                  <a:pt x="218" y="137"/>
                </a:lnTo>
                <a:lnTo>
                  <a:pt x="215" y="137"/>
                </a:lnTo>
                <a:lnTo>
                  <a:pt x="203" y="143"/>
                </a:lnTo>
                <a:lnTo>
                  <a:pt x="203" y="144"/>
                </a:lnTo>
                <a:lnTo>
                  <a:pt x="194" y="148"/>
                </a:lnTo>
                <a:lnTo>
                  <a:pt x="192" y="148"/>
                </a:lnTo>
                <a:lnTo>
                  <a:pt x="179" y="148"/>
                </a:lnTo>
                <a:lnTo>
                  <a:pt x="173" y="144"/>
                </a:lnTo>
                <a:lnTo>
                  <a:pt x="164" y="144"/>
                </a:lnTo>
                <a:lnTo>
                  <a:pt x="160" y="144"/>
                </a:lnTo>
                <a:lnTo>
                  <a:pt x="155" y="144"/>
                </a:lnTo>
                <a:lnTo>
                  <a:pt x="149" y="147"/>
                </a:lnTo>
                <a:lnTo>
                  <a:pt x="147" y="145"/>
                </a:lnTo>
                <a:lnTo>
                  <a:pt x="144" y="143"/>
                </a:lnTo>
                <a:lnTo>
                  <a:pt x="144" y="135"/>
                </a:lnTo>
                <a:lnTo>
                  <a:pt x="143" y="122"/>
                </a:lnTo>
                <a:lnTo>
                  <a:pt x="136" y="116"/>
                </a:lnTo>
                <a:lnTo>
                  <a:pt x="130" y="116"/>
                </a:lnTo>
                <a:lnTo>
                  <a:pt x="124" y="112"/>
                </a:lnTo>
                <a:lnTo>
                  <a:pt x="118" y="109"/>
                </a:lnTo>
                <a:lnTo>
                  <a:pt x="111" y="109"/>
                </a:lnTo>
                <a:lnTo>
                  <a:pt x="109" y="109"/>
                </a:lnTo>
                <a:lnTo>
                  <a:pt x="103" y="106"/>
                </a:lnTo>
                <a:lnTo>
                  <a:pt x="99" y="98"/>
                </a:lnTo>
                <a:lnTo>
                  <a:pt x="95" y="93"/>
                </a:lnTo>
                <a:lnTo>
                  <a:pt x="91" y="87"/>
                </a:lnTo>
                <a:lnTo>
                  <a:pt x="86" y="83"/>
                </a:lnTo>
                <a:lnTo>
                  <a:pt x="86" y="80"/>
                </a:lnTo>
                <a:lnTo>
                  <a:pt x="82" y="74"/>
                </a:lnTo>
                <a:lnTo>
                  <a:pt x="86" y="71"/>
                </a:lnTo>
                <a:lnTo>
                  <a:pt x="90" y="63"/>
                </a:lnTo>
                <a:lnTo>
                  <a:pt x="91" y="59"/>
                </a:lnTo>
                <a:lnTo>
                  <a:pt x="91" y="52"/>
                </a:lnTo>
                <a:lnTo>
                  <a:pt x="90" y="44"/>
                </a:lnTo>
                <a:lnTo>
                  <a:pt x="86" y="39"/>
                </a:lnTo>
                <a:lnTo>
                  <a:pt x="75" y="34"/>
                </a:lnTo>
                <a:lnTo>
                  <a:pt x="71" y="31"/>
                </a:lnTo>
                <a:lnTo>
                  <a:pt x="67" y="23"/>
                </a:lnTo>
                <a:lnTo>
                  <a:pt x="63" y="13"/>
                </a:lnTo>
                <a:lnTo>
                  <a:pt x="67" y="8"/>
                </a:lnTo>
                <a:lnTo>
                  <a:pt x="63" y="1"/>
                </a:lnTo>
              </a:path>
            </a:pathLst>
          </a:custGeom>
          <a:solidFill>
            <a:schemeClr val="bg1"/>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262" name="Freeform 169"/>
          <p:cNvSpPr>
            <a:spLocks/>
          </p:cNvSpPr>
          <p:nvPr/>
        </p:nvSpPr>
        <p:spPr bwMode="auto">
          <a:xfrm>
            <a:off x="7354888" y="3371850"/>
            <a:ext cx="401637" cy="471488"/>
          </a:xfrm>
          <a:custGeom>
            <a:avLst/>
            <a:gdLst>
              <a:gd name="T0" fmla="*/ 2147483646 w 253"/>
              <a:gd name="T1" fmla="*/ 2147483646 h 297"/>
              <a:gd name="T2" fmla="*/ 2147483646 w 253"/>
              <a:gd name="T3" fmla="*/ 2147483646 h 297"/>
              <a:gd name="T4" fmla="*/ 2147483646 w 253"/>
              <a:gd name="T5" fmla="*/ 2147483646 h 297"/>
              <a:gd name="T6" fmla="*/ 2147483646 w 253"/>
              <a:gd name="T7" fmla="*/ 2147483646 h 297"/>
              <a:gd name="T8" fmla="*/ 2147483646 w 253"/>
              <a:gd name="T9" fmla="*/ 2147483646 h 297"/>
              <a:gd name="T10" fmla="*/ 2147483646 w 253"/>
              <a:gd name="T11" fmla="*/ 2147483646 h 297"/>
              <a:gd name="T12" fmla="*/ 2147483646 w 253"/>
              <a:gd name="T13" fmla="*/ 2147483646 h 297"/>
              <a:gd name="T14" fmla="*/ 2147483646 w 253"/>
              <a:gd name="T15" fmla="*/ 2147483646 h 297"/>
              <a:gd name="T16" fmla="*/ 2147483646 w 253"/>
              <a:gd name="T17" fmla="*/ 2147483646 h 297"/>
              <a:gd name="T18" fmla="*/ 2147483646 w 253"/>
              <a:gd name="T19" fmla="*/ 2147483646 h 297"/>
              <a:gd name="T20" fmla="*/ 2147483646 w 253"/>
              <a:gd name="T21" fmla="*/ 2147483646 h 297"/>
              <a:gd name="T22" fmla="*/ 2147483646 w 253"/>
              <a:gd name="T23" fmla="*/ 2147483646 h 297"/>
              <a:gd name="T24" fmla="*/ 2147483646 w 253"/>
              <a:gd name="T25" fmla="*/ 2147483646 h 297"/>
              <a:gd name="T26" fmla="*/ 2147483646 w 253"/>
              <a:gd name="T27" fmla="*/ 2147483646 h 297"/>
              <a:gd name="T28" fmla="*/ 2147483646 w 253"/>
              <a:gd name="T29" fmla="*/ 2147483646 h 297"/>
              <a:gd name="T30" fmla="*/ 2147483646 w 253"/>
              <a:gd name="T31" fmla="*/ 2147483646 h 297"/>
              <a:gd name="T32" fmla="*/ 2147483646 w 253"/>
              <a:gd name="T33" fmla="*/ 2147483646 h 297"/>
              <a:gd name="T34" fmla="*/ 2147483646 w 253"/>
              <a:gd name="T35" fmla="*/ 2147483646 h 297"/>
              <a:gd name="T36" fmla="*/ 2147483646 w 253"/>
              <a:gd name="T37" fmla="*/ 2147483646 h 297"/>
              <a:gd name="T38" fmla="*/ 2147483646 w 253"/>
              <a:gd name="T39" fmla="*/ 2147483646 h 297"/>
              <a:gd name="T40" fmla="*/ 2147483646 w 253"/>
              <a:gd name="T41" fmla="*/ 2147483646 h 297"/>
              <a:gd name="T42" fmla="*/ 2147483646 w 253"/>
              <a:gd name="T43" fmla="*/ 2147483646 h 297"/>
              <a:gd name="T44" fmla="*/ 2147483646 w 253"/>
              <a:gd name="T45" fmla="*/ 2147483646 h 297"/>
              <a:gd name="T46" fmla="*/ 2147483646 w 253"/>
              <a:gd name="T47" fmla="*/ 2147483646 h 297"/>
              <a:gd name="T48" fmla="*/ 2147483646 w 253"/>
              <a:gd name="T49" fmla="*/ 2147483646 h 297"/>
              <a:gd name="T50" fmla="*/ 2147483646 w 253"/>
              <a:gd name="T51" fmla="*/ 2147483646 h 297"/>
              <a:gd name="T52" fmla="*/ 2147483646 w 253"/>
              <a:gd name="T53" fmla="*/ 2147483646 h 297"/>
              <a:gd name="T54" fmla="*/ 2147483646 w 253"/>
              <a:gd name="T55" fmla="*/ 2147483646 h 297"/>
              <a:gd name="T56" fmla="*/ 2147483646 w 253"/>
              <a:gd name="T57" fmla="*/ 2147483646 h 297"/>
              <a:gd name="T58" fmla="*/ 2147483646 w 253"/>
              <a:gd name="T59" fmla="*/ 2147483646 h 297"/>
              <a:gd name="T60" fmla="*/ 2147483646 w 253"/>
              <a:gd name="T61" fmla="*/ 2147483646 h 297"/>
              <a:gd name="T62" fmla="*/ 2147483646 w 253"/>
              <a:gd name="T63" fmla="*/ 2147483646 h 297"/>
              <a:gd name="T64" fmla="*/ 2147483646 w 253"/>
              <a:gd name="T65" fmla="*/ 2147483646 h 297"/>
              <a:gd name="T66" fmla="*/ 2147483646 w 253"/>
              <a:gd name="T67" fmla="*/ 2147483646 h 297"/>
              <a:gd name="T68" fmla="*/ 2147483646 w 253"/>
              <a:gd name="T69" fmla="*/ 2147483646 h 297"/>
              <a:gd name="T70" fmla="*/ 2147483646 w 253"/>
              <a:gd name="T71" fmla="*/ 2147483646 h 297"/>
              <a:gd name="T72" fmla="*/ 2147483646 w 253"/>
              <a:gd name="T73" fmla="*/ 2147483646 h 297"/>
              <a:gd name="T74" fmla="*/ 2147483646 w 253"/>
              <a:gd name="T75" fmla="*/ 2147483646 h 297"/>
              <a:gd name="T76" fmla="*/ 2147483646 w 253"/>
              <a:gd name="T77" fmla="*/ 0 h 297"/>
              <a:gd name="T78" fmla="*/ 2147483646 w 253"/>
              <a:gd name="T79" fmla="*/ 0 h 297"/>
              <a:gd name="T80" fmla="*/ 2147483646 w 253"/>
              <a:gd name="T81" fmla="*/ 2147483646 h 297"/>
              <a:gd name="T82" fmla="*/ 2147483646 w 253"/>
              <a:gd name="T83" fmla="*/ 2147483646 h 297"/>
              <a:gd name="T84" fmla="*/ 2147483646 w 253"/>
              <a:gd name="T85" fmla="*/ 2147483646 h 297"/>
              <a:gd name="T86" fmla="*/ 2147483646 w 253"/>
              <a:gd name="T87" fmla="*/ 2147483646 h 297"/>
              <a:gd name="T88" fmla="*/ 0 w 253"/>
              <a:gd name="T89" fmla="*/ 2147483646 h 297"/>
              <a:gd name="T90" fmla="*/ 2147483646 w 253"/>
              <a:gd name="T91" fmla="*/ 2147483646 h 29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253"/>
              <a:gd name="T139" fmla="*/ 0 h 297"/>
              <a:gd name="T140" fmla="*/ 253 w 253"/>
              <a:gd name="T141" fmla="*/ 297 h 297"/>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253" h="297">
                <a:moveTo>
                  <a:pt x="4" y="52"/>
                </a:moveTo>
                <a:lnTo>
                  <a:pt x="31" y="64"/>
                </a:lnTo>
                <a:lnTo>
                  <a:pt x="34" y="74"/>
                </a:lnTo>
                <a:lnTo>
                  <a:pt x="51" y="78"/>
                </a:lnTo>
                <a:lnTo>
                  <a:pt x="57" y="88"/>
                </a:lnTo>
                <a:lnTo>
                  <a:pt x="64" y="99"/>
                </a:lnTo>
                <a:lnTo>
                  <a:pt x="64" y="114"/>
                </a:lnTo>
                <a:lnTo>
                  <a:pt x="64" y="123"/>
                </a:lnTo>
                <a:lnTo>
                  <a:pt x="56" y="134"/>
                </a:lnTo>
                <a:lnTo>
                  <a:pt x="57" y="144"/>
                </a:lnTo>
                <a:lnTo>
                  <a:pt x="67" y="148"/>
                </a:lnTo>
                <a:lnTo>
                  <a:pt x="76" y="158"/>
                </a:lnTo>
                <a:lnTo>
                  <a:pt x="89" y="160"/>
                </a:lnTo>
                <a:lnTo>
                  <a:pt x="96" y="160"/>
                </a:lnTo>
                <a:lnTo>
                  <a:pt x="104" y="160"/>
                </a:lnTo>
                <a:lnTo>
                  <a:pt x="108" y="172"/>
                </a:lnTo>
                <a:lnTo>
                  <a:pt x="116" y="177"/>
                </a:lnTo>
                <a:lnTo>
                  <a:pt x="119" y="177"/>
                </a:lnTo>
                <a:lnTo>
                  <a:pt x="133" y="167"/>
                </a:lnTo>
                <a:lnTo>
                  <a:pt x="135" y="186"/>
                </a:lnTo>
                <a:lnTo>
                  <a:pt x="135" y="188"/>
                </a:lnTo>
                <a:lnTo>
                  <a:pt x="140" y="196"/>
                </a:lnTo>
                <a:lnTo>
                  <a:pt x="148" y="205"/>
                </a:lnTo>
                <a:lnTo>
                  <a:pt x="161" y="216"/>
                </a:lnTo>
                <a:lnTo>
                  <a:pt x="174" y="217"/>
                </a:lnTo>
                <a:lnTo>
                  <a:pt x="176" y="227"/>
                </a:lnTo>
                <a:lnTo>
                  <a:pt x="176" y="242"/>
                </a:lnTo>
                <a:lnTo>
                  <a:pt x="174" y="254"/>
                </a:lnTo>
                <a:lnTo>
                  <a:pt x="168" y="257"/>
                </a:lnTo>
                <a:lnTo>
                  <a:pt x="168" y="274"/>
                </a:lnTo>
                <a:lnTo>
                  <a:pt x="176" y="277"/>
                </a:lnTo>
                <a:lnTo>
                  <a:pt x="184" y="284"/>
                </a:lnTo>
                <a:lnTo>
                  <a:pt x="192" y="291"/>
                </a:lnTo>
                <a:lnTo>
                  <a:pt x="199" y="296"/>
                </a:lnTo>
                <a:lnTo>
                  <a:pt x="207" y="284"/>
                </a:lnTo>
                <a:lnTo>
                  <a:pt x="210" y="284"/>
                </a:lnTo>
                <a:lnTo>
                  <a:pt x="210" y="281"/>
                </a:lnTo>
                <a:lnTo>
                  <a:pt x="201" y="267"/>
                </a:lnTo>
                <a:lnTo>
                  <a:pt x="201" y="266"/>
                </a:lnTo>
                <a:lnTo>
                  <a:pt x="211" y="260"/>
                </a:lnTo>
                <a:lnTo>
                  <a:pt x="216" y="252"/>
                </a:lnTo>
                <a:lnTo>
                  <a:pt x="207" y="245"/>
                </a:lnTo>
                <a:lnTo>
                  <a:pt x="201" y="240"/>
                </a:lnTo>
                <a:lnTo>
                  <a:pt x="201" y="235"/>
                </a:lnTo>
                <a:lnTo>
                  <a:pt x="205" y="224"/>
                </a:lnTo>
                <a:lnTo>
                  <a:pt x="205" y="217"/>
                </a:lnTo>
                <a:lnTo>
                  <a:pt x="216" y="213"/>
                </a:lnTo>
                <a:lnTo>
                  <a:pt x="216" y="212"/>
                </a:lnTo>
                <a:lnTo>
                  <a:pt x="207" y="204"/>
                </a:lnTo>
                <a:lnTo>
                  <a:pt x="205" y="201"/>
                </a:lnTo>
                <a:lnTo>
                  <a:pt x="205" y="186"/>
                </a:lnTo>
                <a:lnTo>
                  <a:pt x="205" y="182"/>
                </a:lnTo>
                <a:lnTo>
                  <a:pt x="210" y="175"/>
                </a:lnTo>
                <a:lnTo>
                  <a:pt x="217" y="175"/>
                </a:lnTo>
                <a:lnTo>
                  <a:pt x="220" y="175"/>
                </a:lnTo>
                <a:lnTo>
                  <a:pt x="222" y="175"/>
                </a:lnTo>
                <a:lnTo>
                  <a:pt x="241" y="175"/>
                </a:lnTo>
                <a:lnTo>
                  <a:pt x="244" y="172"/>
                </a:lnTo>
                <a:lnTo>
                  <a:pt x="247" y="164"/>
                </a:lnTo>
                <a:lnTo>
                  <a:pt x="250" y="148"/>
                </a:lnTo>
                <a:lnTo>
                  <a:pt x="250" y="135"/>
                </a:lnTo>
                <a:lnTo>
                  <a:pt x="252" y="123"/>
                </a:lnTo>
                <a:lnTo>
                  <a:pt x="252" y="112"/>
                </a:lnTo>
                <a:lnTo>
                  <a:pt x="232" y="105"/>
                </a:lnTo>
                <a:lnTo>
                  <a:pt x="220" y="95"/>
                </a:lnTo>
                <a:lnTo>
                  <a:pt x="207" y="86"/>
                </a:lnTo>
                <a:lnTo>
                  <a:pt x="201" y="82"/>
                </a:lnTo>
                <a:lnTo>
                  <a:pt x="184" y="76"/>
                </a:lnTo>
                <a:lnTo>
                  <a:pt x="172" y="69"/>
                </a:lnTo>
                <a:lnTo>
                  <a:pt x="153" y="61"/>
                </a:lnTo>
                <a:lnTo>
                  <a:pt x="127" y="50"/>
                </a:lnTo>
                <a:lnTo>
                  <a:pt x="123" y="42"/>
                </a:lnTo>
                <a:lnTo>
                  <a:pt x="110" y="36"/>
                </a:lnTo>
                <a:lnTo>
                  <a:pt x="110" y="29"/>
                </a:lnTo>
                <a:lnTo>
                  <a:pt x="108" y="16"/>
                </a:lnTo>
                <a:lnTo>
                  <a:pt x="100" y="12"/>
                </a:lnTo>
                <a:lnTo>
                  <a:pt x="89" y="9"/>
                </a:lnTo>
                <a:lnTo>
                  <a:pt x="82" y="0"/>
                </a:lnTo>
                <a:lnTo>
                  <a:pt x="76" y="0"/>
                </a:lnTo>
                <a:lnTo>
                  <a:pt x="69" y="0"/>
                </a:lnTo>
                <a:lnTo>
                  <a:pt x="56" y="9"/>
                </a:lnTo>
                <a:lnTo>
                  <a:pt x="51" y="9"/>
                </a:lnTo>
                <a:lnTo>
                  <a:pt x="48" y="9"/>
                </a:lnTo>
                <a:lnTo>
                  <a:pt x="42" y="14"/>
                </a:lnTo>
                <a:lnTo>
                  <a:pt x="40" y="19"/>
                </a:lnTo>
                <a:lnTo>
                  <a:pt x="27" y="27"/>
                </a:lnTo>
                <a:lnTo>
                  <a:pt x="24" y="29"/>
                </a:lnTo>
                <a:lnTo>
                  <a:pt x="16" y="33"/>
                </a:lnTo>
                <a:lnTo>
                  <a:pt x="15" y="33"/>
                </a:lnTo>
                <a:lnTo>
                  <a:pt x="0" y="48"/>
                </a:lnTo>
                <a:lnTo>
                  <a:pt x="0" y="50"/>
                </a:lnTo>
                <a:lnTo>
                  <a:pt x="4" y="52"/>
                </a:lnTo>
              </a:path>
            </a:pathLst>
          </a:custGeom>
          <a:solidFill>
            <a:schemeClr val="bg1"/>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263" name="Freeform 170"/>
          <p:cNvSpPr>
            <a:spLocks/>
          </p:cNvSpPr>
          <p:nvPr/>
        </p:nvSpPr>
        <p:spPr bwMode="auto">
          <a:xfrm>
            <a:off x="7354888" y="3371850"/>
            <a:ext cx="401637" cy="471488"/>
          </a:xfrm>
          <a:custGeom>
            <a:avLst/>
            <a:gdLst>
              <a:gd name="T0" fmla="*/ 2147483646 w 253"/>
              <a:gd name="T1" fmla="*/ 2147483646 h 297"/>
              <a:gd name="T2" fmla="*/ 2147483646 w 253"/>
              <a:gd name="T3" fmla="*/ 2147483646 h 297"/>
              <a:gd name="T4" fmla="*/ 2147483646 w 253"/>
              <a:gd name="T5" fmla="*/ 2147483646 h 297"/>
              <a:gd name="T6" fmla="*/ 2147483646 w 253"/>
              <a:gd name="T7" fmla="*/ 2147483646 h 297"/>
              <a:gd name="T8" fmla="*/ 2147483646 w 253"/>
              <a:gd name="T9" fmla="*/ 2147483646 h 297"/>
              <a:gd name="T10" fmla="*/ 2147483646 w 253"/>
              <a:gd name="T11" fmla="*/ 2147483646 h 297"/>
              <a:gd name="T12" fmla="*/ 2147483646 w 253"/>
              <a:gd name="T13" fmla="*/ 2147483646 h 297"/>
              <a:gd name="T14" fmla="*/ 2147483646 w 253"/>
              <a:gd name="T15" fmla="*/ 2147483646 h 297"/>
              <a:gd name="T16" fmla="*/ 2147483646 w 253"/>
              <a:gd name="T17" fmla="*/ 2147483646 h 297"/>
              <a:gd name="T18" fmla="*/ 2147483646 w 253"/>
              <a:gd name="T19" fmla="*/ 2147483646 h 297"/>
              <a:gd name="T20" fmla="*/ 2147483646 w 253"/>
              <a:gd name="T21" fmla="*/ 2147483646 h 297"/>
              <a:gd name="T22" fmla="*/ 2147483646 w 253"/>
              <a:gd name="T23" fmla="*/ 2147483646 h 297"/>
              <a:gd name="T24" fmla="*/ 2147483646 w 253"/>
              <a:gd name="T25" fmla="*/ 2147483646 h 297"/>
              <a:gd name="T26" fmla="*/ 2147483646 w 253"/>
              <a:gd name="T27" fmla="*/ 2147483646 h 297"/>
              <a:gd name="T28" fmla="*/ 2147483646 w 253"/>
              <a:gd name="T29" fmla="*/ 2147483646 h 297"/>
              <a:gd name="T30" fmla="*/ 2147483646 w 253"/>
              <a:gd name="T31" fmla="*/ 2147483646 h 297"/>
              <a:gd name="T32" fmla="*/ 2147483646 w 253"/>
              <a:gd name="T33" fmla="*/ 2147483646 h 297"/>
              <a:gd name="T34" fmla="*/ 2147483646 w 253"/>
              <a:gd name="T35" fmla="*/ 2147483646 h 297"/>
              <a:gd name="T36" fmla="*/ 2147483646 w 253"/>
              <a:gd name="T37" fmla="*/ 2147483646 h 297"/>
              <a:gd name="T38" fmla="*/ 2147483646 w 253"/>
              <a:gd name="T39" fmla="*/ 2147483646 h 297"/>
              <a:gd name="T40" fmla="*/ 2147483646 w 253"/>
              <a:gd name="T41" fmla="*/ 2147483646 h 297"/>
              <a:gd name="T42" fmla="*/ 2147483646 w 253"/>
              <a:gd name="T43" fmla="*/ 2147483646 h 297"/>
              <a:gd name="T44" fmla="*/ 2147483646 w 253"/>
              <a:gd name="T45" fmla="*/ 2147483646 h 297"/>
              <a:gd name="T46" fmla="*/ 2147483646 w 253"/>
              <a:gd name="T47" fmla="*/ 2147483646 h 297"/>
              <a:gd name="T48" fmla="*/ 2147483646 w 253"/>
              <a:gd name="T49" fmla="*/ 2147483646 h 297"/>
              <a:gd name="T50" fmla="*/ 2147483646 w 253"/>
              <a:gd name="T51" fmla="*/ 2147483646 h 297"/>
              <a:gd name="T52" fmla="*/ 2147483646 w 253"/>
              <a:gd name="T53" fmla="*/ 2147483646 h 297"/>
              <a:gd name="T54" fmla="*/ 2147483646 w 253"/>
              <a:gd name="T55" fmla="*/ 2147483646 h 297"/>
              <a:gd name="T56" fmla="*/ 2147483646 w 253"/>
              <a:gd name="T57" fmla="*/ 2147483646 h 297"/>
              <a:gd name="T58" fmla="*/ 2147483646 w 253"/>
              <a:gd name="T59" fmla="*/ 2147483646 h 297"/>
              <a:gd name="T60" fmla="*/ 2147483646 w 253"/>
              <a:gd name="T61" fmla="*/ 2147483646 h 297"/>
              <a:gd name="T62" fmla="*/ 2147483646 w 253"/>
              <a:gd name="T63" fmla="*/ 2147483646 h 297"/>
              <a:gd name="T64" fmla="*/ 2147483646 w 253"/>
              <a:gd name="T65" fmla="*/ 2147483646 h 297"/>
              <a:gd name="T66" fmla="*/ 2147483646 w 253"/>
              <a:gd name="T67" fmla="*/ 2147483646 h 297"/>
              <a:gd name="T68" fmla="*/ 2147483646 w 253"/>
              <a:gd name="T69" fmla="*/ 2147483646 h 297"/>
              <a:gd name="T70" fmla="*/ 2147483646 w 253"/>
              <a:gd name="T71" fmla="*/ 2147483646 h 297"/>
              <a:gd name="T72" fmla="*/ 2147483646 w 253"/>
              <a:gd name="T73" fmla="*/ 2147483646 h 297"/>
              <a:gd name="T74" fmla="*/ 2147483646 w 253"/>
              <a:gd name="T75" fmla="*/ 2147483646 h 297"/>
              <a:gd name="T76" fmla="*/ 2147483646 w 253"/>
              <a:gd name="T77" fmla="*/ 0 h 297"/>
              <a:gd name="T78" fmla="*/ 2147483646 w 253"/>
              <a:gd name="T79" fmla="*/ 0 h 297"/>
              <a:gd name="T80" fmla="*/ 2147483646 w 253"/>
              <a:gd name="T81" fmla="*/ 2147483646 h 297"/>
              <a:gd name="T82" fmla="*/ 2147483646 w 253"/>
              <a:gd name="T83" fmla="*/ 2147483646 h 297"/>
              <a:gd name="T84" fmla="*/ 2147483646 w 253"/>
              <a:gd name="T85" fmla="*/ 2147483646 h 297"/>
              <a:gd name="T86" fmla="*/ 2147483646 w 253"/>
              <a:gd name="T87" fmla="*/ 2147483646 h 297"/>
              <a:gd name="T88" fmla="*/ 0 w 253"/>
              <a:gd name="T89" fmla="*/ 2147483646 h 297"/>
              <a:gd name="T90" fmla="*/ 2147483646 w 253"/>
              <a:gd name="T91" fmla="*/ 2147483646 h 29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253"/>
              <a:gd name="T139" fmla="*/ 0 h 297"/>
              <a:gd name="T140" fmla="*/ 253 w 253"/>
              <a:gd name="T141" fmla="*/ 297 h 297"/>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253" h="297">
                <a:moveTo>
                  <a:pt x="4" y="52"/>
                </a:moveTo>
                <a:lnTo>
                  <a:pt x="31" y="64"/>
                </a:lnTo>
                <a:lnTo>
                  <a:pt x="34" y="74"/>
                </a:lnTo>
                <a:lnTo>
                  <a:pt x="51" y="78"/>
                </a:lnTo>
                <a:lnTo>
                  <a:pt x="57" y="88"/>
                </a:lnTo>
                <a:lnTo>
                  <a:pt x="64" y="99"/>
                </a:lnTo>
                <a:lnTo>
                  <a:pt x="64" y="114"/>
                </a:lnTo>
                <a:lnTo>
                  <a:pt x="64" y="123"/>
                </a:lnTo>
                <a:lnTo>
                  <a:pt x="56" y="134"/>
                </a:lnTo>
                <a:lnTo>
                  <a:pt x="57" y="144"/>
                </a:lnTo>
                <a:lnTo>
                  <a:pt x="67" y="148"/>
                </a:lnTo>
                <a:lnTo>
                  <a:pt x="76" y="158"/>
                </a:lnTo>
                <a:lnTo>
                  <a:pt x="89" y="160"/>
                </a:lnTo>
                <a:lnTo>
                  <a:pt x="96" y="160"/>
                </a:lnTo>
                <a:lnTo>
                  <a:pt x="104" y="160"/>
                </a:lnTo>
                <a:lnTo>
                  <a:pt x="108" y="172"/>
                </a:lnTo>
                <a:lnTo>
                  <a:pt x="116" y="177"/>
                </a:lnTo>
                <a:lnTo>
                  <a:pt x="119" y="177"/>
                </a:lnTo>
                <a:lnTo>
                  <a:pt x="133" y="167"/>
                </a:lnTo>
                <a:lnTo>
                  <a:pt x="135" y="186"/>
                </a:lnTo>
                <a:lnTo>
                  <a:pt x="135" y="188"/>
                </a:lnTo>
                <a:lnTo>
                  <a:pt x="140" y="196"/>
                </a:lnTo>
                <a:lnTo>
                  <a:pt x="148" y="205"/>
                </a:lnTo>
                <a:lnTo>
                  <a:pt x="161" y="216"/>
                </a:lnTo>
                <a:lnTo>
                  <a:pt x="174" y="217"/>
                </a:lnTo>
                <a:lnTo>
                  <a:pt x="176" y="227"/>
                </a:lnTo>
                <a:lnTo>
                  <a:pt x="176" y="242"/>
                </a:lnTo>
                <a:lnTo>
                  <a:pt x="174" y="254"/>
                </a:lnTo>
                <a:lnTo>
                  <a:pt x="168" y="257"/>
                </a:lnTo>
                <a:lnTo>
                  <a:pt x="168" y="274"/>
                </a:lnTo>
                <a:lnTo>
                  <a:pt x="176" y="277"/>
                </a:lnTo>
                <a:lnTo>
                  <a:pt x="184" y="284"/>
                </a:lnTo>
                <a:lnTo>
                  <a:pt x="192" y="291"/>
                </a:lnTo>
                <a:lnTo>
                  <a:pt x="199" y="296"/>
                </a:lnTo>
                <a:lnTo>
                  <a:pt x="207" y="284"/>
                </a:lnTo>
                <a:lnTo>
                  <a:pt x="210" y="284"/>
                </a:lnTo>
                <a:lnTo>
                  <a:pt x="210" y="281"/>
                </a:lnTo>
                <a:lnTo>
                  <a:pt x="201" y="267"/>
                </a:lnTo>
                <a:lnTo>
                  <a:pt x="201" y="266"/>
                </a:lnTo>
                <a:lnTo>
                  <a:pt x="211" y="260"/>
                </a:lnTo>
                <a:lnTo>
                  <a:pt x="216" y="252"/>
                </a:lnTo>
                <a:lnTo>
                  <a:pt x="207" y="245"/>
                </a:lnTo>
                <a:lnTo>
                  <a:pt x="201" y="240"/>
                </a:lnTo>
                <a:lnTo>
                  <a:pt x="201" y="235"/>
                </a:lnTo>
                <a:lnTo>
                  <a:pt x="205" y="224"/>
                </a:lnTo>
                <a:lnTo>
                  <a:pt x="205" y="217"/>
                </a:lnTo>
                <a:lnTo>
                  <a:pt x="216" y="213"/>
                </a:lnTo>
                <a:lnTo>
                  <a:pt x="216" y="212"/>
                </a:lnTo>
                <a:lnTo>
                  <a:pt x="207" y="204"/>
                </a:lnTo>
                <a:lnTo>
                  <a:pt x="205" y="201"/>
                </a:lnTo>
                <a:lnTo>
                  <a:pt x="205" y="186"/>
                </a:lnTo>
                <a:lnTo>
                  <a:pt x="205" y="182"/>
                </a:lnTo>
                <a:lnTo>
                  <a:pt x="210" y="175"/>
                </a:lnTo>
                <a:lnTo>
                  <a:pt x="217" y="175"/>
                </a:lnTo>
                <a:lnTo>
                  <a:pt x="220" y="175"/>
                </a:lnTo>
                <a:lnTo>
                  <a:pt x="222" y="175"/>
                </a:lnTo>
                <a:lnTo>
                  <a:pt x="241" y="175"/>
                </a:lnTo>
                <a:lnTo>
                  <a:pt x="244" y="172"/>
                </a:lnTo>
                <a:lnTo>
                  <a:pt x="247" y="164"/>
                </a:lnTo>
                <a:lnTo>
                  <a:pt x="250" y="148"/>
                </a:lnTo>
                <a:lnTo>
                  <a:pt x="250" y="135"/>
                </a:lnTo>
                <a:lnTo>
                  <a:pt x="252" y="123"/>
                </a:lnTo>
                <a:lnTo>
                  <a:pt x="252" y="112"/>
                </a:lnTo>
                <a:lnTo>
                  <a:pt x="232" y="105"/>
                </a:lnTo>
                <a:lnTo>
                  <a:pt x="220" y="95"/>
                </a:lnTo>
                <a:lnTo>
                  <a:pt x="207" y="86"/>
                </a:lnTo>
                <a:lnTo>
                  <a:pt x="201" y="82"/>
                </a:lnTo>
                <a:lnTo>
                  <a:pt x="184" y="76"/>
                </a:lnTo>
                <a:lnTo>
                  <a:pt x="172" y="69"/>
                </a:lnTo>
                <a:lnTo>
                  <a:pt x="153" y="61"/>
                </a:lnTo>
                <a:lnTo>
                  <a:pt x="127" y="50"/>
                </a:lnTo>
                <a:lnTo>
                  <a:pt x="123" y="42"/>
                </a:lnTo>
                <a:lnTo>
                  <a:pt x="110" y="36"/>
                </a:lnTo>
                <a:lnTo>
                  <a:pt x="110" y="29"/>
                </a:lnTo>
                <a:lnTo>
                  <a:pt x="108" y="16"/>
                </a:lnTo>
                <a:lnTo>
                  <a:pt x="100" y="12"/>
                </a:lnTo>
                <a:lnTo>
                  <a:pt x="89" y="9"/>
                </a:lnTo>
                <a:lnTo>
                  <a:pt x="82" y="0"/>
                </a:lnTo>
                <a:lnTo>
                  <a:pt x="76" y="0"/>
                </a:lnTo>
                <a:lnTo>
                  <a:pt x="69" y="0"/>
                </a:lnTo>
                <a:lnTo>
                  <a:pt x="56" y="9"/>
                </a:lnTo>
                <a:lnTo>
                  <a:pt x="51" y="9"/>
                </a:lnTo>
                <a:lnTo>
                  <a:pt x="48" y="9"/>
                </a:lnTo>
                <a:lnTo>
                  <a:pt x="42" y="14"/>
                </a:lnTo>
                <a:lnTo>
                  <a:pt x="40" y="19"/>
                </a:lnTo>
                <a:lnTo>
                  <a:pt x="27" y="27"/>
                </a:lnTo>
                <a:lnTo>
                  <a:pt x="24" y="29"/>
                </a:lnTo>
                <a:lnTo>
                  <a:pt x="16" y="33"/>
                </a:lnTo>
                <a:lnTo>
                  <a:pt x="15" y="33"/>
                </a:lnTo>
                <a:lnTo>
                  <a:pt x="0" y="48"/>
                </a:lnTo>
                <a:lnTo>
                  <a:pt x="0" y="50"/>
                </a:lnTo>
                <a:lnTo>
                  <a:pt x="4" y="52"/>
                </a:lnTo>
              </a:path>
            </a:pathLst>
          </a:custGeom>
          <a:solidFill>
            <a:srgbClr val="6699FF"/>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264" name="Freeform 171"/>
          <p:cNvSpPr>
            <a:spLocks/>
          </p:cNvSpPr>
          <p:nvPr/>
        </p:nvSpPr>
        <p:spPr bwMode="auto">
          <a:xfrm>
            <a:off x="3003550" y="4127500"/>
            <a:ext cx="606425" cy="390525"/>
          </a:xfrm>
          <a:custGeom>
            <a:avLst/>
            <a:gdLst>
              <a:gd name="T0" fmla="*/ 2147483646 w 382"/>
              <a:gd name="T1" fmla="*/ 2147483646 h 246"/>
              <a:gd name="T2" fmla="*/ 2147483646 w 382"/>
              <a:gd name="T3" fmla="*/ 2147483646 h 246"/>
              <a:gd name="T4" fmla="*/ 2147483646 w 382"/>
              <a:gd name="T5" fmla="*/ 2147483646 h 246"/>
              <a:gd name="T6" fmla="*/ 2147483646 w 382"/>
              <a:gd name="T7" fmla="*/ 2147483646 h 246"/>
              <a:gd name="T8" fmla="*/ 2147483646 w 382"/>
              <a:gd name="T9" fmla="*/ 2147483646 h 246"/>
              <a:gd name="T10" fmla="*/ 2147483646 w 382"/>
              <a:gd name="T11" fmla="*/ 2147483646 h 246"/>
              <a:gd name="T12" fmla="*/ 2147483646 w 382"/>
              <a:gd name="T13" fmla="*/ 2147483646 h 246"/>
              <a:gd name="T14" fmla="*/ 2147483646 w 382"/>
              <a:gd name="T15" fmla="*/ 2147483646 h 246"/>
              <a:gd name="T16" fmla="*/ 2147483646 w 382"/>
              <a:gd name="T17" fmla="*/ 2147483646 h 246"/>
              <a:gd name="T18" fmla="*/ 2147483646 w 382"/>
              <a:gd name="T19" fmla="*/ 2147483646 h 246"/>
              <a:gd name="T20" fmla="*/ 2147483646 w 382"/>
              <a:gd name="T21" fmla="*/ 2147483646 h 246"/>
              <a:gd name="T22" fmla="*/ 2147483646 w 382"/>
              <a:gd name="T23" fmla="*/ 2147483646 h 246"/>
              <a:gd name="T24" fmla="*/ 2147483646 w 382"/>
              <a:gd name="T25" fmla="*/ 2147483646 h 246"/>
              <a:gd name="T26" fmla="*/ 2147483646 w 382"/>
              <a:gd name="T27" fmla="*/ 2147483646 h 246"/>
              <a:gd name="T28" fmla="*/ 2147483646 w 382"/>
              <a:gd name="T29" fmla="*/ 2147483646 h 246"/>
              <a:gd name="T30" fmla="*/ 2147483646 w 382"/>
              <a:gd name="T31" fmla="*/ 2147483646 h 246"/>
              <a:gd name="T32" fmla="*/ 2147483646 w 382"/>
              <a:gd name="T33" fmla="*/ 2147483646 h 246"/>
              <a:gd name="T34" fmla="*/ 2147483646 w 382"/>
              <a:gd name="T35" fmla="*/ 2147483646 h 246"/>
              <a:gd name="T36" fmla="*/ 2147483646 w 382"/>
              <a:gd name="T37" fmla="*/ 2147483646 h 246"/>
              <a:gd name="T38" fmla="*/ 2147483646 w 382"/>
              <a:gd name="T39" fmla="*/ 2147483646 h 246"/>
              <a:gd name="T40" fmla="*/ 2147483646 w 382"/>
              <a:gd name="T41" fmla="*/ 2147483646 h 246"/>
              <a:gd name="T42" fmla="*/ 2147483646 w 382"/>
              <a:gd name="T43" fmla="*/ 2147483646 h 246"/>
              <a:gd name="T44" fmla="*/ 2147483646 w 382"/>
              <a:gd name="T45" fmla="*/ 0 h 246"/>
              <a:gd name="T46" fmla="*/ 2147483646 w 382"/>
              <a:gd name="T47" fmla="*/ 2147483646 h 246"/>
              <a:gd name="T48" fmla="*/ 2147483646 w 382"/>
              <a:gd name="T49" fmla="*/ 2147483646 h 246"/>
              <a:gd name="T50" fmla="*/ 2147483646 w 382"/>
              <a:gd name="T51" fmla="*/ 2147483646 h 246"/>
              <a:gd name="T52" fmla="*/ 2147483646 w 382"/>
              <a:gd name="T53" fmla="*/ 2147483646 h 246"/>
              <a:gd name="T54" fmla="*/ 2147483646 w 382"/>
              <a:gd name="T55" fmla="*/ 2147483646 h 246"/>
              <a:gd name="T56" fmla="*/ 2147483646 w 382"/>
              <a:gd name="T57" fmla="*/ 2147483646 h 246"/>
              <a:gd name="T58" fmla="*/ 2147483646 w 382"/>
              <a:gd name="T59" fmla="*/ 2147483646 h 246"/>
              <a:gd name="T60" fmla="*/ 2147483646 w 382"/>
              <a:gd name="T61" fmla="*/ 2147483646 h 246"/>
              <a:gd name="T62" fmla="*/ 2147483646 w 382"/>
              <a:gd name="T63" fmla="*/ 2147483646 h 246"/>
              <a:gd name="T64" fmla="*/ 2147483646 w 382"/>
              <a:gd name="T65" fmla="*/ 2147483646 h 246"/>
              <a:gd name="T66" fmla="*/ 2147483646 w 382"/>
              <a:gd name="T67" fmla="*/ 2147483646 h 246"/>
              <a:gd name="T68" fmla="*/ 2147483646 w 382"/>
              <a:gd name="T69" fmla="*/ 2147483646 h 246"/>
              <a:gd name="T70" fmla="*/ 2147483646 w 382"/>
              <a:gd name="T71" fmla="*/ 2147483646 h 246"/>
              <a:gd name="T72" fmla="*/ 2147483646 w 382"/>
              <a:gd name="T73" fmla="*/ 2147483646 h 246"/>
              <a:gd name="T74" fmla="*/ 2147483646 w 382"/>
              <a:gd name="T75" fmla="*/ 2147483646 h 246"/>
              <a:gd name="T76" fmla="*/ 2147483646 w 382"/>
              <a:gd name="T77" fmla="*/ 2147483646 h 246"/>
              <a:gd name="T78" fmla="*/ 0 w 382"/>
              <a:gd name="T79" fmla="*/ 2147483646 h 246"/>
              <a:gd name="T80" fmla="*/ 2147483646 w 382"/>
              <a:gd name="T81" fmla="*/ 2147483646 h 24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382"/>
              <a:gd name="T124" fmla="*/ 0 h 246"/>
              <a:gd name="T125" fmla="*/ 382 w 382"/>
              <a:gd name="T126" fmla="*/ 246 h 24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382" h="246">
                <a:moveTo>
                  <a:pt x="13" y="119"/>
                </a:moveTo>
                <a:lnTo>
                  <a:pt x="35" y="123"/>
                </a:lnTo>
                <a:lnTo>
                  <a:pt x="41" y="123"/>
                </a:lnTo>
                <a:lnTo>
                  <a:pt x="52" y="123"/>
                </a:lnTo>
                <a:lnTo>
                  <a:pt x="67" y="117"/>
                </a:lnTo>
                <a:lnTo>
                  <a:pt x="67" y="114"/>
                </a:lnTo>
                <a:lnTo>
                  <a:pt x="70" y="111"/>
                </a:lnTo>
                <a:lnTo>
                  <a:pt x="76" y="111"/>
                </a:lnTo>
                <a:lnTo>
                  <a:pt x="88" y="107"/>
                </a:lnTo>
                <a:lnTo>
                  <a:pt x="96" y="100"/>
                </a:lnTo>
                <a:lnTo>
                  <a:pt x="99" y="97"/>
                </a:lnTo>
                <a:lnTo>
                  <a:pt x="111" y="97"/>
                </a:lnTo>
                <a:lnTo>
                  <a:pt x="120" y="97"/>
                </a:lnTo>
                <a:lnTo>
                  <a:pt x="132" y="90"/>
                </a:lnTo>
                <a:lnTo>
                  <a:pt x="132" y="75"/>
                </a:lnTo>
                <a:lnTo>
                  <a:pt x="131" y="71"/>
                </a:lnTo>
                <a:lnTo>
                  <a:pt x="128" y="67"/>
                </a:lnTo>
                <a:lnTo>
                  <a:pt x="124" y="57"/>
                </a:lnTo>
                <a:lnTo>
                  <a:pt x="124" y="55"/>
                </a:lnTo>
                <a:lnTo>
                  <a:pt x="132" y="43"/>
                </a:lnTo>
                <a:lnTo>
                  <a:pt x="136" y="35"/>
                </a:lnTo>
                <a:lnTo>
                  <a:pt x="135" y="21"/>
                </a:lnTo>
                <a:lnTo>
                  <a:pt x="145" y="14"/>
                </a:lnTo>
                <a:lnTo>
                  <a:pt x="145" y="15"/>
                </a:lnTo>
                <a:lnTo>
                  <a:pt x="148" y="20"/>
                </a:lnTo>
                <a:lnTo>
                  <a:pt x="156" y="29"/>
                </a:lnTo>
                <a:lnTo>
                  <a:pt x="163" y="35"/>
                </a:lnTo>
                <a:lnTo>
                  <a:pt x="167" y="41"/>
                </a:lnTo>
                <a:lnTo>
                  <a:pt x="176" y="41"/>
                </a:lnTo>
                <a:lnTo>
                  <a:pt x="182" y="46"/>
                </a:lnTo>
                <a:lnTo>
                  <a:pt x="187" y="48"/>
                </a:lnTo>
                <a:lnTo>
                  <a:pt x="194" y="56"/>
                </a:lnTo>
                <a:lnTo>
                  <a:pt x="203" y="62"/>
                </a:lnTo>
                <a:lnTo>
                  <a:pt x="210" y="64"/>
                </a:lnTo>
                <a:lnTo>
                  <a:pt x="221" y="59"/>
                </a:lnTo>
                <a:lnTo>
                  <a:pt x="228" y="56"/>
                </a:lnTo>
                <a:lnTo>
                  <a:pt x="231" y="56"/>
                </a:lnTo>
                <a:lnTo>
                  <a:pt x="240" y="53"/>
                </a:lnTo>
                <a:lnTo>
                  <a:pt x="253" y="46"/>
                </a:lnTo>
                <a:lnTo>
                  <a:pt x="266" y="37"/>
                </a:lnTo>
                <a:lnTo>
                  <a:pt x="274" y="33"/>
                </a:lnTo>
                <a:lnTo>
                  <a:pt x="288" y="27"/>
                </a:lnTo>
                <a:lnTo>
                  <a:pt x="311" y="19"/>
                </a:lnTo>
                <a:lnTo>
                  <a:pt x="323" y="8"/>
                </a:lnTo>
                <a:lnTo>
                  <a:pt x="335" y="3"/>
                </a:lnTo>
                <a:lnTo>
                  <a:pt x="347" y="0"/>
                </a:lnTo>
                <a:lnTo>
                  <a:pt x="349" y="4"/>
                </a:lnTo>
                <a:lnTo>
                  <a:pt x="347" y="11"/>
                </a:lnTo>
                <a:lnTo>
                  <a:pt x="349" y="18"/>
                </a:lnTo>
                <a:lnTo>
                  <a:pt x="350" y="26"/>
                </a:lnTo>
                <a:lnTo>
                  <a:pt x="352" y="35"/>
                </a:lnTo>
                <a:lnTo>
                  <a:pt x="364" y="64"/>
                </a:lnTo>
                <a:lnTo>
                  <a:pt x="372" y="88"/>
                </a:lnTo>
                <a:lnTo>
                  <a:pt x="381" y="116"/>
                </a:lnTo>
                <a:lnTo>
                  <a:pt x="365" y="123"/>
                </a:lnTo>
                <a:lnTo>
                  <a:pt x="347" y="139"/>
                </a:lnTo>
                <a:lnTo>
                  <a:pt x="325" y="154"/>
                </a:lnTo>
                <a:lnTo>
                  <a:pt x="307" y="163"/>
                </a:lnTo>
                <a:lnTo>
                  <a:pt x="292" y="165"/>
                </a:lnTo>
                <a:lnTo>
                  <a:pt x="276" y="170"/>
                </a:lnTo>
                <a:lnTo>
                  <a:pt x="270" y="171"/>
                </a:lnTo>
                <a:lnTo>
                  <a:pt x="264" y="175"/>
                </a:lnTo>
                <a:lnTo>
                  <a:pt x="244" y="179"/>
                </a:lnTo>
                <a:lnTo>
                  <a:pt x="221" y="185"/>
                </a:lnTo>
                <a:lnTo>
                  <a:pt x="206" y="189"/>
                </a:lnTo>
                <a:lnTo>
                  <a:pt x="187" y="201"/>
                </a:lnTo>
                <a:lnTo>
                  <a:pt x="163" y="211"/>
                </a:lnTo>
                <a:lnTo>
                  <a:pt x="136" y="226"/>
                </a:lnTo>
                <a:lnTo>
                  <a:pt x="109" y="237"/>
                </a:lnTo>
                <a:lnTo>
                  <a:pt x="94" y="245"/>
                </a:lnTo>
                <a:lnTo>
                  <a:pt x="96" y="238"/>
                </a:lnTo>
                <a:lnTo>
                  <a:pt x="96" y="234"/>
                </a:lnTo>
                <a:lnTo>
                  <a:pt x="96" y="230"/>
                </a:lnTo>
                <a:lnTo>
                  <a:pt x="96" y="224"/>
                </a:lnTo>
                <a:lnTo>
                  <a:pt x="88" y="226"/>
                </a:lnTo>
                <a:lnTo>
                  <a:pt x="79" y="224"/>
                </a:lnTo>
                <a:lnTo>
                  <a:pt x="66" y="208"/>
                </a:lnTo>
                <a:lnTo>
                  <a:pt x="52" y="189"/>
                </a:lnTo>
                <a:lnTo>
                  <a:pt x="24" y="161"/>
                </a:lnTo>
                <a:lnTo>
                  <a:pt x="0" y="135"/>
                </a:lnTo>
                <a:lnTo>
                  <a:pt x="1" y="127"/>
                </a:lnTo>
                <a:lnTo>
                  <a:pt x="13" y="119"/>
                </a:lnTo>
              </a:path>
            </a:pathLst>
          </a:custGeom>
          <a:solidFill>
            <a:schemeClr val="bg1"/>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265" name="Freeform 172"/>
          <p:cNvSpPr>
            <a:spLocks/>
          </p:cNvSpPr>
          <p:nvPr/>
        </p:nvSpPr>
        <p:spPr bwMode="auto">
          <a:xfrm>
            <a:off x="3003550" y="4127500"/>
            <a:ext cx="606425" cy="390525"/>
          </a:xfrm>
          <a:custGeom>
            <a:avLst/>
            <a:gdLst>
              <a:gd name="T0" fmla="*/ 2147483646 w 382"/>
              <a:gd name="T1" fmla="*/ 2147483646 h 246"/>
              <a:gd name="T2" fmla="*/ 2147483646 w 382"/>
              <a:gd name="T3" fmla="*/ 2147483646 h 246"/>
              <a:gd name="T4" fmla="*/ 2147483646 w 382"/>
              <a:gd name="T5" fmla="*/ 2147483646 h 246"/>
              <a:gd name="T6" fmla="*/ 2147483646 w 382"/>
              <a:gd name="T7" fmla="*/ 2147483646 h 246"/>
              <a:gd name="T8" fmla="*/ 2147483646 w 382"/>
              <a:gd name="T9" fmla="*/ 2147483646 h 246"/>
              <a:gd name="T10" fmla="*/ 2147483646 w 382"/>
              <a:gd name="T11" fmla="*/ 2147483646 h 246"/>
              <a:gd name="T12" fmla="*/ 2147483646 w 382"/>
              <a:gd name="T13" fmla="*/ 2147483646 h 246"/>
              <a:gd name="T14" fmla="*/ 2147483646 w 382"/>
              <a:gd name="T15" fmla="*/ 2147483646 h 246"/>
              <a:gd name="T16" fmla="*/ 2147483646 w 382"/>
              <a:gd name="T17" fmla="*/ 2147483646 h 246"/>
              <a:gd name="T18" fmla="*/ 2147483646 w 382"/>
              <a:gd name="T19" fmla="*/ 2147483646 h 246"/>
              <a:gd name="T20" fmla="*/ 2147483646 w 382"/>
              <a:gd name="T21" fmla="*/ 2147483646 h 246"/>
              <a:gd name="T22" fmla="*/ 2147483646 w 382"/>
              <a:gd name="T23" fmla="*/ 2147483646 h 246"/>
              <a:gd name="T24" fmla="*/ 2147483646 w 382"/>
              <a:gd name="T25" fmla="*/ 2147483646 h 246"/>
              <a:gd name="T26" fmla="*/ 2147483646 w 382"/>
              <a:gd name="T27" fmla="*/ 2147483646 h 246"/>
              <a:gd name="T28" fmla="*/ 2147483646 w 382"/>
              <a:gd name="T29" fmla="*/ 2147483646 h 246"/>
              <a:gd name="T30" fmla="*/ 2147483646 w 382"/>
              <a:gd name="T31" fmla="*/ 2147483646 h 246"/>
              <a:gd name="T32" fmla="*/ 2147483646 w 382"/>
              <a:gd name="T33" fmla="*/ 2147483646 h 246"/>
              <a:gd name="T34" fmla="*/ 2147483646 w 382"/>
              <a:gd name="T35" fmla="*/ 2147483646 h 246"/>
              <a:gd name="T36" fmla="*/ 2147483646 w 382"/>
              <a:gd name="T37" fmla="*/ 2147483646 h 246"/>
              <a:gd name="T38" fmla="*/ 2147483646 w 382"/>
              <a:gd name="T39" fmla="*/ 2147483646 h 246"/>
              <a:gd name="T40" fmla="*/ 2147483646 w 382"/>
              <a:gd name="T41" fmla="*/ 2147483646 h 246"/>
              <a:gd name="T42" fmla="*/ 2147483646 w 382"/>
              <a:gd name="T43" fmla="*/ 2147483646 h 246"/>
              <a:gd name="T44" fmla="*/ 2147483646 w 382"/>
              <a:gd name="T45" fmla="*/ 0 h 246"/>
              <a:gd name="T46" fmla="*/ 2147483646 w 382"/>
              <a:gd name="T47" fmla="*/ 2147483646 h 246"/>
              <a:gd name="T48" fmla="*/ 2147483646 w 382"/>
              <a:gd name="T49" fmla="*/ 2147483646 h 246"/>
              <a:gd name="T50" fmla="*/ 2147483646 w 382"/>
              <a:gd name="T51" fmla="*/ 2147483646 h 246"/>
              <a:gd name="T52" fmla="*/ 2147483646 w 382"/>
              <a:gd name="T53" fmla="*/ 2147483646 h 246"/>
              <a:gd name="T54" fmla="*/ 2147483646 w 382"/>
              <a:gd name="T55" fmla="*/ 2147483646 h 246"/>
              <a:gd name="T56" fmla="*/ 2147483646 w 382"/>
              <a:gd name="T57" fmla="*/ 2147483646 h 246"/>
              <a:gd name="T58" fmla="*/ 2147483646 w 382"/>
              <a:gd name="T59" fmla="*/ 2147483646 h 246"/>
              <a:gd name="T60" fmla="*/ 2147483646 w 382"/>
              <a:gd name="T61" fmla="*/ 2147483646 h 246"/>
              <a:gd name="T62" fmla="*/ 2147483646 w 382"/>
              <a:gd name="T63" fmla="*/ 2147483646 h 246"/>
              <a:gd name="T64" fmla="*/ 2147483646 w 382"/>
              <a:gd name="T65" fmla="*/ 2147483646 h 246"/>
              <a:gd name="T66" fmla="*/ 2147483646 w 382"/>
              <a:gd name="T67" fmla="*/ 2147483646 h 246"/>
              <a:gd name="T68" fmla="*/ 2147483646 w 382"/>
              <a:gd name="T69" fmla="*/ 2147483646 h 246"/>
              <a:gd name="T70" fmla="*/ 2147483646 w 382"/>
              <a:gd name="T71" fmla="*/ 2147483646 h 246"/>
              <a:gd name="T72" fmla="*/ 2147483646 w 382"/>
              <a:gd name="T73" fmla="*/ 2147483646 h 246"/>
              <a:gd name="T74" fmla="*/ 2147483646 w 382"/>
              <a:gd name="T75" fmla="*/ 2147483646 h 246"/>
              <a:gd name="T76" fmla="*/ 2147483646 w 382"/>
              <a:gd name="T77" fmla="*/ 2147483646 h 246"/>
              <a:gd name="T78" fmla="*/ 0 w 382"/>
              <a:gd name="T79" fmla="*/ 2147483646 h 246"/>
              <a:gd name="T80" fmla="*/ 2147483646 w 382"/>
              <a:gd name="T81" fmla="*/ 2147483646 h 24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382"/>
              <a:gd name="T124" fmla="*/ 0 h 246"/>
              <a:gd name="T125" fmla="*/ 382 w 382"/>
              <a:gd name="T126" fmla="*/ 246 h 24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382" h="246">
                <a:moveTo>
                  <a:pt x="13" y="119"/>
                </a:moveTo>
                <a:lnTo>
                  <a:pt x="35" y="123"/>
                </a:lnTo>
                <a:lnTo>
                  <a:pt x="41" y="123"/>
                </a:lnTo>
                <a:lnTo>
                  <a:pt x="52" y="123"/>
                </a:lnTo>
                <a:lnTo>
                  <a:pt x="67" y="117"/>
                </a:lnTo>
                <a:lnTo>
                  <a:pt x="67" y="114"/>
                </a:lnTo>
                <a:lnTo>
                  <a:pt x="70" y="111"/>
                </a:lnTo>
                <a:lnTo>
                  <a:pt x="76" y="111"/>
                </a:lnTo>
                <a:lnTo>
                  <a:pt x="88" y="107"/>
                </a:lnTo>
                <a:lnTo>
                  <a:pt x="96" y="100"/>
                </a:lnTo>
                <a:lnTo>
                  <a:pt x="99" y="97"/>
                </a:lnTo>
                <a:lnTo>
                  <a:pt x="111" y="97"/>
                </a:lnTo>
                <a:lnTo>
                  <a:pt x="120" y="97"/>
                </a:lnTo>
                <a:lnTo>
                  <a:pt x="132" y="90"/>
                </a:lnTo>
                <a:lnTo>
                  <a:pt x="132" y="75"/>
                </a:lnTo>
                <a:lnTo>
                  <a:pt x="131" y="71"/>
                </a:lnTo>
                <a:lnTo>
                  <a:pt x="128" y="67"/>
                </a:lnTo>
                <a:lnTo>
                  <a:pt x="124" y="57"/>
                </a:lnTo>
                <a:lnTo>
                  <a:pt x="124" y="55"/>
                </a:lnTo>
                <a:lnTo>
                  <a:pt x="132" y="43"/>
                </a:lnTo>
                <a:lnTo>
                  <a:pt x="136" y="35"/>
                </a:lnTo>
                <a:lnTo>
                  <a:pt x="135" y="21"/>
                </a:lnTo>
                <a:lnTo>
                  <a:pt x="145" y="14"/>
                </a:lnTo>
                <a:lnTo>
                  <a:pt x="145" y="15"/>
                </a:lnTo>
                <a:lnTo>
                  <a:pt x="148" y="20"/>
                </a:lnTo>
                <a:lnTo>
                  <a:pt x="156" y="29"/>
                </a:lnTo>
                <a:lnTo>
                  <a:pt x="163" y="35"/>
                </a:lnTo>
                <a:lnTo>
                  <a:pt x="167" y="41"/>
                </a:lnTo>
                <a:lnTo>
                  <a:pt x="176" y="41"/>
                </a:lnTo>
                <a:lnTo>
                  <a:pt x="182" y="46"/>
                </a:lnTo>
                <a:lnTo>
                  <a:pt x="187" y="48"/>
                </a:lnTo>
                <a:lnTo>
                  <a:pt x="194" y="56"/>
                </a:lnTo>
                <a:lnTo>
                  <a:pt x="203" y="62"/>
                </a:lnTo>
                <a:lnTo>
                  <a:pt x="210" y="64"/>
                </a:lnTo>
                <a:lnTo>
                  <a:pt x="221" y="59"/>
                </a:lnTo>
                <a:lnTo>
                  <a:pt x="228" y="56"/>
                </a:lnTo>
                <a:lnTo>
                  <a:pt x="231" y="56"/>
                </a:lnTo>
                <a:lnTo>
                  <a:pt x="240" y="53"/>
                </a:lnTo>
                <a:lnTo>
                  <a:pt x="253" y="46"/>
                </a:lnTo>
                <a:lnTo>
                  <a:pt x="266" y="37"/>
                </a:lnTo>
                <a:lnTo>
                  <a:pt x="274" y="33"/>
                </a:lnTo>
                <a:lnTo>
                  <a:pt x="288" y="27"/>
                </a:lnTo>
                <a:lnTo>
                  <a:pt x="311" y="19"/>
                </a:lnTo>
                <a:lnTo>
                  <a:pt x="323" y="8"/>
                </a:lnTo>
                <a:lnTo>
                  <a:pt x="335" y="3"/>
                </a:lnTo>
                <a:lnTo>
                  <a:pt x="347" y="0"/>
                </a:lnTo>
                <a:lnTo>
                  <a:pt x="349" y="4"/>
                </a:lnTo>
                <a:lnTo>
                  <a:pt x="347" y="11"/>
                </a:lnTo>
                <a:lnTo>
                  <a:pt x="349" y="18"/>
                </a:lnTo>
                <a:lnTo>
                  <a:pt x="350" y="26"/>
                </a:lnTo>
                <a:lnTo>
                  <a:pt x="352" y="35"/>
                </a:lnTo>
                <a:lnTo>
                  <a:pt x="364" y="64"/>
                </a:lnTo>
                <a:lnTo>
                  <a:pt x="372" y="88"/>
                </a:lnTo>
                <a:lnTo>
                  <a:pt x="381" y="116"/>
                </a:lnTo>
                <a:lnTo>
                  <a:pt x="365" y="123"/>
                </a:lnTo>
                <a:lnTo>
                  <a:pt x="347" y="139"/>
                </a:lnTo>
                <a:lnTo>
                  <a:pt x="325" y="154"/>
                </a:lnTo>
                <a:lnTo>
                  <a:pt x="307" y="163"/>
                </a:lnTo>
                <a:lnTo>
                  <a:pt x="292" y="165"/>
                </a:lnTo>
                <a:lnTo>
                  <a:pt x="276" y="170"/>
                </a:lnTo>
                <a:lnTo>
                  <a:pt x="270" y="171"/>
                </a:lnTo>
                <a:lnTo>
                  <a:pt x="264" y="175"/>
                </a:lnTo>
                <a:lnTo>
                  <a:pt x="244" y="179"/>
                </a:lnTo>
                <a:lnTo>
                  <a:pt x="221" y="185"/>
                </a:lnTo>
                <a:lnTo>
                  <a:pt x="206" y="189"/>
                </a:lnTo>
                <a:lnTo>
                  <a:pt x="187" y="201"/>
                </a:lnTo>
                <a:lnTo>
                  <a:pt x="163" y="211"/>
                </a:lnTo>
                <a:lnTo>
                  <a:pt x="136" y="226"/>
                </a:lnTo>
                <a:lnTo>
                  <a:pt x="109" y="237"/>
                </a:lnTo>
                <a:lnTo>
                  <a:pt x="94" y="245"/>
                </a:lnTo>
                <a:lnTo>
                  <a:pt x="96" y="238"/>
                </a:lnTo>
                <a:lnTo>
                  <a:pt x="96" y="234"/>
                </a:lnTo>
                <a:lnTo>
                  <a:pt x="96" y="230"/>
                </a:lnTo>
                <a:lnTo>
                  <a:pt x="96" y="224"/>
                </a:lnTo>
                <a:lnTo>
                  <a:pt x="88" y="226"/>
                </a:lnTo>
                <a:lnTo>
                  <a:pt x="79" y="224"/>
                </a:lnTo>
                <a:lnTo>
                  <a:pt x="66" y="208"/>
                </a:lnTo>
                <a:lnTo>
                  <a:pt x="52" y="189"/>
                </a:lnTo>
                <a:lnTo>
                  <a:pt x="24" y="161"/>
                </a:lnTo>
                <a:lnTo>
                  <a:pt x="0" y="135"/>
                </a:lnTo>
                <a:lnTo>
                  <a:pt x="1" y="127"/>
                </a:lnTo>
                <a:lnTo>
                  <a:pt x="13" y="119"/>
                </a:lnTo>
              </a:path>
            </a:pathLst>
          </a:custGeom>
          <a:solidFill>
            <a:srgbClr val="6699FF"/>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266" name="Freeform 173"/>
          <p:cNvSpPr>
            <a:spLocks/>
          </p:cNvSpPr>
          <p:nvPr/>
        </p:nvSpPr>
        <p:spPr bwMode="auto">
          <a:xfrm>
            <a:off x="6569075" y="4318000"/>
            <a:ext cx="100013" cy="176213"/>
          </a:xfrm>
          <a:custGeom>
            <a:avLst/>
            <a:gdLst>
              <a:gd name="T0" fmla="*/ 0 w 63"/>
              <a:gd name="T1" fmla="*/ 2147483646 h 111"/>
              <a:gd name="T2" fmla="*/ 0 w 63"/>
              <a:gd name="T3" fmla="*/ 2147483646 h 111"/>
              <a:gd name="T4" fmla="*/ 0 w 63"/>
              <a:gd name="T5" fmla="*/ 2147483646 h 111"/>
              <a:gd name="T6" fmla="*/ 0 w 63"/>
              <a:gd name="T7" fmla="*/ 2147483646 h 111"/>
              <a:gd name="T8" fmla="*/ 0 w 63"/>
              <a:gd name="T9" fmla="*/ 2147483646 h 111"/>
              <a:gd name="T10" fmla="*/ 0 w 63"/>
              <a:gd name="T11" fmla="*/ 2147483646 h 111"/>
              <a:gd name="T12" fmla="*/ 0 w 63"/>
              <a:gd name="T13" fmla="*/ 2147483646 h 111"/>
              <a:gd name="T14" fmla="*/ 2147483646 w 63"/>
              <a:gd name="T15" fmla="*/ 2147483646 h 111"/>
              <a:gd name="T16" fmla="*/ 2147483646 w 63"/>
              <a:gd name="T17" fmla="*/ 2147483646 h 111"/>
              <a:gd name="T18" fmla="*/ 2147483646 w 63"/>
              <a:gd name="T19" fmla="*/ 2147483646 h 111"/>
              <a:gd name="T20" fmla="*/ 2147483646 w 63"/>
              <a:gd name="T21" fmla="*/ 2147483646 h 111"/>
              <a:gd name="T22" fmla="*/ 2147483646 w 63"/>
              <a:gd name="T23" fmla="*/ 0 h 111"/>
              <a:gd name="T24" fmla="*/ 2147483646 w 63"/>
              <a:gd name="T25" fmla="*/ 0 h 111"/>
              <a:gd name="T26" fmla="*/ 2147483646 w 63"/>
              <a:gd name="T27" fmla="*/ 2147483646 h 111"/>
              <a:gd name="T28" fmla="*/ 2147483646 w 63"/>
              <a:gd name="T29" fmla="*/ 2147483646 h 111"/>
              <a:gd name="T30" fmla="*/ 2147483646 w 63"/>
              <a:gd name="T31" fmla="*/ 2147483646 h 111"/>
              <a:gd name="T32" fmla="*/ 2147483646 w 63"/>
              <a:gd name="T33" fmla="*/ 2147483646 h 111"/>
              <a:gd name="T34" fmla="*/ 2147483646 w 63"/>
              <a:gd name="T35" fmla="*/ 2147483646 h 111"/>
              <a:gd name="T36" fmla="*/ 2147483646 w 63"/>
              <a:gd name="T37" fmla="*/ 2147483646 h 111"/>
              <a:gd name="T38" fmla="*/ 2147483646 w 63"/>
              <a:gd name="T39" fmla="*/ 2147483646 h 111"/>
              <a:gd name="T40" fmla="*/ 2147483646 w 63"/>
              <a:gd name="T41" fmla="*/ 2147483646 h 111"/>
              <a:gd name="T42" fmla="*/ 2147483646 w 63"/>
              <a:gd name="T43" fmla="*/ 2147483646 h 111"/>
              <a:gd name="T44" fmla="*/ 2147483646 w 63"/>
              <a:gd name="T45" fmla="*/ 2147483646 h 111"/>
              <a:gd name="T46" fmla="*/ 2147483646 w 63"/>
              <a:gd name="T47" fmla="*/ 2147483646 h 111"/>
              <a:gd name="T48" fmla="*/ 2147483646 w 63"/>
              <a:gd name="T49" fmla="*/ 2147483646 h 111"/>
              <a:gd name="T50" fmla="*/ 2147483646 w 63"/>
              <a:gd name="T51" fmla="*/ 2147483646 h 111"/>
              <a:gd name="T52" fmla="*/ 2147483646 w 63"/>
              <a:gd name="T53" fmla="*/ 2147483646 h 111"/>
              <a:gd name="T54" fmla="*/ 2147483646 w 63"/>
              <a:gd name="T55" fmla="*/ 2147483646 h 111"/>
              <a:gd name="T56" fmla="*/ 2147483646 w 63"/>
              <a:gd name="T57" fmla="*/ 2147483646 h 111"/>
              <a:gd name="T58" fmla="*/ 2147483646 w 63"/>
              <a:gd name="T59" fmla="*/ 2147483646 h 111"/>
              <a:gd name="T60" fmla="*/ 2147483646 w 63"/>
              <a:gd name="T61" fmla="*/ 2147483646 h 111"/>
              <a:gd name="T62" fmla="*/ 2147483646 w 63"/>
              <a:gd name="T63" fmla="*/ 2147483646 h 111"/>
              <a:gd name="T64" fmla="*/ 2147483646 w 63"/>
              <a:gd name="T65" fmla="*/ 2147483646 h 111"/>
              <a:gd name="T66" fmla="*/ 2147483646 w 63"/>
              <a:gd name="T67" fmla="*/ 2147483646 h 111"/>
              <a:gd name="T68" fmla="*/ 0 w 63"/>
              <a:gd name="T69" fmla="*/ 2147483646 h 111"/>
              <a:gd name="T70" fmla="*/ 0 w 63"/>
              <a:gd name="T71" fmla="*/ 2147483646 h 11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63"/>
              <a:gd name="T109" fmla="*/ 0 h 111"/>
              <a:gd name="T110" fmla="*/ 63 w 63"/>
              <a:gd name="T111" fmla="*/ 111 h 111"/>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63" h="111">
                <a:moveTo>
                  <a:pt x="0" y="68"/>
                </a:moveTo>
                <a:lnTo>
                  <a:pt x="0" y="63"/>
                </a:lnTo>
                <a:lnTo>
                  <a:pt x="0" y="53"/>
                </a:lnTo>
                <a:lnTo>
                  <a:pt x="0" y="45"/>
                </a:lnTo>
                <a:lnTo>
                  <a:pt x="0" y="36"/>
                </a:lnTo>
                <a:lnTo>
                  <a:pt x="0" y="25"/>
                </a:lnTo>
                <a:lnTo>
                  <a:pt x="0" y="19"/>
                </a:lnTo>
                <a:lnTo>
                  <a:pt x="3" y="15"/>
                </a:lnTo>
                <a:lnTo>
                  <a:pt x="7" y="11"/>
                </a:lnTo>
                <a:lnTo>
                  <a:pt x="13" y="7"/>
                </a:lnTo>
                <a:lnTo>
                  <a:pt x="23" y="3"/>
                </a:lnTo>
                <a:lnTo>
                  <a:pt x="30" y="0"/>
                </a:lnTo>
                <a:lnTo>
                  <a:pt x="33" y="0"/>
                </a:lnTo>
                <a:lnTo>
                  <a:pt x="39" y="7"/>
                </a:lnTo>
                <a:lnTo>
                  <a:pt x="44" y="11"/>
                </a:lnTo>
                <a:lnTo>
                  <a:pt x="48" y="11"/>
                </a:lnTo>
                <a:lnTo>
                  <a:pt x="50" y="15"/>
                </a:lnTo>
                <a:lnTo>
                  <a:pt x="50" y="30"/>
                </a:lnTo>
                <a:lnTo>
                  <a:pt x="45" y="41"/>
                </a:lnTo>
                <a:lnTo>
                  <a:pt x="45" y="47"/>
                </a:lnTo>
                <a:lnTo>
                  <a:pt x="44" y="52"/>
                </a:lnTo>
                <a:lnTo>
                  <a:pt x="48" y="64"/>
                </a:lnTo>
                <a:lnTo>
                  <a:pt x="53" y="76"/>
                </a:lnTo>
                <a:lnTo>
                  <a:pt x="55" y="81"/>
                </a:lnTo>
                <a:lnTo>
                  <a:pt x="62" y="94"/>
                </a:lnTo>
                <a:lnTo>
                  <a:pt x="62" y="103"/>
                </a:lnTo>
                <a:lnTo>
                  <a:pt x="53" y="106"/>
                </a:lnTo>
                <a:lnTo>
                  <a:pt x="41" y="106"/>
                </a:lnTo>
                <a:lnTo>
                  <a:pt x="34" y="106"/>
                </a:lnTo>
                <a:lnTo>
                  <a:pt x="26" y="106"/>
                </a:lnTo>
                <a:lnTo>
                  <a:pt x="23" y="110"/>
                </a:lnTo>
                <a:lnTo>
                  <a:pt x="11" y="99"/>
                </a:lnTo>
                <a:lnTo>
                  <a:pt x="11" y="93"/>
                </a:lnTo>
                <a:lnTo>
                  <a:pt x="7" y="88"/>
                </a:lnTo>
                <a:lnTo>
                  <a:pt x="0" y="75"/>
                </a:lnTo>
                <a:lnTo>
                  <a:pt x="0" y="68"/>
                </a:lnTo>
              </a:path>
            </a:pathLst>
          </a:custGeom>
          <a:solidFill>
            <a:schemeClr val="bg1"/>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267" name="Freeform 174"/>
          <p:cNvSpPr>
            <a:spLocks/>
          </p:cNvSpPr>
          <p:nvPr/>
        </p:nvSpPr>
        <p:spPr bwMode="auto">
          <a:xfrm>
            <a:off x="6569075" y="4318000"/>
            <a:ext cx="100013" cy="176213"/>
          </a:xfrm>
          <a:custGeom>
            <a:avLst/>
            <a:gdLst>
              <a:gd name="T0" fmla="*/ 0 w 63"/>
              <a:gd name="T1" fmla="*/ 2147483646 h 111"/>
              <a:gd name="T2" fmla="*/ 0 w 63"/>
              <a:gd name="T3" fmla="*/ 2147483646 h 111"/>
              <a:gd name="T4" fmla="*/ 0 w 63"/>
              <a:gd name="T5" fmla="*/ 2147483646 h 111"/>
              <a:gd name="T6" fmla="*/ 0 w 63"/>
              <a:gd name="T7" fmla="*/ 2147483646 h 111"/>
              <a:gd name="T8" fmla="*/ 0 w 63"/>
              <a:gd name="T9" fmla="*/ 2147483646 h 111"/>
              <a:gd name="T10" fmla="*/ 0 w 63"/>
              <a:gd name="T11" fmla="*/ 2147483646 h 111"/>
              <a:gd name="T12" fmla="*/ 0 w 63"/>
              <a:gd name="T13" fmla="*/ 2147483646 h 111"/>
              <a:gd name="T14" fmla="*/ 2147483646 w 63"/>
              <a:gd name="T15" fmla="*/ 2147483646 h 111"/>
              <a:gd name="T16" fmla="*/ 2147483646 w 63"/>
              <a:gd name="T17" fmla="*/ 2147483646 h 111"/>
              <a:gd name="T18" fmla="*/ 2147483646 w 63"/>
              <a:gd name="T19" fmla="*/ 2147483646 h 111"/>
              <a:gd name="T20" fmla="*/ 2147483646 w 63"/>
              <a:gd name="T21" fmla="*/ 2147483646 h 111"/>
              <a:gd name="T22" fmla="*/ 2147483646 w 63"/>
              <a:gd name="T23" fmla="*/ 0 h 111"/>
              <a:gd name="T24" fmla="*/ 2147483646 w 63"/>
              <a:gd name="T25" fmla="*/ 0 h 111"/>
              <a:gd name="T26" fmla="*/ 2147483646 w 63"/>
              <a:gd name="T27" fmla="*/ 2147483646 h 111"/>
              <a:gd name="T28" fmla="*/ 2147483646 w 63"/>
              <a:gd name="T29" fmla="*/ 2147483646 h 111"/>
              <a:gd name="T30" fmla="*/ 2147483646 w 63"/>
              <a:gd name="T31" fmla="*/ 2147483646 h 111"/>
              <a:gd name="T32" fmla="*/ 2147483646 w 63"/>
              <a:gd name="T33" fmla="*/ 2147483646 h 111"/>
              <a:gd name="T34" fmla="*/ 2147483646 w 63"/>
              <a:gd name="T35" fmla="*/ 2147483646 h 111"/>
              <a:gd name="T36" fmla="*/ 2147483646 w 63"/>
              <a:gd name="T37" fmla="*/ 2147483646 h 111"/>
              <a:gd name="T38" fmla="*/ 2147483646 w 63"/>
              <a:gd name="T39" fmla="*/ 2147483646 h 111"/>
              <a:gd name="T40" fmla="*/ 2147483646 w 63"/>
              <a:gd name="T41" fmla="*/ 2147483646 h 111"/>
              <a:gd name="T42" fmla="*/ 2147483646 w 63"/>
              <a:gd name="T43" fmla="*/ 2147483646 h 111"/>
              <a:gd name="T44" fmla="*/ 2147483646 w 63"/>
              <a:gd name="T45" fmla="*/ 2147483646 h 111"/>
              <a:gd name="T46" fmla="*/ 2147483646 w 63"/>
              <a:gd name="T47" fmla="*/ 2147483646 h 111"/>
              <a:gd name="T48" fmla="*/ 2147483646 w 63"/>
              <a:gd name="T49" fmla="*/ 2147483646 h 111"/>
              <a:gd name="T50" fmla="*/ 2147483646 w 63"/>
              <a:gd name="T51" fmla="*/ 2147483646 h 111"/>
              <a:gd name="T52" fmla="*/ 2147483646 w 63"/>
              <a:gd name="T53" fmla="*/ 2147483646 h 111"/>
              <a:gd name="T54" fmla="*/ 2147483646 w 63"/>
              <a:gd name="T55" fmla="*/ 2147483646 h 111"/>
              <a:gd name="T56" fmla="*/ 2147483646 w 63"/>
              <a:gd name="T57" fmla="*/ 2147483646 h 111"/>
              <a:gd name="T58" fmla="*/ 2147483646 w 63"/>
              <a:gd name="T59" fmla="*/ 2147483646 h 111"/>
              <a:gd name="T60" fmla="*/ 2147483646 w 63"/>
              <a:gd name="T61" fmla="*/ 2147483646 h 111"/>
              <a:gd name="T62" fmla="*/ 2147483646 w 63"/>
              <a:gd name="T63" fmla="*/ 2147483646 h 111"/>
              <a:gd name="T64" fmla="*/ 2147483646 w 63"/>
              <a:gd name="T65" fmla="*/ 2147483646 h 111"/>
              <a:gd name="T66" fmla="*/ 2147483646 w 63"/>
              <a:gd name="T67" fmla="*/ 2147483646 h 111"/>
              <a:gd name="T68" fmla="*/ 0 w 63"/>
              <a:gd name="T69" fmla="*/ 2147483646 h 111"/>
              <a:gd name="T70" fmla="*/ 0 w 63"/>
              <a:gd name="T71" fmla="*/ 2147483646 h 11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63"/>
              <a:gd name="T109" fmla="*/ 0 h 111"/>
              <a:gd name="T110" fmla="*/ 63 w 63"/>
              <a:gd name="T111" fmla="*/ 111 h 111"/>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63" h="111">
                <a:moveTo>
                  <a:pt x="0" y="68"/>
                </a:moveTo>
                <a:lnTo>
                  <a:pt x="0" y="63"/>
                </a:lnTo>
                <a:lnTo>
                  <a:pt x="0" y="53"/>
                </a:lnTo>
                <a:lnTo>
                  <a:pt x="0" y="45"/>
                </a:lnTo>
                <a:lnTo>
                  <a:pt x="0" y="36"/>
                </a:lnTo>
                <a:lnTo>
                  <a:pt x="0" y="25"/>
                </a:lnTo>
                <a:lnTo>
                  <a:pt x="0" y="19"/>
                </a:lnTo>
                <a:lnTo>
                  <a:pt x="3" y="15"/>
                </a:lnTo>
                <a:lnTo>
                  <a:pt x="7" y="11"/>
                </a:lnTo>
                <a:lnTo>
                  <a:pt x="13" y="7"/>
                </a:lnTo>
                <a:lnTo>
                  <a:pt x="23" y="3"/>
                </a:lnTo>
                <a:lnTo>
                  <a:pt x="30" y="0"/>
                </a:lnTo>
                <a:lnTo>
                  <a:pt x="33" y="0"/>
                </a:lnTo>
                <a:lnTo>
                  <a:pt x="39" y="7"/>
                </a:lnTo>
                <a:lnTo>
                  <a:pt x="44" y="11"/>
                </a:lnTo>
                <a:lnTo>
                  <a:pt x="48" y="11"/>
                </a:lnTo>
                <a:lnTo>
                  <a:pt x="50" y="15"/>
                </a:lnTo>
                <a:lnTo>
                  <a:pt x="50" y="30"/>
                </a:lnTo>
                <a:lnTo>
                  <a:pt x="45" y="41"/>
                </a:lnTo>
                <a:lnTo>
                  <a:pt x="45" y="47"/>
                </a:lnTo>
                <a:lnTo>
                  <a:pt x="44" y="52"/>
                </a:lnTo>
                <a:lnTo>
                  <a:pt x="48" y="64"/>
                </a:lnTo>
                <a:lnTo>
                  <a:pt x="53" y="76"/>
                </a:lnTo>
                <a:lnTo>
                  <a:pt x="55" y="81"/>
                </a:lnTo>
                <a:lnTo>
                  <a:pt x="62" y="94"/>
                </a:lnTo>
                <a:lnTo>
                  <a:pt x="62" y="103"/>
                </a:lnTo>
                <a:lnTo>
                  <a:pt x="53" y="106"/>
                </a:lnTo>
                <a:lnTo>
                  <a:pt x="41" y="106"/>
                </a:lnTo>
                <a:lnTo>
                  <a:pt x="34" y="106"/>
                </a:lnTo>
                <a:lnTo>
                  <a:pt x="26" y="106"/>
                </a:lnTo>
                <a:lnTo>
                  <a:pt x="23" y="110"/>
                </a:lnTo>
                <a:lnTo>
                  <a:pt x="11" y="99"/>
                </a:lnTo>
                <a:lnTo>
                  <a:pt x="11" y="93"/>
                </a:lnTo>
                <a:lnTo>
                  <a:pt x="7" y="88"/>
                </a:lnTo>
                <a:lnTo>
                  <a:pt x="0" y="75"/>
                </a:lnTo>
                <a:lnTo>
                  <a:pt x="0" y="68"/>
                </a:lnTo>
              </a:path>
            </a:pathLst>
          </a:custGeom>
          <a:solidFill>
            <a:srgbClr val="6699FF"/>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268" name="Freeform 175"/>
          <p:cNvSpPr>
            <a:spLocks/>
          </p:cNvSpPr>
          <p:nvPr/>
        </p:nvSpPr>
        <p:spPr bwMode="auto">
          <a:xfrm>
            <a:off x="6780213" y="3900488"/>
            <a:ext cx="485775" cy="346075"/>
          </a:xfrm>
          <a:custGeom>
            <a:avLst/>
            <a:gdLst>
              <a:gd name="T0" fmla="*/ 2147483646 w 306"/>
              <a:gd name="T1" fmla="*/ 2147483646 h 218"/>
              <a:gd name="T2" fmla="*/ 2147483646 w 306"/>
              <a:gd name="T3" fmla="*/ 2147483646 h 218"/>
              <a:gd name="T4" fmla="*/ 2147483646 w 306"/>
              <a:gd name="T5" fmla="*/ 2147483646 h 218"/>
              <a:gd name="T6" fmla="*/ 2147483646 w 306"/>
              <a:gd name="T7" fmla="*/ 2147483646 h 218"/>
              <a:gd name="T8" fmla="*/ 2147483646 w 306"/>
              <a:gd name="T9" fmla="*/ 2147483646 h 218"/>
              <a:gd name="T10" fmla="*/ 2147483646 w 306"/>
              <a:gd name="T11" fmla="*/ 2147483646 h 218"/>
              <a:gd name="T12" fmla="*/ 2147483646 w 306"/>
              <a:gd name="T13" fmla="*/ 2147483646 h 218"/>
              <a:gd name="T14" fmla="*/ 2147483646 w 306"/>
              <a:gd name="T15" fmla="*/ 2147483646 h 218"/>
              <a:gd name="T16" fmla="*/ 2147483646 w 306"/>
              <a:gd name="T17" fmla="*/ 2147483646 h 218"/>
              <a:gd name="T18" fmla="*/ 2147483646 w 306"/>
              <a:gd name="T19" fmla="*/ 2147483646 h 218"/>
              <a:gd name="T20" fmla="*/ 2147483646 w 306"/>
              <a:gd name="T21" fmla="*/ 2147483646 h 218"/>
              <a:gd name="T22" fmla="*/ 2147483646 w 306"/>
              <a:gd name="T23" fmla="*/ 2147483646 h 218"/>
              <a:gd name="T24" fmla="*/ 2147483646 w 306"/>
              <a:gd name="T25" fmla="*/ 2147483646 h 218"/>
              <a:gd name="T26" fmla="*/ 2147483646 w 306"/>
              <a:gd name="T27" fmla="*/ 2147483646 h 218"/>
              <a:gd name="T28" fmla="*/ 2147483646 w 306"/>
              <a:gd name="T29" fmla="*/ 2147483646 h 218"/>
              <a:gd name="T30" fmla="*/ 2147483646 w 306"/>
              <a:gd name="T31" fmla="*/ 2147483646 h 218"/>
              <a:gd name="T32" fmla="*/ 2147483646 w 306"/>
              <a:gd name="T33" fmla="*/ 2147483646 h 218"/>
              <a:gd name="T34" fmla="*/ 2147483646 w 306"/>
              <a:gd name="T35" fmla="*/ 2147483646 h 218"/>
              <a:gd name="T36" fmla="*/ 2147483646 w 306"/>
              <a:gd name="T37" fmla="*/ 2147483646 h 218"/>
              <a:gd name="T38" fmla="*/ 2147483646 w 306"/>
              <a:gd name="T39" fmla="*/ 2147483646 h 218"/>
              <a:gd name="T40" fmla="*/ 2147483646 w 306"/>
              <a:gd name="T41" fmla="*/ 2147483646 h 218"/>
              <a:gd name="T42" fmla="*/ 2147483646 w 306"/>
              <a:gd name="T43" fmla="*/ 2147483646 h 218"/>
              <a:gd name="T44" fmla="*/ 2147483646 w 306"/>
              <a:gd name="T45" fmla="*/ 2147483646 h 218"/>
              <a:gd name="T46" fmla="*/ 2147483646 w 306"/>
              <a:gd name="T47" fmla="*/ 2147483646 h 218"/>
              <a:gd name="T48" fmla="*/ 2147483646 w 306"/>
              <a:gd name="T49" fmla="*/ 2147483646 h 218"/>
              <a:gd name="T50" fmla="*/ 2147483646 w 306"/>
              <a:gd name="T51" fmla="*/ 2147483646 h 218"/>
              <a:gd name="T52" fmla="*/ 2147483646 w 306"/>
              <a:gd name="T53" fmla="*/ 2147483646 h 218"/>
              <a:gd name="T54" fmla="*/ 2147483646 w 306"/>
              <a:gd name="T55" fmla="*/ 2147483646 h 218"/>
              <a:gd name="T56" fmla="*/ 2147483646 w 306"/>
              <a:gd name="T57" fmla="*/ 2147483646 h 218"/>
              <a:gd name="T58" fmla="*/ 2147483646 w 306"/>
              <a:gd name="T59" fmla="*/ 2147483646 h 218"/>
              <a:gd name="T60" fmla="*/ 2147483646 w 306"/>
              <a:gd name="T61" fmla="*/ 2147483646 h 218"/>
              <a:gd name="T62" fmla="*/ 2147483646 w 306"/>
              <a:gd name="T63" fmla="*/ 2147483646 h 218"/>
              <a:gd name="T64" fmla="*/ 2147483646 w 306"/>
              <a:gd name="T65" fmla="*/ 2147483646 h 218"/>
              <a:gd name="T66" fmla="*/ 2147483646 w 306"/>
              <a:gd name="T67" fmla="*/ 2147483646 h 218"/>
              <a:gd name="T68" fmla="*/ 2147483646 w 306"/>
              <a:gd name="T69" fmla="*/ 2147483646 h 218"/>
              <a:gd name="T70" fmla="*/ 2147483646 w 306"/>
              <a:gd name="T71" fmla="*/ 2147483646 h 218"/>
              <a:gd name="T72" fmla="*/ 2147483646 w 306"/>
              <a:gd name="T73" fmla="*/ 2147483646 h 218"/>
              <a:gd name="T74" fmla="*/ 2147483646 w 306"/>
              <a:gd name="T75" fmla="*/ 2147483646 h 218"/>
              <a:gd name="T76" fmla="*/ 2147483646 w 306"/>
              <a:gd name="T77" fmla="*/ 2147483646 h 218"/>
              <a:gd name="T78" fmla="*/ 2147483646 w 306"/>
              <a:gd name="T79" fmla="*/ 2147483646 h 218"/>
              <a:gd name="T80" fmla="*/ 2147483646 w 306"/>
              <a:gd name="T81" fmla="*/ 2147483646 h 218"/>
              <a:gd name="T82" fmla="*/ 2147483646 w 306"/>
              <a:gd name="T83" fmla="*/ 2147483646 h 218"/>
              <a:gd name="T84" fmla="*/ 2147483646 w 306"/>
              <a:gd name="T85" fmla="*/ 2147483646 h 218"/>
              <a:gd name="T86" fmla="*/ 2147483646 w 306"/>
              <a:gd name="T87" fmla="*/ 2147483646 h 218"/>
              <a:gd name="T88" fmla="*/ 2147483646 w 306"/>
              <a:gd name="T89" fmla="*/ 2147483646 h 218"/>
              <a:gd name="T90" fmla="*/ 2147483646 w 306"/>
              <a:gd name="T91" fmla="*/ 2147483646 h 218"/>
              <a:gd name="T92" fmla="*/ 2147483646 w 306"/>
              <a:gd name="T93" fmla="*/ 2147483646 h 218"/>
              <a:gd name="T94" fmla="*/ 2147483646 w 306"/>
              <a:gd name="T95" fmla="*/ 2147483646 h 218"/>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306"/>
              <a:gd name="T145" fmla="*/ 0 h 218"/>
              <a:gd name="T146" fmla="*/ 306 w 306"/>
              <a:gd name="T147" fmla="*/ 218 h 218"/>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306" h="218">
                <a:moveTo>
                  <a:pt x="4" y="67"/>
                </a:moveTo>
                <a:lnTo>
                  <a:pt x="7" y="77"/>
                </a:lnTo>
                <a:lnTo>
                  <a:pt x="15" y="97"/>
                </a:lnTo>
                <a:lnTo>
                  <a:pt x="27" y="107"/>
                </a:lnTo>
                <a:lnTo>
                  <a:pt x="35" y="118"/>
                </a:lnTo>
                <a:lnTo>
                  <a:pt x="37" y="121"/>
                </a:lnTo>
                <a:lnTo>
                  <a:pt x="49" y="129"/>
                </a:lnTo>
                <a:lnTo>
                  <a:pt x="56" y="130"/>
                </a:lnTo>
                <a:lnTo>
                  <a:pt x="64" y="137"/>
                </a:lnTo>
                <a:lnTo>
                  <a:pt x="69" y="149"/>
                </a:lnTo>
                <a:lnTo>
                  <a:pt x="76" y="150"/>
                </a:lnTo>
                <a:lnTo>
                  <a:pt x="84" y="156"/>
                </a:lnTo>
                <a:lnTo>
                  <a:pt x="91" y="158"/>
                </a:lnTo>
                <a:lnTo>
                  <a:pt x="95" y="161"/>
                </a:lnTo>
                <a:lnTo>
                  <a:pt x="105" y="173"/>
                </a:lnTo>
                <a:lnTo>
                  <a:pt x="112" y="173"/>
                </a:lnTo>
                <a:lnTo>
                  <a:pt x="119" y="173"/>
                </a:lnTo>
                <a:lnTo>
                  <a:pt x="127" y="174"/>
                </a:lnTo>
                <a:lnTo>
                  <a:pt x="132" y="176"/>
                </a:lnTo>
                <a:lnTo>
                  <a:pt x="140" y="176"/>
                </a:lnTo>
                <a:lnTo>
                  <a:pt x="147" y="173"/>
                </a:lnTo>
                <a:lnTo>
                  <a:pt x="157" y="173"/>
                </a:lnTo>
                <a:lnTo>
                  <a:pt x="167" y="174"/>
                </a:lnTo>
                <a:lnTo>
                  <a:pt x="175" y="176"/>
                </a:lnTo>
                <a:lnTo>
                  <a:pt x="179" y="181"/>
                </a:lnTo>
                <a:lnTo>
                  <a:pt x="188" y="188"/>
                </a:lnTo>
                <a:lnTo>
                  <a:pt x="191" y="196"/>
                </a:lnTo>
                <a:lnTo>
                  <a:pt x="197" y="202"/>
                </a:lnTo>
                <a:lnTo>
                  <a:pt x="204" y="213"/>
                </a:lnTo>
                <a:lnTo>
                  <a:pt x="210" y="217"/>
                </a:lnTo>
                <a:lnTo>
                  <a:pt x="208" y="204"/>
                </a:lnTo>
                <a:lnTo>
                  <a:pt x="208" y="192"/>
                </a:lnTo>
                <a:lnTo>
                  <a:pt x="208" y="165"/>
                </a:lnTo>
                <a:lnTo>
                  <a:pt x="228" y="160"/>
                </a:lnTo>
                <a:lnTo>
                  <a:pt x="236" y="157"/>
                </a:lnTo>
                <a:lnTo>
                  <a:pt x="255" y="153"/>
                </a:lnTo>
                <a:lnTo>
                  <a:pt x="262" y="154"/>
                </a:lnTo>
                <a:lnTo>
                  <a:pt x="274" y="153"/>
                </a:lnTo>
                <a:lnTo>
                  <a:pt x="283" y="149"/>
                </a:lnTo>
                <a:lnTo>
                  <a:pt x="289" y="142"/>
                </a:lnTo>
                <a:lnTo>
                  <a:pt x="300" y="137"/>
                </a:lnTo>
                <a:lnTo>
                  <a:pt x="305" y="129"/>
                </a:lnTo>
                <a:lnTo>
                  <a:pt x="300" y="121"/>
                </a:lnTo>
                <a:lnTo>
                  <a:pt x="292" y="113"/>
                </a:lnTo>
                <a:lnTo>
                  <a:pt x="283" y="106"/>
                </a:lnTo>
                <a:lnTo>
                  <a:pt x="276" y="102"/>
                </a:lnTo>
                <a:lnTo>
                  <a:pt x="273" y="90"/>
                </a:lnTo>
                <a:lnTo>
                  <a:pt x="270" y="87"/>
                </a:lnTo>
                <a:lnTo>
                  <a:pt x="262" y="77"/>
                </a:lnTo>
                <a:lnTo>
                  <a:pt x="256" y="69"/>
                </a:lnTo>
                <a:lnTo>
                  <a:pt x="252" y="62"/>
                </a:lnTo>
                <a:lnTo>
                  <a:pt x="244" y="66"/>
                </a:lnTo>
                <a:lnTo>
                  <a:pt x="240" y="69"/>
                </a:lnTo>
                <a:lnTo>
                  <a:pt x="233" y="78"/>
                </a:lnTo>
                <a:lnTo>
                  <a:pt x="233" y="79"/>
                </a:lnTo>
                <a:lnTo>
                  <a:pt x="228" y="87"/>
                </a:lnTo>
                <a:lnTo>
                  <a:pt x="221" y="92"/>
                </a:lnTo>
                <a:lnTo>
                  <a:pt x="216" y="89"/>
                </a:lnTo>
                <a:lnTo>
                  <a:pt x="213" y="79"/>
                </a:lnTo>
                <a:lnTo>
                  <a:pt x="213" y="69"/>
                </a:lnTo>
                <a:lnTo>
                  <a:pt x="212" y="66"/>
                </a:lnTo>
                <a:lnTo>
                  <a:pt x="206" y="58"/>
                </a:lnTo>
                <a:lnTo>
                  <a:pt x="197" y="54"/>
                </a:lnTo>
                <a:lnTo>
                  <a:pt x="192" y="52"/>
                </a:lnTo>
                <a:lnTo>
                  <a:pt x="180" y="52"/>
                </a:lnTo>
                <a:lnTo>
                  <a:pt x="176" y="54"/>
                </a:lnTo>
                <a:lnTo>
                  <a:pt x="172" y="56"/>
                </a:lnTo>
                <a:lnTo>
                  <a:pt x="167" y="52"/>
                </a:lnTo>
                <a:lnTo>
                  <a:pt x="162" y="43"/>
                </a:lnTo>
                <a:lnTo>
                  <a:pt x="157" y="37"/>
                </a:lnTo>
                <a:lnTo>
                  <a:pt x="152" y="39"/>
                </a:lnTo>
                <a:lnTo>
                  <a:pt x="147" y="43"/>
                </a:lnTo>
                <a:lnTo>
                  <a:pt x="142" y="46"/>
                </a:lnTo>
                <a:lnTo>
                  <a:pt x="132" y="46"/>
                </a:lnTo>
                <a:lnTo>
                  <a:pt x="126" y="42"/>
                </a:lnTo>
                <a:lnTo>
                  <a:pt x="117" y="32"/>
                </a:lnTo>
                <a:lnTo>
                  <a:pt x="115" y="27"/>
                </a:lnTo>
                <a:lnTo>
                  <a:pt x="109" y="22"/>
                </a:lnTo>
                <a:lnTo>
                  <a:pt x="96" y="13"/>
                </a:lnTo>
                <a:lnTo>
                  <a:pt x="91" y="14"/>
                </a:lnTo>
                <a:lnTo>
                  <a:pt x="88" y="15"/>
                </a:lnTo>
                <a:lnTo>
                  <a:pt x="80" y="14"/>
                </a:lnTo>
                <a:lnTo>
                  <a:pt x="76" y="9"/>
                </a:lnTo>
                <a:lnTo>
                  <a:pt x="64" y="2"/>
                </a:lnTo>
                <a:lnTo>
                  <a:pt x="58" y="0"/>
                </a:lnTo>
                <a:lnTo>
                  <a:pt x="56" y="5"/>
                </a:lnTo>
                <a:lnTo>
                  <a:pt x="54" y="9"/>
                </a:lnTo>
                <a:lnTo>
                  <a:pt x="48" y="18"/>
                </a:lnTo>
                <a:lnTo>
                  <a:pt x="46" y="22"/>
                </a:lnTo>
                <a:lnTo>
                  <a:pt x="39" y="27"/>
                </a:lnTo>
                <a:lnTo>
                  <a:pt x="33" y="27"/>
                </a:lnTo>
                <a:lnTo>
                  <a:pt x="27" y="34"/>
                </a:lnTo>
                <a:lnTo>
                  <a:pt x="16" y="43"/>
                </a:lnTo>
                <a:lnTo>
                  <a:pt x="7" y="52"/>
                </a:lnTo>
                <a:lnTo>
                  <a:pt x="0" y="62"/>
                </a:lnTo>
                <a:lnTo>
                  <a:pt x="4" y="67"/>
                </a:lnTo>
              </a:path>
            </a:pathLst>
          </a:custGeom>
          <a:solidFill>
            <a:schemeClr val="bg1"/>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269" name="Freeform 176" descr="Dark horizontal"/>
          <p:cNvSpPr>
            <a:spLocks/>
          </p:cNvSpPr>
          <p:nvPr/>
        </p:nvSpPr>
        <p:spPr bwMode="auto">
          <a:xfrm>
            <a:off x="6781800" y="3886200"/>
            <a:ext cx="485775" cy="346075"/>
          </a:xfrm>
          <a:custGeom>
            <a:avLst/>
            <a:gdLst>
              <a:gd name="T0" fmla="*/ 2147483646 w 306"/>
              <a:gd name="T1" fmla="*/ 2147483646 h 218"/>
              <a:gd name="T2" fmla="*/ 2147483646 w 306"/>
              <a:gd name="T3" fmla="*/ 2147483646 h 218"/>
              <a:gd name="T4" fmla="*/ 2147483646 w 306"/>
              <a:gd name="T5" fmla="*/ 2147483646 h 218"/>
              <a:gd name="T6" fmla="*/ 2147483646 w 306"/>
              <a:gd name="T7" fmla="*/ 2147483646 h 218"/>
              <a:gd name="T8" fmla="*/ 2147483646 w 306"/>
              <a:gd name="T9" fmla="*/ 2147483646 h 218"/>
              <a:gd name="T10" fmla="*/ 2147483646 w 306"/>
              <a:gd name="T11" fmla="*/ 2147483646 h 218"/>
              <a:gd name="T12" fmla="*/ 2147483646 w 306"/>
              <a:gd name="T13" fmla="*/ 2147483646 h 218"/>
              <a:gd name="T14" fmla="*/ 2147483646 w 306"/>
              <a:gd name="T15" fmla="*/ 2147483646 h 218"/>
              <a:gd name="T16" fmla="*/ 2147483646 w 306"/>
              <a:gd name="T17" fmla="*/ 2147483646 h 218"/>
              <a:gd name="T18" fmla="*/ 2147483646 w 306"/>
              <a:gd name="T19" fmla="*/ 2147483646 h 218"/>
              <a:gd name="T20" fmla="*/ 2147483646 w 306"/>
              <a:gd name="T21" fmla="*/ 2147483646 h 218"/>
              <a:gd name="T22" fmla="*/ 2147483646 w 306"/>
              <a:gd name="T23" fmla="*/ 2147483646 h 218"/>
              <a:gd name="T24" fmla="*/ 2147483646 w 306"/>
              <a:gd name="T25" fmla="*/ 2147483646 h 218"/>
              <a:gd name="T26" fmla="*/ 2147483646 w 306"/>
              <a:gd name="T27" fmla="*/ 2147483646 h 218"/>
              <a:gd name="T28" fmla="*/ 2147483646 w 306"/>
              <a:gd name="T29" fmla="*/ 2147483646 h 218"/>
              <a:gd name="T30" fmla="*/ 2147483646 w 306"/>
              <a:gd name="T31" fmla="*/ 2147483646 h 218"/>
              <a:gd name="T32" fmla="*/ 2147483646 w 306"/>
              <a:gd name="T33" fmla="*/ 2147483646 h 218"/>
              <a:gd name="T34" fmla="*/ 2147483646 w 306"/>
              <a:gd name="T35" fmla="*/ 2147483646 h 218"/>
              <a:gd name="T36" fmla="*/ 2147483646 w 306"/>
              <a:gd name="T37" fmla="*/ 2147483646 h 218"/>
              <a:gd name="T38" fmla="*/ 2147483646 w 306"/>
              <a:gd name="T39" fmla="*/ 2147483646 h 218"/>
              <a:gd name="T40" fmla="*/ 2147483646 w 306"/>
              <a:gd name="T41" fmla="*/ 2147483646 h 218"/>
              <a:gd name="T42" fmla="*/ 2147483646 w 306"/>
              <a:gd name="T43" fmla="*/ 2147483646 h 218"/>
              <a:gd name="T44" fmla="*/ 2147483646 w 306"/>
              <a:gd name="T45" fmla="*/ 2147483646 h 218"/>
              <a:gd name="T46" fmla="*/ 2147483646 w 306"/>
              <a:gd name="T47" fmla="*/ 2147483646 h 218"/>
              <a:gd name="T48" fmla="*/ 2147483646 w 306"/>
              <a:gd name="T49" fmla="*/ 2147483646 h 218"/>
              <a:gd name="T50" fmla="*/ 2147483646 w 306"/>
              <a:gd name="T51" fmla="*/ 2147483646 h 218"/>
              <a:gd name="T52" fmla="*/ 2147483646 w 306"/>
              <a:gd name="T53" fmla="*/ 2147483646 h 218"/>
              <a:gd name="T54" fmla="*/ 2147483646 w 306"/>
              <a:gd name="T55" fmla="*/ 2147483646 h 218"/>
              <a:gd name="T56" fmla="*/ 2147483646 w 306"/>
              <a:gd name="T57" fmla="*/ 2147483646 h 218"/>
              <a:gd name="T58" fmla="*/ 2147483646 w 306"/>
              <a:gd name="T59" fmla="*/ 2147483646 h 218"/>
              <a:gd name="T60" fmla="*/ 2147483646 w 306"/>
              <a:gd name="T61" fmla="*/ 2147483646 h 218"/>
              <a:gd name="T62" fmla="*/ 2147483646 w 306"/>
              <a:gd name="T63" fmla="*/ 2147483646 h 218"/>
              <a:gd name="T64" fmla="*/ 2147483646 w 306"/>
              <a:gd name="T65" fmla="*/ 2147483646 h 218"/>
              <a:gd name="T66" fmla="*/ 2147483646 w 306"/>
              <a:gd name="T67" fmla="*/ 2147483646 h 218"/>
              <a:gd name="T68" fmla="*/ 2147483646 w 306"/>
              <a:gd name="T69" fmla="*/ 2147483646 h 218"/>
              <a:gd name="T70" fmla="*/ 2147483646 w 306"/>
              <a:gd name="T71" fmla="*/ 2147483646 h 218"/>
              <a:gd name="T72" fmla="*/ 2147483646 w 306"/>
              <a:gd name="T73" fmla="*/ 2147483646 h 218"/>
              <a:gd name="T74" fmla="*/ 2147483646 w 306"/>
              <a:gd name="T75" fmla="*/ 2147483646 h 218"/>
              <a:gd name="T76" fmla="*/ 2147483646 w 306"/>
              <a:gd name="T77" fmla="*/ 2147483646 h 218"/>
              <a:gd name="T78" fmla="*/ 2147483646 w 306"/>
              <a:gd name="T79" fmla="*/ 2147483646 h 218"/>
              <a:gd name="T80" fmla="*/ 2147483646 w 306"/>
              <a:gd name="T81" fmla="*/ 2147483646 h 218"/>
              <a:gd name="T82" fmla="*/ 2147483646 w 306"/>
              <a:gd name="T83" fmla="*/ 2147483646 h 218"/>
              <a:gd name="T84" fmla="*/ 2147483646 w 306"/>
              <a:gd name="T85" fmla="*/ 2147483646 h 218"/>
              <a:gd name="T86" fmla="*/ 2147483646 w 306"/>
              <a:gd name="T87" fmla="*/ 2147483646 h 218"/>
              <a:gd name="T88" fmla="*/ 2147483646 w 306"/>
              <a:gd name="T89" fmla="*/ 2147483646 h 218"/>
              <a:gd name="T90" fmla="*/ 2147483646 w 306"/>
              <a:gd name="T91" fmla="*/ 2147483646 h 218"/>
              <a:gd name="T92" fmla="*/ 2147483646 w 306"/>
              <a:gd name="T93" fmla="*/ 2147483646 h 218"/>
              <a:gd name="T94" fmla="*/ 2147483646 w 306"/>
              <a:gd name="T95" fmla="*/ 2147483646 h 218"/>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306"/>
              <a:gd name="T145" fmla="*/ 0 h 218"/>
              <a:gd name="T146" fmla="*/ 306 w 306"/>
              <a:gd name="T147" fmla="*/ 218 h 218"/>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306" h="218">
                <a:moveTo>
                  <a:pt x="4" y="67"/>
                </a:moveTo>
                <a:lnTo>
                  <a:pt x="7" y="77"/>
                </a:lnTo>
                <a:lnTo>
                  <a:pt x="15" y="97"/>
                </a:lnTo>
                <a:lnTo>
                  <a:pt x="27" y="107"/>
                </a:lnTo>
                <a:lnTo>
                  <a:pt x="35" y="118"/>
                </a:lnTo>
                <a:lnTo>
                  <a:pt x="37" y="121"/>
                </a:lnTo>
                <a:lnTo>
                  <a:pt x="49" y="129"/>
                </a:lnTo>
                <a:lnTo>
                  <a:pt x="56" y="130"/>
                </a:lnTo>
                <a:lnTo>
                  <a:pt x="64" y="137"/>
                </a:lnTo>
                <a:lnTo>
                  <a:pt x="69" y="149"/>
                </a:lnTo>
                <a:lnTo>
                  <a:pt x="76" y="150"/>
                </a:lnTo>
                <a:lnTo>
                  <a:pt x="84" y="156"/>
                </a:lnTo>
                <a:lnTo>
                  <a:pt x="91" y="158"/>
                </a:lnTo>
                <a:lnTo>
                  <a:pt x="95" y="161"/>
                </a:lnTo>
                <a:lnTo>
                  <a:pt x="105" y="173"/>
                </a:lnTo>
                <a:lnTo>
                  <a:pt x="112" y="173"/>
                </a:lnTo>
                <a:lnTo>
                  <a:pt x="119" y="173"/>
                </a:lnTo>
                <a:lnTo>
                  <a:pt x="127" y="174"/>
                </a:lnTo>
                <a:lnTo>
                  <a:pt x="132" y="176"/>
                </a:lnTo>
                <a:lnTo>
                  <a:pt x="140" y="176"/>
                </a:lnTo>
                <a:lnTo>
                  <a:pt x="147" y="173"/>
                </a:lnTo>
                <a:lnTo>
                  <a:pt x="157" y="173"/>
                </a:lnTo>
                <a:lnTo>
                  <a:pt x="167" y="174"/>
                </a:lnTo>
                <a:lnTo>
                  <a:pt x="175" y="176"/>
                </a:lnTo>
                <a:lnTo>
                  <a:pt x="179" y="181"/>
                </a:lnTo>
                <a:lnTo>
                  <a:pt x="188" y="188"/>
                </a:lnTo>
                <a:lnTo>
                  <a:pt x="191" y="196"/>
                </a:lnTo>
                <a:lnTo>
                  <a:pt x="197" y="202"/>
                </a:lnTo>
                <a:lnTo>
                  <a:pt x="204" y="213"/>
                </a:lnTo>
                <a:lnTo>
                  <a:pt x="210" y="217"/>
                </a:lnTo>
                <a:lnTo>
                  <a:pt x="208" y="204"/>
                </a:lnTo>
                <a:lnTo>
                  <a:pt x="208" y="192"/>
                </a:lnTo>
                <a:lnTo>
                  <a:pt x="208" y="165"/>
                </a:lnTo>
                <a:lnTo>
                  <a:pt x="228" y="160"/>
                </a:lnTo>
                <a:lnTo>
                  <a:pt x="236" y="157"/>
                </a:lnTo>
                <a:lnTo>
                  <a:pt x="255" y="153"/>
                </a:lnTo>
                <a:lnTo>
                  <a:pt x="262" y="154"/>
                </a:lnTo>
                <a:lnTo>
                  <a:pt x="274" y="153"/>
                </a:lnTo>
                <a:lnTo>
                  <a:pt x="283" y="149"/>
                </a:lnTo>
                <a:lnTo>
                  <a:pt x="289" y="142"/>
                </a:lnTo>
                <a:lnTo>
                  <a:pt x="300" y="137"/>
                </a:lnTo>
                <a:lnTo>
                  <a:pt x="305" y="129"/>
                </a:lnTo>
                <a:lnTo>
                  <a:pt x="300" y="121"/>
                </a:lnTo>
                <a:lnTo>
                  <a:pt x="292" y="113"/>
                </a:lnTo>
                <a:lnTo>
                  <a:pt x="283" y="106"/>
                </a:lnTo>
                <a:lnTo>
                  <a:pt x="276" y="102"/>
                </a:lnTo>
                <a:lnTo>
                  <a:pt x="273" y="90"/>
                </a:lnTo>
                <a:lnTo>
                  <a:pt x="270" y="87"/>
                </a:lnTo>
                <a:lnTo>
                  <a:pt x="262" y="77"/>
                </a:lnTo>
                <a:lnTo>
                  <a:pt x="256" y="69"/>
                </a:lnTo>
                <a:lnTo>
                  <a:pt x="252" y="62"/>
                </a:lnTo>
                <a:lnTo>
                  <a:pt x="244" y="66"/>
                </a:lnTo>
                <a:lnTo>
                  <a:pt x="240" y="69"/>
                </a:lnTo>
                <a:lnTo>
                  <a:pt x="233" y="78"/>
                </a:lnTo>
                <a:lnTo>
                  <a:pt x="233" y="79"/>
                </a:lnTo>
                <a:lnTo>
                  <a:pt x="228" y="87"/>
                </a:lnTo>
                <a:lnTo>
                  <a:pt x="221" y="92"/>
                </a:lnTo>
                <a:lnTo>
                  <a:pt x="216" y="89"/>
                </a:lnTo>
                <a:lnTo>
                  <a:pt x="213" y="79"/>
                </a:lnTo>
                <a:lnTo>
                  <a:pt x="213" y="69"/>
                </a:lnTo>
                <a:lnTo>
                  <a:pt x="212" y="66"/>
                </a:lnTo>
                <a:lnTo>
                  <a:pt x="206" y="58"/>
                </a:lnTo>
                <a:lnTo>
                  <a:pt x="197" y="54"/>
                </a:lnTo>
                <a:lnTo>
                  <a:pt x="192" y="52"/>
                </a:lnTo>
                <a:lnTo>
                  <a:pt x="180" y="52"/>
                </a:lnTo>
                <a:lnTo>
                  <a:pt x="176" y="54"/>
                </a:lnTo>
                <a:lnTo>
                  <a:pt x="172" y="56"/>
                </a:lnTo>
                <a:lnTo>
                  <a:pt x="167" y="52"/>
                </a:lnTo>
                <a:lnTo>
                  <a:pt x="162" y="43"/>
                </a:lnTo>
                <a:lnTo>
                  <a:pt x="157" y="37"/>
                </a:lnTo>
                <a:lnTo>
                  <a:pt x="152" y="39"/>
                </a:lnTo>
                <a:lnTo>
                  <a:pt x="147" y="43"/>
                </a:lnTo>
                <a:lnTo>
                  <a:pt x="142" y="46"/>
                </a:lnTo>
                <a:lnTo>
                  <a:pt x="132" y="46"/>
                </a:lnTo>
                <a:lnTo>
                  <a:pt x="126" y="42"/>
                </a:lnTo>
                <a:lnTo>
                  <a:pt x="117" y="32"/>
                </a:lnTo>
                <a:lnTo>
                  <a:pt x="115" y="27"/>
                </a:lnTo>
                <a:lnTo>
                  <a:pt x="109" y="22"/>
                </a:lnTo>
                <a:lnTo>
                  <a:pt x="96" y="13"/>
                </a:lnTo>
                <a:lnTo>
                  <a:pt x="91" y="14"/>
                </a:lnTo>
                <a:lnTo>
                  <a:pt x="88" y="15"/>
                </a:lnTo>
                <a:lnTo>
                  <a:pt x="80" y="14"/>
                </a:lnTo>
                <a:lnTo>
                  <a:pt x="76" y="9"/>
                </a:lnTo>
                <a:lnTo>
                  <a:pt x="64" y="2"/>
                </a:lnTo>
                <a:lnTo>
                  <a:pt x="58" y="0"/>
                </a:lnTo>
                <a:lnTo>
                  <a:pt x="56" y="5"/>
                </a:lnTo>
                <a:lnTo>
                  <a:pt x="54" y="9"/>
                </a:lnTo>
                <a:lnTo>
                  <a:pt x="48" y="18"/>
                </a:lnTo>
                <a:lnTo>
                  <a:pt x="46" y="22"/>
                </a:lnTo>
                <a:lnTo>
                  <a:pt x="39" y="27"/>
                </a:lnTo>
                <a:lnTo>
                  <a:pt x="33" y="27"/>
                </a:lnTo>
                <a:lnTo>
                  <a:pt x="27" y="34"/>
                </a:lnTo>
                <a:lnTo>
                  <a:pt x="16" y="43"/>
                </a:lnTo>
                <a:lnTo>
                  <a:pt x="7" y="52"/>
                </a:lnTo>
                <a:lnTo>
                  <a:pt x="0" y="62"/>
                </a:lnTo>
                <a:lnTo>
                  <a:pt x="4" y="67"/>
                </a:lnTo>
              </a:path>
            </a:pathLst>
          </a:custGeom>
          <a:blipFill dpi="0" rotWithShape="0">
            <a:blip r:embed="rId5"/>
            <a:srcRect/>
            <a:tile tx="0" ty="0" sx="100000" sy="100000" flip="none" algn="tl"/>
          </a:blip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270" name="Freeform 177"/>
          <p:cNvSpPr>
            <a:spLocks/>
          </p:cNvSpPr>
          <p:nvPr/>
        </p:nvSpPr>
        <p:spPr bwMode="auto">
          <a:xfrm>
            <a:off x="4525963" y="5164138"/>
            <a:ext cx="130175" cy="184150"/>
          </a:xfrm>
          <a:custGeom>
            <a:avLst/>
            <a:gdLst>
              <a:gd name="T0" fmla="*/ 2147483646 w 82"/>
              <a:gd name="T1" fmla="*/ 2147483646 h 116"/>
              <a:gd name="T2" fmla="*/ 2147483646 w 82"/>
              <a:gd name="T3" fmla="*/ 2147483646 h 116"/>
              <a:gd name="T4" fmla="*/ 0 w 82"/>
              <a:gd name="T5" fmla="*/ 2147483646 h 116"/>
              <a:gd name="T6" fmla="*/ 0 w 82"/>
              <a:gd name="T7" fmla="*/ 2147483646 h 116"/>
              <a:gd name="T8" fmla="*/ 0 w 82"/>
              <a:gd name="T9" fmla="*/ 2147483646 h 116"/>
              <a:gd name="T10" fmla="*/ 0 w 82"/>
              <a:gd name="T11" fmla="*/ 2147483646 h 116"/>
              <a:gd name="T12" fmla="*/ 2147483646 w 82"/>
              <a:gd name="T13" fmla="*/ 2147483646 h 116"/>
              <a:gd name="T14" fmla="*/ 2147483646 w 82"/>
              <a:gd name="T15" fmla="*/ 2147483646 h 116"/>
              <a:gd name="T16" fmla="*/ 2147483646 w 82"/>
              <a:gd name="T17" fmla="*/ 2147483646 h 116"/>
              <a:gd name="T18" fmla="*/ 2147483646 w 82"/>
              <a:gd name="T19" fmla="*/ 2147483646 h 116"/>
              <a:gd name="T20" fmla="*/ 2147483646 w 82"/>
              <a:gd name="T21" fmla="*/ 2147483646 h 116"/>
              <a:gd name="T22" fmla="*/ 2147483646 w 82"/>
              <a:gd name="T23" fmla="*/ 2147483646 h 116"/>
              <a:gd name="T24" fmla="*/ 2147483646 w 82"/>
              <a:gd name="T25" fmla="*/ 2147483646 h 116"/>
              <a:gd name="T26" fmla="*/ 2147483646 w 82"/>
              <a:gd name="T27" fmla="*/ 2147483646 h 116"/>
              <a:gd name="T28" fmla="*/ 2147483646 w 82"/>
              <a:gd name="T29" fmla="*/ 2147483646 h 116"/>
              <a:gd name="T30" fmla="*/ 2147483646 w 82"/>
              <a:gd name="T31" fmla="*/ 2147483646 h 116"/>
              <a:gd name="T32" fmla="*/ 2147483646 w 82"/>
              <a:gd name="T33" fmla="*/ 2147483646 h 116"/>
              <a:gd name="T34" fmla="*/ 2147483646 w 82"/>
              <a:gd name="T35" fmla="*/ 2147483646 h 116"/>
              <a:gd name="T36" fmla="*/ 2147483646 w 82"/>
              <a:gd name="T37" fmla="*/ 2147483646 h 116"/>
              <a:gd name="T38" fmla="*/ 2147483646 w 82"/>
              <a:gd name="T39" fmla="*/ 2147483646 h 116"/>
              <a:gd name="T40" fmla="*/ 2147483646 w 82"/>
              <a:gd name="T41" fmla="*/ 2147483646 h 116"/>
              <a:gd name="T42" fmla="*/ 2147483646 w 82"/>
              <a:gd name="T43" fmla="*/ 2147483646 h 116"/>
              <a:gd name="T44" fmla="*/ 2147483646 w 82"/>
              <a:gd name="T45" fmla="*/ 2147483646 h 116"/>
              <a:gd name="T46" fmla="*/ 2147483646 w 82"/>
              <a:gd name="T47" fmla="*/ 2147483646 h 116"/>
              <a:gd name="T48" fmla="*/ 2147483646 w 82"/>
              <a:gd name="T49" fmla="*/ 2147483646 h 116"/>
              <a:gd name="T50" fmla="*/ 2147483646 w 82"/>
              <a:gd name="T51" fmla="*/ 0 h 116"/>
              <a:gd name="T52" fmla="*/ 2147483646 w 82"/>
              <a:gd name="T53" fmla="*/ 2147483646 h 116"/>
              <a:gd name="T54" fmla="*/ 2147483646 w 82"/>
              <a:gd name="T55" fmla="*/ 2147483646 h 116"/>
              <a:gd name="T56" fmla="*/ 2147483646 w 82"/>
              <a:gd name="T57" fmla="*/ 2147483646 h 116"/>
              <a:gd name="T58" fmla="*/ 2147483646 w 82"/>
              <a:gd name="T59" fmla="*/ 2147483646 h 116"/>
              <a:gd name="T60" fmla="*/ 2147483646 w 82"/>
              <a:gd name="T61" fmla="*/ 2147483646 h 116"/>
              <a:gd name="T62" fmla="*/ 2147483646 w 82"/>
              <a:gd name="T63" fmla="*/ 2147483646 h 116"/>
              <a:gd name="T64" fmla="*/ 2147483646 w 82"/>
              <a:gd name="T65" fmla="*/ 2147483646 h 116"/>
              <a:gd name="T66" fmla="*/ 2147483646 w 82"/>
              <a:gd name="T67" fmla="*/ 2147483646 h 116"/>
              <a:gd name="T68" fmla="*/ 2147483646 w 82"/>
              <a:gd name="T69" fmla="*/ 2147483646 h 116"/>
              <a:gd name="T70" fmla="*/ 2147483646 w 82"/>
              <a:gd name="T71" fmla="*/ 2147483646 h 116"/>
              <a:gd name="T72" fmla="*/ 2147483646 w 82"/>
              <a:gd name="T73" fmla="*/ 2147483646 h 116"/>
              <a:gd name="T74" fmla="*/ 2147483646 w 82"/>
              <a:gd name="T75" fmla="*/ 2147483646 h 116"/>
              <a:gd name="T76" fmla="*/ 2147483646 w 82"/>
              <a:gd name="T77" fmla="*/ 2147483646 h 116"/>
              <a:gd name="T78" fmla="*/ 2147483646 w 82"/>
              <a:gd name="T79" fmla="*/ 2147483646 h 116"/>
              <a:gd name="T80" fmla="*/ 2147483646 w 82"/>
              <a:gd name="T81" fmla="*/ 2147483646 h 116"/>
              <a:gd name="T82" fmla="*/ 2147483646 w 82"/>
              <a:gd name="T83" fmla="*/ 2147483646 h 116"/>
              <a:gd name="T84" fmla="*/ 2147483646 w 82"/>
              <a:gd name="T85" fmla="*/ 2147483646 h 116"/>
              <a:gd name="T86" fmla="*/ 2147483646 w 82"/>
              <a:gd name="T87" fmla="*/ 2147483646 h 116"/>
              <a:gd name="T88" fmla="*/ 2147483646 w 82"/>
              <a:gd name="T89" fmla="*/ 2147483646 h 116"/>
              <a:gd name="T90" fmla="*/ 2147483646 w 82"/>
              <a:gd name="T91" fmla="*/ 2147483646 h 116"/>
              <a:gd name="T92" fmla="*/ 2147483646 w 82"/>
              <a:gd name="T93" fmla="*/ 2147483646 h 116"/>
              <a:gd name="T94" fmla="*/ 2147483646 w 82"/>
              <a:gd name="T95" fmla="*/ 2147483646 h 116"/>
              <a:gd name="T96" fmla="*/ 2147483646 w 82"/>
              <a:gd name="T97" fmla="*/ 2147483646 h 116"/>
              <a:gd name="T98" fmla="*/ 2147483646 w 82"/>
              <a:gd name="T99" fmla="*/ 2147483646 h 116"/>
              <a:gd name="T100" fmla="*/ 2147483646 w 82"/>
              <a:gd name="T101" fmla="*/ 2147483646 h 116"/>
              <a:gd name="T102" fmla="*/ 2147483646 w 82"/>
              <a:gd name="T103" fmla="*/ 2147483646 h 116"/>
              <a:gd name="T104" fmla="*/ 2147483646 w 82"/>
              <a:gd name="T105" fmla="*/ 2147483646 h 116"/>
              <a:gd name="T106" fmla="*/ 2147483646 w 82"/>
              <a:gd name="T107" fmla="*/ 2147483646 h 11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82"/>
              <a:gd name="T163" fmla="*/ 0 h 116"/>
              <a:gd name="T164" fmla="*/ 82 w 82"/>
              <a:gd name="T165" fmla="*/ 116 h 11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82" h="116">
                <a:moveTo>
                  <a:pt x="11" y="112"/>
                </a:moveTo>
                <a:lnTo>
                  <a:pt x="5" y="112"/>
                </a:lnTo>
                <a:lnTo>
                  <a:pt x="0" y="111"/>
                </a:lnTo>
                <a:lnTo>
                  <a:pt x="0" y="108"/>
                </a:lnTo>
                <a:lnTo>
                  <a:pt x="0" y="105"/>
                </a:lnTo>
                <a:lnTo>
                  <a:pt x="0" y="100"/>
                </a:lnTo>
                <a:lnTo>
                  <a:pt x="3" y="96"/>
                </a:lnTo>
                <a:lnTo>
                  <a:pt x="7" y="93"/>
                </a:lnTo>
                <a:lnTo>
                  <a:pt x="11" y="84"/>
                </a:lnTo>
                <a:lnTo>
                  <a:pt x="19" y="72"/>
                </a:lnTo>
                <a:lnTo>
                  <a:pt x="20" y="65"/>
                </a:lnTo>
                <a:lnTo>
                  <a:pt x="23" y="63"/>
                </a:lnTo>
                <a:lnTo>
                  <a:pt x="29" y="56"/>
                </a:lnTo>
                <a:lnTo>
                  <a:pt x="33" y="53"/>
                </a:lnTo>
                <a:lnTo>
                  <a:pt x="38" y="48"/>
                </a:lnTo>
                <a:lnTo>
                  <a:pt x="42" y="46"/>
                </a:lnTo>
                <a:lnTo>
                  <a:pt x="46" y="39"/>
                </a:lnTo>
                <a:lnTo>
                  <a:pt x="46" y="33"/>
                </a:lnTo>
                <a:lnTo>
                  <a:pt x="49" y="24"/>
                </a:lnTo>
                <a:lnTo>
                  <a:pt x="52" y="18"/>
                </a:lnTo>
                <a:lnTo>
                  <a:pt x="56" y="11"/>
                </a:lnTo>
                <a:lnTo>
                  <a:pt x="56" y="8"/>
                </a:lnTo>
                <a:lnTo>
                  <a:pt x="59" y="4"/>
                </a:lnTo>
                <a:lnTo>
                  <a:pt x="59" y="3"/>
                </a:lnTo>
                <a:lnTo>
                  <a:pt x="61" y="3"/>
                </a:lnTo>
                <a:lnTo>
                  <a:pt x="62" y="0"/>
                </a:lnTo>
                <a:lnTo>
                  <a:pt x="64" y="3"/>
                </a:lnTo>
                <a:lnTo>
                  <a:pt x="69" y="8"/>
                </a:lnTo>
                <a:lnTo>
                  <a:pt x="69" y="11"/>
                </a:lnTo>
                <a:lnTo>
                  <a:pt x="73" y="18"/>
                </a:lnTo>
                <a:lnTo>
                  <a:pt x="76" y="21"/>
                </a:lnTo>
                <a:lnTo>
                  <a:pt x="79" y="26"/>
                </a:lnTo>
                <a:lnTo>
                  <a:pt x="80" y="33"/>
                </a:lnTo>
                <a:lnTo>
                  <a:pt x="81" y="39"/>
                </a:lnTo>
                <a:lnTo>
                  <a:pt x="81" y="50"/>
                </a:lnTo>
                <a:lnTo>
                  <a:pt x="81" y="53"/>
                </a:lnTo>
                <a:lnTo>
                  <a:pt x="81" y="67"/>
                </a:lnTo>
                <a:lnTo>
                  <a:pt x="81" y="71"/>
                </a:lnTo>
                <a:lnTo>
                  <a:pt x="80" y="79"/>
                </a:lnTo>
                <a:lnTo>
                  <a:pt x="76" y="84"/>
                </a:lnTo>
                <a:lnTo>
                  <a:pt x="73" y="87"/>
                </a:lnTo>
                <a:lnTo>
                  <a:pt x="71" y="99"/>
                </a:lnTo>
                <a:lnTo>
                  <a:pt x="73" y="100"/>
                </a:lnTo>
                <a:lnTo>
                  <a:pt x="73" y="103"/>
                </a:lnTo>
                <a:lnTo>
                  <a:pt x="71" y="103"/>
                </a:lnTo>
                <a:lnTo>
                  <a:pt x="71" y="105"/>
                </a:lnTo>
                <a:lnTo>
                  <a:pt x="64" y="108"/>
                </a:lnTo>
                <a:lnTo>
                  <a:pt x="59" y="108"/>
                </a:lnTo>
                <a:lnTo>
                  <a:pt x="49" y="112"/>
                </a:lnTo>
                <a:lnTo>
                  <a:pt x="38" y="114"/>
                </a:lnTo>
                <a:lnTo>
                  <a:pt x="29" y="115"/>
                </a:lnTo>
                <a:lnTo>
                  <a:pt x="22" y="112"/>
                </a:lnTo>
                <a:lnTo>
                  <a:pt x="15" y="112"/>
                </a:lnTo>
                <a:lnTo>
                  <a:pt x="11" y="112"/>
                </a:lnTo>
              </a:path>
            </a:pathLst>
          </a:custGeom>
          <a:solidFill>
            <a:schemeClr val="bg1"/>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271" name="Freeform 178"/>
          <p:cNvSpPr>
            <a:spLocks/>
          </p:cNvSpPr>
          <p:nvPr/>
        </p:nvSpPr>
        <p:spPr bwMode="auto">
          <a:xfrm>
            <a:off x="4525963" y="5164138"/>
            <a:ext cx="130175" cy="184150"/>
          </a:xfrm>
          <a:custGeom>
            <a:avLst/>
            <a:gdLst>
              <a:gd name="T0" fmla="*/ 2147483646 w 82"/>
              <a:gd name="T1" fmla="*/ 2147483646 h 116"/>
              <a:gd name="T2" fmla="*/ 2147483646 w 82"/>
              <a:gd name="T3" fmla="*/ 2147483646 h 116"/>
              <a:gd name="T4" fmla="*/ 0 w 82"/>
              <a:gd name="T5" fmla="*/ 2147483646 h 116"/>
              <a:gd name="T6" fmla="*/ 0 w 82"/>
              <a:gd name="T7" fmla="*/ 2147483646 h 116"/>
              <a:gd name="T8" fmla="*/ 0 w 82"/>
              <a:gd name="T9" fmla="*/ 2147483646 h 116"/>
              <a:gd name="T10" fmla="*/ 0 w 82"/>
              <a:gd name="T11" fmla="*/ 2147483646 h 116"/>
              <a:gd name="T12" fmla="*/ 2147483646 w 82"/>
              <a:gd name="T13" fmla="*/ 2147483646 h 116"/>
              <a:gd name="T14" fmla="*/ 2147483646 w 82"/>
              <a:gd name="T15" fmla="*/ 2147483646 h 116"/>
              <a:gd name="T16" fmla="*/ 2147483646 w 82"/>
              <a:gd name="T17" fmla="*/ 2147483646 h 116"/>
              <a:gd name="T18" fmla="*/ 2147483646 w 82"/>
              <a:gd name="T19" fmla="*/ 2147483646 h 116"/>
              <a:gd name="T20" fmla="*/ 2147483646 w 82"/>
              <a:gd name="T21" fmla="*/ 2147483646 h 116"/>
              <a:gd name="T22" fmla="*/ 2147483646 w 82"/>
              <a:gd name="T23" fmla="*/ 2147483646 h 116"/>
              <a:gd name="T24" fmla="*/ 2147483646 w 82"/>
              <a:gd name="T25" fmla="*/ 2147483646 h 116"/>
              <a:gd name="T26" fmla="*/ 2147483646 w 82"/>
              <a:gd name="T27" fmla="*/ 2147483646 h 116"/>
              <a:gd name="T28" fmla="*/ 2147483646 w 82"/>
              <a:gd name="T29" fmla="*/ 2147483646 h 116"/>
              <a:gd name="T30" fmla="*/ 2147483646 w 82"/>
              <a:gd name="T31" fmla="*/ 2147483646 h 116"/>
              <a:gd name="T32" fmla="*/ 2147483646 w 82"/>
              <a:gd name="T33" fmla="*/ 2147483646 h 116"/>
              <a:gd name="T34" fmla="*/ 2147483646 w 82"/>
              <a:gd name="T35" fmla="*/ 2147483646 h 116"/>
              <a:gd name="T36" fmla="*/ 2147483646 w 82"/>
              <a:gd name="T37" fmla="*/ 2147483646 h 116"/>
              <a:gd name="T38" fmla="*/ 2147483646 w 82"/>
              <a:gd name="T39" fmla="*/ 2147483646 h 116"/>
              <a:gd name="T40" fmla="*/ 2147483646 w 82"/>
              <a:gd name="T41" fmla="*/ 2147483646 h 116"/>
              <a:gd name="T42" fmla="*/ 2147483646 w 82"/>
              <a:gd name="T43" fmla="*/ 2147483646 h 116"/>
              <a:gd name="T44" fmla="*/ 2147483646 w 82"/>
              <a:gd name="T45" fmla="*/ 2147483646 h 116"/>
              <a:gd name="T46" fmla="*/ 2147483646 w 82"/>
              <a:gd name="T47" fmla="*/ 2147483646 h 116"/>
              <a:gd name="T48" fmla="*/ 2147483646 w 82"/>
              <a:gd name="T49" fmla="*/ 2147483646 h 116"/>
              <a:gd name="T50" fmla="*/ 2147483646 w 82"/>
              <a:gd name="T51" fmla="*/ 0 h 116"/>
              <a:gd name="T52" fmla="*/ 2147483646 w 82"/>
              <a:gd name="T53" fmla="*/ 2147483646 h 116"/>
              <a:gd name="T54" fmla="*/ 2147483646 w 82"/>
              <a:gd name="T55" fmla="*/ 2147483646 h 116"/>
              <a:gd name="T56" fmla="*/ 2147483646 w 82"/>
              <a:gd name="T57" fmla="*/ 2147483646 h 116"/>
              <a:gd name="T58" fmla="*/ 2147483646 w 82"/>
              <a:gd name="T59" fmla="*/ 2147483646 h 116"/>
              <a:gd name="T60" fmla="*/ 2147483646 w 82"/>
              <a:gd name="T61" fmla="*/ 2147483646 h 116"/>
              <a:gd name="T62" fmla="*/ 2147483646 w 82"/>
              <a:gd name="T63" fmla="*/ 2147483646 h 116"/>
              <a:gd name="T64" fmla="*/ 2147483646 w 82"/>
              <a:gd name="T65" fmla="*/ 2147483646 h 116"/>
              <a:gd name="T66" fmla="*/ 2147483646 w 82"/>
              <a:gd name="T67" fmla="*/ 2147483646 h 116"/>
              <a:gd name="T68" fmla="*/ 2147483646 w 82"/>
              <a:gd name="T69" fmla="*/ 2147483646 h 116"/>
              <a:gd name="T70" fmla="*/ 2147483646 w 82"/>
              <a:gd name="T71" fmla="*/ 2147483646 h 116"/>
              <a:gd name="T72" fmla="*/ 2147483646 w 82"/>
              <a:gd name="T73" fmla="*/ 2147483646 h 116"/>
              <a:gd name="T74" fmla="*/ 2147483646 w 82"/>
              <a:gd name="T75" fmla="*/ 2147483646 h 116"/>
              <a:gd name="T76" fmla="*/ 2147483646 w 82"/>
              <a:gd name="T77" fmla="*/ 2147483646 h 116"/>
              <a:gd name="T78" fmla="*/ 2147483646 w 82"/>
              <a:gd name="T79" fmla="*/ 2147483646 h 116"/>
              <a:gd name="T80" fmla="*/ 2147483646 w 82"/>
              <a:gd name="T81" fmla="*/ 2147483646 h 116"/>
              <a:gd name="T82" fmla="*/ 2147483646 w 82"/>
              <a:gd name="T83" fmla="*/ 2147483646 h 116"/>
              <a:gd name="T84" fmla="*/ 2147483646 w 82"/>
              <a:gd name="T85" fmla="*/ 2147483646 h 116"/>
              <a:gd name="T86" fmla="*/ 2147483646 w 82"/>
              <a:gd name="T87" fmla="*/ 2147483646 h 116"/>
              <a:gd name="T88" fmla="*/ 2147483646 w 82"/>
              <a:gd name="T89" fmla="*/ 2147483646 h 116"/>
              <a:gd name="T90" fmla="*/ 2147483646 w 82"/>
              <a:gd name="T91" fmla="*/ 2147483646 h 116"/>
              <a:gd name="T92" fmla="*/ 2147483646 w 82"/>
              <a:gd name="T93" fmla="*/ 2147483646 h 116"/>
              <a:gd name="T94" fmla="*/ 2147483646 w 82"/>
              <a:gd name="T95" fmla="*/ 2147483646 h 116"/>
              <a:gd name="T96" fmla="*/ 2147483646 w 82"/>
              <a:gd name="T97" fmla="*/ 2147483646 h 116"/>
              <a:gd name="T98" fmla="*/ 2147483646 w 82"/>
              <a:gd name="T99" fmla="*/ 2147483646 h 116"/>
              <a:gd name="T100" fmla="*/ 2147483646 w 82"/>
              <a:gd name="T101" fmla="*/ 2147483646 h 116"/>
              <a:gd name="T102" fmla="*/ 2147483646 w 82"/>
              <a:gd name="T103" fmla="*/ 2147483646 h 116"/>
              <a:gd name="T104" fmla="*/ 2147483646 w 82"/>
              <a:gd name="T105" fmla="*/ 2147483646 h 116"/>
              <a:gd name="T106" fmla="*/ 2147483646 w 82"/>
              <a:gd name="T107" fmla="*/ 2147483646 h 11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82"/>
              <a:gd name="T163" fmla="*/ 0 h 116"/>
              <a:gd name="T164" fmla="*/ 82 w 82"/>
              <a:gd name="T165" fmla="*/ 116 h 11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82" h="116">
                <a:moveTo>
                  <a:pt x="11" y="112"/>
                </a:moveTo>
                <a:lnTo>
                  <a:pt x="5" y="112"/>
                </a:lnTo>
                <a:lnTo>
                  <a:pt x="0" y="111"/>
                </a:lnTo>
                <a:lnTo>
                  <a:pt x="0" y="108"/>
                </a:lnTo>
                <a:lnTo>
                  <a:pt x="0" y="105"/>
                </a:lnTo>
                <a:lnTo>
                  <a:pt x="0" y="100"/>
                </a:lnTo>
                <a:lnTo>
                  <a:pt x="3" y="96"/>
                </a:lnTo>
                <a:lnTo>
                  <a:pt x="7" y="93"/>
                </a:lnTo>
                <a:lnTo>
                  <a:pt x="11" y="84"/>
                </a:lnTo>
                <a:lnTo>
                  <a:pt x="19" y="72"/>
                </a:lnTo>
                <a:lnTo>
                  <a:pt x="20" y="65"/>
                </a:lnTo>
                <a:lnTo>
                  <a:pt x="23" y="63"/>
                </a:lnTo>
                <a:lnTo>
                  <a:pt x="29" y="56"/>
                </a:lnTo>
                <a:lnTo>
                  <a:pt x="33" y="53"/>
                </a:lnTo>
                <a:lnTo>
                  <a:pt x="38" y="48"/>
                </a:lnTo>
                <a:lnTo>
                  <a:pt x="42" y="46"/>
                </a:lnTo>
                <a:lnTo>
                  <a:pt x="46" y="39"/>
                </a:lnTo>
                <a:lnTo>
                  <a:pt x="46" y="33"/>
                </a:lnTo>
                <a:lnTo>
                  <a:pt x="49" y="24"/>
                </a:lnTo>
                <a:lnTo>
                  <a:pt x="52" y="18"/>
                </a:lnTo>
                <a:lnTo>
                  <a:pt x="56" y="11"/>
                </a:lnTo>
                <a:lnTo>
                  <a:pt x="56" y="8"/>
                </a:lnTo>
                <a:lnTo>
                  <a:pt x="59" y="4"/>
                </a:lnTo>
                <a:lnTo>
                  <a:pt x="59" y="3"/>
                </a:lnTo>
                <a:lnTo>
                  <a:pt x="61" y="3"/>
                </a:lnTo>
                <a:lnTo>
                  <a:pt x="62" y="0"/>
                </a:lnTo>
                <a:lnTo>
                  <a:pt x="64" y="3"/>
                </a:lnTo>
                <a:lnTo>
                  <a:pt x="69" y="8"/>
                </a:lnTo>
                <a:lnTo>
                  <a:pt x="69" y="11"/>
                </a:lnTo>
                <a:lnTo>
                  <a:pt x="73" y="18"/>
                </a:lnTo>
                <a:lnTo>
                  <a:pt x="76" y="21"/>
                </a:lnTo>
                <a:lnTo>
                  <a:pt x="79" y="26"/>
                </a:lnTo>
                <a:lnTo>
                  <a:pt x="80" y="33"/>
                </a:lnTo>
                <a:lnTo>
                  <a:pt x="81" y="39"/>
                </a:lnTo>
                <a:lnTo>
                  <a:pt x="81" y="50"/>
                </a:lnTo>
                <a:lnTo>
                  <a:pt x="81" y="53"/>
                </a:lnTo>
                <a:lnTo>
                  <a:pt x="81" y="67"/>
                </a:lnTo>
                <a:lnTo>
                  <a:pt x="81" y="71"/>
                </a:lnTo>
                <a:lnTo>
                  <a:pt x="80" y="79"/>
                </a:lnTo>
                <a:lnTo>
                  <a:pt x="76" y="84"/>
                </a:lnTo>
                <a:lnTo>
                  <a:pt x="73" y="87"/>
                </a:lnTo>
                <a:lnTo>
                  <a:pt x="71" y="99"/>
                </a:lnTo>
                <a:lnTo>
                  <a:pt x="73" y="100"/>
                </a:lnTo>
                <a:lnTo>
                  <a:pt x="73" y="103"/>
                </a:lnTo>
                <a:lnTo>
                  <a:pt x="71" y="103"/>
                </a:lnTo>
                <a:lnTo>
                  <a:pt x="71" y="105"/>
                </a:lnTo>
                <a:lnTo>
                  <a:pt x="64" y="108"/>
                </a:lnTo>
                <a:lnTo>
                  <a:pt x="59" y="108"/>
                </a:lnTo>
                <a:lnTo>
                  <a:pt x="49" y="112"/>
                </a:lnTo>
                <a:lnTo>
                  <a:pt x="38" y="114"/>
                </a:lnTo>
                <a:lnTo>
                  <a:pt x="29" y="115"/>
                </a:lnTo>
                <a:lnTo>
                  <a:pt x="22" y="112"/>
                </a:lnTo>
                <a:lnTo>
                  <a:pt x="15" y="112"/>
                </a:lnTo>
                <a:lnTo>
                  <a:pt x="11" y="112"/>
                </a:lnTo>
              </a:path>
            </a:pathLst>
          </a:custGeom>
          <a:solidFill>
            <a:srgbClr val="99CCFF"/>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272" name="Freeform 179"/>
          <p:cNvSpPr>
            <a:spLocks/>
          </p:cNvSpPr>
          <p:nvPr/>
        </p:nvSpPr>
        <p:spPr bwMode="auto">
          <a:xfrm>
            <a:off x="4168775" y="3903663"/>
            <a:ext cx="660400" cy="792162"/>
          </a:xfrm>
          <a:custGeom>
            <a:avLst/>
            <a:gdLst>
              <a:gd name="T0" fmla="*/ 2147483646 w 416"/>
              <a:gd name="T1" fmla="*/ 2147483646 h 499"/>
              <a:gd name="T2" fmla="*/ 2147483646 w 416"/>
              <a:gd name="T3" fmla="*/ 2147483646 h 499"/>
              <a:gd name="T4" fmla="*/ 2147483646 w 416"/>
              <a:gd name="T5" fmla="*/ 2147483646 h 499"/>
              <a:gd name="T6" fmla="*/ 2147483646 w 416"/>
              <a:gd name="T7" fmla="*/ 2147483646 h 499"/>
              <a:gd name="T8" fmla="*/ 2147483646 w 416"/>
              <a:gd name="T9" fmla="*/ 2147483646 h 499"/>
              <a:gd name="T10" fmla="*/ 2147483646 w 416"/>
              <a:gd name="T11" fmla="*/ 2147483646 h 499"/>
              <a:gd name="T12" fmla="*/ 2147483646 w 416"/>
              <a:gd name="T13" fmla="*/ 2147483646 h 499"/>
              <a:gd name="T14" fmla="*/ 2147483646 w 416"/>
              <a:gd name="T15" fmla="*/ 2147483646 h 499"/>
              <a:gd name="T16" fmla="*/ 2147483646 w 416"/>
              <a:gd name="T17" fmla="*/ 2147483646 h 499"/>
              <a:gd name="T18" fmla="*/ 2147483646 w 416"/>
              <a:gd name="T19" fmla="*/ 2147483646 h 499"/>
              <a:gd name="T20" fmla="*/ 2147483646 w 416"/>
              <a:gd name="T21" fmla="*/ 2147483646 h 499"/>
              <a:gd name="T22" fmla="*/ 2147483646 w 416"/>
              <a:gd name="T23" fmla="*/ 2147483646 h 499"/>
              <a:gd name="T24" fmla="*/ 2147483646 w 416"/>
              <a:gd name="T25" fmla="*/ 2147483646 h 499"/>
              <a:gd name="T26" fmla="*/ 2147483646 w 416"/>
              <a:gd name="T27" fmla="*/ 2147483646 h 499"/>
              <a:gd name="T28" fmla="*/ 2147483646 w 416"/>
              <a:gd name="T29" fmla="*/ 2147483646 h 499"/>
              <a:gd name="T30" fmla="*/ 2147483646 w 416"/>
              <a:gd name="T31" fmla="*/ 2147483646 h 499"/>
              <a:gd name="T32" fmla="*/ 2147483646 w 416"/>
              <a:gd name="T33" fmla="*/ 2147483646 h 499"/>
              <a:gd name="T34" fmla="*/ 2147483646 w 416"/>
              <a:gd name="T35" fmla="*/ 2147483646 h 499"/>
              <a:gd name="T36" fmla="*/ 2147483646 w 416"/>
              <a:gd name="T37" fmla="*/ 2147483646 h 499"/>
              <a:gd name="T38" fmla="*/ 2147483646 w 416"/>
              <a:gd name="T39" fmla="*/ 2147483646 h 499"/>
              <a:gd name="T40" fmla="*/ 2147483646 w 416"/>
              <a:gd name="T41" fmla="*/ 2147483646 h 499"/>
              <a:gd name="T42" fmla="*/ 2147483646 w 416"/>
              <a:gd name="T43" fmla="*/ 2147483646 h 499"/>
              <a:gd name="T44" fmla="*/ 0 w 416"/>
              <a:gd name="T45" fmla="*/ 2147483646 h 499"/>
              <a:gd name="T46" fmla="*/ 2147483646 w 416"/>
              <a:gd name="T47" fmla="*/ 2147483646 h 499"/>
              <a:gd name="T48" fmla="*/ 2147483646 w 416"/>
              <a:gd name="T49" fmla="*/ 2147483646 h 499"/>
              <a:gd name="T50" fmla="*/ 2147483646 w 416"/>
              <a:gd name="T51" fmla="*/ 2147483646 h 499"/>
              <a:gd name="T52" fmla="*/ 2147483646 w 416"/>
              <a:gd name="T53" fmla="*/ 2147483646 h 499"/>
              <a:gd name="T54" fmla="*/ 2147483646 w 416"/>
              <a:gd name="T55" fmla="*/ 2147483646 h 499"/>
              <a:gd name="T56" fmla="*/ 2147483646 w 416"/>
              <a:gd name="T57" fmla="*/ 2147483646 h 499"/>
              <a:gd name="T58" fmla="*/ 2147483646 w 416"/>
              <a:gd name="T59" fmla="*/ 2147483646 h 499"/>
              <a:gd name="T60" fmla="*/ 2147483646 w 416"/>
              <a:gd name="T61" fmla="*/ 2147483646 h 499"/>
              <a:gd name="T62" fmla="*/ 2147483646 w 416"/>
              <a:gd name="T63" fmla="*/ 2147483646 h 499"/>
              <a:gd name="T64" fmla="*/ 2147483646 w 416"/>
              <a:gd name="T65" fmla="*/ 2147483646 h 499"/>
              <a:gd name="T66" fmla="*/ 2147483646 w 416"/>
              <a:gd name="T67" fmla="*/ 2147483646 h 499"/>
              <a:gd name="T68" fmla="*/ 2147483646 w 416"/>
              <a:gd name="T69" fmla="*/ 2147483646 h 499"/>
              <a:gd name="T70" fmla="*/ 2147483646 w 416"/>
              <a:gd name="T71" fmla="*/ 2147483646 h 499"/>
              <a:gd name="T72" fmla="*/ 2147483646 w 416"/>
              <a:gd name="T73" fmla="*/ 2147483646 h 499"/>
              <a:gd name="T74" fmla="*/ 2147483646 w 416"/>
              <a:gd name="T75" fmla="*/ 2147483646 h 499"/>
              <a:gd name="T76" fmla="*/ 2147483646 w 416"/>
              <a:gd name="T77" fmla="*/ 2147483646 h 499"/>
              <a:gd name="T78" fmla="*/ 2147483646 w 416"/>
              <a:gd name="T79" fmla="*/ 2147483646 h 499"/>
              <a:gd name="T80" fmla="*/ 2147483646 w 416"/>
              <a:gd name="T81" fmla="*/ 2147483646 h 499"/>
              <a:gd name="T82" fmla="*/ 2147483646 w 416"/>
              <a:gd name="T83" fmla="*/ 2147483646 h 499"/>
              <a:gd name="T84" fmla="*/ 2147483646 w 416"/>
              <a:gd name="T85" fmla="*/ 2147483646 h 499"/>
              <a:gd name="T86" fmla="*/ 2147483646 w 416"/>
              <a:gd name="T87" fmla="*/ 2147483646 h 499"/>
              <a:gd name="T88" fmla="*/ 2147483646 w 416"/>
              <a:gd name="T89" fmla="*/ 2147483646 h 499"/>
              <a:gd name="T90" fmla="*/ 2147483646 w 416"/>
              <a:gd name="T91" fmla="*/ 2147483646 h 499"/>
              <a:gd name="T92" fmla="*/ 2147483646 w 416"/>
              <a:gd name="T93" fmla="*/ 2147483646 h 499"/>
              <a:gd name="T94" fmla="*/ 2147483646 w 416"/>
              <a:gd name="T95" fmla="*/ 2147483646 h 499"/>
              <a:gd name="T96" fmla="*/ 2147483646 w 416"/>
              <a:gd name="T97" fmla="*/ 2147483646 h 499"/>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416"/>
              <a:gd name="T148" fmla="*/ 0 h 499"/>
              <a:gd name="T149" fmla="*/ 416 w 416"/>
              <a:gd name="T150" fmla="*/ 499 h 499"/>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416" h="499">
                <a:moveTo>
                  <a:pt x="234" y="17"/>
                </a:moveTo>
                <a:lnTo>
                  <a:pt x="243" y="30"/>
                </a:lnTo>
                <a:lnTo>
                  <a:pt x="240" y="50"/>
                </a:lnTo>
                <a:lnTo>
                  <a:pt x="237" y="55"/>
                </a:lnTo>
                <a:lnTo>
                  <a:pt x="223" y="71"/>
                </a:lnTo>
                <a:lnTo>
                  <a:pt x="222" y="78"/>
                </a:lnTo>
                <a:lnTo>
                  <a:pt x="213" y="90"/>
                </a:lnTo>
                <a:lnTo>
                  <a:pt x="208" y="94"/>
                </a:lnTo>
                <a:lnTo>
                  <a:pt x="201" y="98"/>
                </a:lnTo>
                <a:lnTo>
                  <a:pt x="187" y="103"/>
                </a:lnTo>
                <a:lnTo>
                  <a:pt x="183" y="111"/>
                </a:lnTo>
                <a:lnTo>
                  <a:pt x="180" y="119"/>
                </a:lnTo>
                <a:lnTo>
                  <a:pt x="175" y="125"/>
                </a:lnTo>
                <a:lnTo>
                  <a:pt x="175" y="132"/>
                </a:lnTo>
                <a:lnTo>
                  <a:pt x="167" y="140"/>
                </a:lnTo>
                <a:lnTo>
                  <a:pt x="156" y="140"/>
                </a:lnTo>
                <a:lnTo>
                  <a:pt x="147" y="126"/>
                </a:lnTo>
                <a:lnTo>
                  <a:pt x="135" y="115"/>
                </a:lnTo>
                <a:lnTo>
                  <a:pt x="126" y="111"/>
                </a:lnTo>
                <a:lnTo>
                  <a:pt x="117" y="108"/>
                </a:lnTo>
                <a:lnTo>
                  <a:pt x="104" y="122"/>
                </a:lnTo>
                <a:lnTo>
                  <a:pt x="92" y="134"/>
                </a:lnTo>
                <a:lnTo>
                  <a:pt x="75" y="150"/>
                </a:lnTo>
                <a:lnTo>
                  <a:pt x="75" y="156"/>
                </a:lnTo>
                <a:lnTo>
                  <a:pt x="65" y="163"/>
                </a:lnTo>
                <a:lnTo>
                  <a:pt x="55" y="166"/>
                </a:lnTo>
                <a:lnTo>
                  <a:pt x="36" y="168"/>
                </a:lnTo>
                <a:lnTo>
                  <a:pt x="23" y="172"/>
                </a:lnTo>
                <a:lnTo>
                  <a:pt x="19" y="173"/>
                </a:lnTo>
                <a:lnTo>
                  <a:pt x="12" y="189"/>
                </a:lnTo>
                <a:lnTo>
                  <a:pt x="18" y="191"/>
                </a:lnTo>
                <a:lnTo>
                  <a:pt x="23" y="189"/>
                </a:lnTo>
                <a:lnTo>
                  <a:pt x="35" y="193"/>
                </a:lnTo>
                <a:lnTo>
                  <a:pt x="44" y="199"/>
                </a:lnTo>
                <a:lnTo>
                  <a:pt x="50" y="208"/>
                </a:lnTo>
                <a:lnTo>
                  <a:pt x="48" y="220"/>
                </a:lnTo>
                <a:lnTo>
                  <a:pt x="48" y="227"/>
                </a:lnTo>
                <a:lnTo>
                  <a:pt x="46" y="229"/>
                </a:lnTo>
                <a:lnTo>
                  <a:pt x="42" y="238"/>
                </a:lnTo>
                <a:lnTo>
                  <a:pt x="39" y="238"/>
                </a:lnTo>
                <a:lnTo>
                  <a:pt x="34" y="246"/>
                </a:lnTo>
                <a:lnTo>
                  <a:pt x="25" y="250"/>
                </a:lnTo>
                <a:lnTo>
                  <a:pt x="10" y="250"/>
                </a:lnTo>
                <a:lnTo>
                  <a:pt x="11" y="260"/>
                </a:lnTo>
                <a:lnTo>
                  <a:pt x="1" y="268"/>
                </a:lnTo>
                <a:lnTo>
                  <a:pt x="0" y="305"/>
                </a:lnTo>
                <a:lnTo>
                  <a:pt x="10" y="336"/>
                </a:lnTo>
                <a:lnTo>
                  <a:pt x="36" y="346"/>
                </a:lnTo>
                <a:lnTo>
                  <a:pt x="39" y="355"/>
                </a:lnTo>
                <a:lnTo>
                  <a:pt x="57" y="360"/>
                </a:lnTo>
                <a:lnTo>
                  <a:pt x="76" y="367"/>
                </a:lnTo>
                <a:lnTo>
                  <a:pt x="95" y="389"/>
                </a:lnTo>
                <a:lnTo>
                  <a:pt x="107" y="401"/>
                </a:lnTo>
                <a:lnTo>
                  <a:pt x="115" y="410"/>
                </a:lnTo>
                <a:lnTo>
                  <a:pt x="128" y="415"/>
                </a:lnTo>
                <a:lnTo>
                  <a:pt x="135" y="430"/>
                </a:lnTo>
                <a:lnTo>
                  <a:pt x="141" y="443"/>
                </a:lnTo>
                <a:lnTo>
                  <a:pt x="156" y="464"/>
                </a:lnTo>
                <a:lnTo>
                  <a:pt x="167" y="484"/>
                </a:lnTo>
                <a:lnTo>
                  <a:pt x="187" y="479"/>
                </a:lnTo>
                <a:lnTo>
                  <a:pt x="205" y="476"/>
                </a:lnTo>
                <a:lnTo>
                  <a:pt x="214" y="482"/>
                </a:lnTo>
                <a:lnTo>
                  <a:pt x="224" y="494"/>
                </a:lnTo>
                <a:lnTo>
                  <a:pt x="232" y="498"/>
                </a:lnTo>
                <a:lnTo>
                  <a:pt x="240" y="496"/>
                </a:lnTo>
                <a:lnTo>
                  <a:pt x="237" y="486"/>
                </a:lnTo>
                <a:lnTo>
                  <a:pt x="236" y="464"/>
                </a:lnTo>
                <a:lnTo>
                  <a:pt x="251" y="457"/>
                </a:lnTo>
                <a:lnTo>
                  <a:pt x="263" y="455"/>
                </a:lnTo>
                <a:lnTo>
                  <a:pt x="376" y="235"/>
                </a:lnTo>
                <a:lnTo>
                  <a:pt x="387" y="208"/>
                </a:lnTo>
                <a:lnTo>
                  <a:pt x="391" y="201"/>
                </a:lnTo>
                <a:lnTo>
                  <a:pt x="391" y="181"/>
                </a:lnTo>
                <a:lnTo>
                  <a:pt x="383" y="170"/>
                </a:lnTo>
                <a:lnTo>
                  <a:pt x="380" y="161"/>
                </a:lnTo>
                <a:lnTo>
                  <a:pt x="380" y="150"/>
                </a:lnTo>
                <a:lnTo>
                  <a:pt x="392" y="140"/>
                </a:lnTo>
                <a:lnTo>
                  <a:pt x="403" y="131"/>
                </a:lnTo>
                <a:lnTo>
                  <a:pt x="415" y="119"/>
                </a:lnTo>
                <a:lnTo>
                  <a:pt x="406" y="111"/>
                </a:lnTo>
                <a:lnTo>
                  <a:pt x="401" y="105"/>
                </a:lnTo>
                <a:lnTo>
                  <a:pt x="397" y="101"/>
                </a:lnTo>
                <a:lnTo>
                  <a:pt x="383" y="100"/>
                </a:lnTo>
                <a:lnTo>
                  <a:pt x="355" y="100"/>
                </a:lnTo>
                <a:lnTo>
                  <a:pt x="336" y="98"/>
                </a:lnTo>
                <a:lnTo>
                  <a:pt x="326" y="90"/>
                </a:lnTo>
                <a:lnTo>
                  <a:pt x="323" y="77"/>
                </a:lnTo>
                <a:lnTo>
                  <a:pt x="310" y="64"/>
                </a:lnTo>
                <a:lnTo>
                  <a:pt x="299" y="53"/>
                </a:lnTo>
                <a:lnTo>
                  <a:pt x="301" y="35"/>
                </a:lnTo>
                <a:lnTo>
                  <a:pt x="294" y="22"/>
                </a:lnTo>
                <a:lnTo>
                  <a:pt x="286" y="10"/>
                </a:lnTo>
                <a:lnTo>
                  <a:pt x="287" y="0"/>
                </a:lnTo>
                <a:lnTo>
                  <a:pt x="275" y="7"/>
                </a:lnTo>
                <a:lnTo>
                  <a:pt x="271" y="0"/>
                </a:lnTo>
                <a:lnTo>
                  <a:pt x="263" y="7"/>
                </a:lnTo>
                <a:lnTo>
                  <a:pt x="243" y="13"/>
                </a:lnTo>
                <a:lnTo>
                  <a:pt x="234" y="17"/>
                </a:lnTo>
              </a:path>
            </a:pathLst>
          </a:custGeom>
          <a:solidFill>
            <a:schemeClr val="bg1"/>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273" name="Freeform 180"/>
          <p:cNvSpPr>
            <a:spLocks/>
          </p:cNvSpPr>
          <p:nvPr/>
        </p:nvSpPr>
        <p:spPr bwMode="auto">
          <a:xfrm>
            <a:off x="4168775" y="3903663"/>
            <a:ext cx="660400" cy="792162"/>
          </a:xfrm>
          <a:custGeom>
            <a:avLst/>
            <a:gdLst>
              <a:gd name="T0" fmla="*/ 2147483646 w 416"/>
              <a:gd name="T1" fmla="*/ 2147483646 h 499"/>
              <a:gd name="T2" fmla="*/ 2147483646 w 416"/>
              <a:gd name="T3" fmla="*/ 2147483646 h 499"/>
              <a:gd name="T4" fmla="*/ 2147483646 w 416"/>
              <a:gd name="T5" fmla="*/ 2147483646 h 499"/>
              <a:gd name="T6" fmla="*/ 2147483646 w 416"/>
              <a:gd name="T7" fmla="*/ 2147483646 h 499"/>
              <a:gd name="T8" fmla="*/ 2147483646 w 416"/>
              <a:gd name="T9" fmla="*/ 2147483646 h 499"/>
              <a:gd name="T10" fmla="*/ 2147483646 w 416"/>
              <a:gd name="T11" fmla="*/ 2147483646 h 499"/>
              <a:gd name="T12" fmla="*/ 2147483646 w 416"/>
              <a:gd name="T13" fmla="*/ 2147483646 h 499"/>
              <a:gd name="T14" fmla="*/ 2147483646 w 416"/>
              <a:gd name="T15" fmla="*/ 2147483646 h 499"/>
              <a:gd name="T16" fmla="*/ 2147483646 w 416"/>
              <a:gd name="T17" fmla="*/ 2147483646 h 499"/>
              <a:gd name="T18" fmla="*/ 2147483646 w 416"/>
              <a:gd name="T19" fmla="*/ 2147483646 h 499"/>
              <a:gd name="T20" fmla="*/ 2147483646 w 416"/>
              <a:gd name="T21" fmla="*/ 2147483646 h 499"/>
              <a:gd name="T22" fmla="*/ 2147483646 w 416"/>
              <a:gd name="T23" fmla="*/ 2147483646 h 499"/>
              <a:gd name="T24" fmla="*/ 2147483646 w 416"/>
              <a:gd name="T25" fmla="*/ 2147483646 h 499"/>
              <a:gd name="T26" fmla="*/ 2147483646 w 416"/>
              <a:gd name="T27" fmla="*/ 2147483646 h 499"/>
              <a:gd name="T28" fmla="*/ 2147483646 w 416"/>
              <a:gd name="T29" fmla="*/ 2147483646 h 499"/>
              <a:gd name="T30" fmla="*/ 2147483646 w 416"/>
              <a:gd name="T31" fmla="*/ 2147483646 h 499"/>
              <a:gd name="T32" fmla="*/ 2147483646 w 416"/>
              <a:gd name="T33" fmla="*/ 2147483646 h 499"/>
              <a:gd name="T34" fmla="*/ 2147483646 w 416"/>
              <a:gd name="T35" fmla="*/ 2147483646 h 499"/>
              <a:gd name="T36" fmla="*/ 2147483646 w 416"/>
              <a:gd name="T37" fmla="*/ 2147483646 h 499"/>
              <a:gd name="T38" fmla="*/ 2147483646 w 416"/>
              <a:gd name="T39" fmla="*/ 2147483646 h 499"/>
              <a:gd name="T40" fmla="*/ 2147483646 w 416"/>
              <a:gd name="T41" fmla="*/ 2147483646 h 499"/>
              <a:gd name="T42" fmla="*/ 2147483646 w 416"/>
              <a:gd name="T43" fmla="*/ 2147483646 h 499"/>
              <a:gd name="T44" fmla="*/ 0 w 416"/>
              <a:gd name="T45" fmla="*/ 2147483646 h 499"/>
              <a:gd name="T46" fmla="*/ 2147483646 w 416"/>
              <a:gd name="T47" fmla="*/ 2147483646 h 499"/>
              <a:gd name="T48" fmla="*/ 2147483646 w 416"/>
              <a:gd name="T49" fmla="*/ 2147483646 h 499"/>
              <a:gd name="T50" fmla="*/ 2147483646 w 416"/>
              <a:gd name="T51" fmla="*/ 2147483646 h 499"/>
              <a:gd name="T52" fmla="*/ 2147483646 w 416"/>
              <a:gd name="T53" fmla="*/ 2147483646 h 499"/>
              <a:gd name="T54" fmla="*/ 2147483646 w 416"/>
              <a:gd name="T55" fmla="*/ 2147483646 h 499"/>
              <a:gd name="T56" fmla="*/ 2147483646 w 416"/>
              <a:gd name="T57" fmla="*/ 2147483646 h 499"/>
              <a:gd name="T58" fmla="*/ 2147483646 w 416"/>
              <a:gd name="T59" fmla="*/ 2147483646 h 499"/>
              <a:gd name="T60" fmla="*/ 2147483646 w 416"/>
              <a:gd name="T61" fmla="*/ 2147483646 h 499"/>
              <a:gd name="T62" fmla="*/ 2147483646 w 416"/>
              <a:gd name="T63" fmla="*/ 2147483646 h 499"/>
              <a:gd name="T64" fmla="*/ 2147483646 w 416"/>
              <a:gd name="T65" fmla="*/ 2147483646 h 499"/>
              <a:gd name="T66" fmla="*/ 2147483646 w 416"/>
              <a:gd name="T67" fmla="*/ 2147483646 h 499"/>
              <a:gd name="T68" fmla="*/ 2147483646 w 416"/>
              <a:gd name="T69" fmla="*/ 2147483646 h 499"/>
              <a:gd name="T70" fmla="*/ 2147483646 w 416"/>
              <a:gd name="T71" fmla="*/ 2147483646 h 499"/>
              <a:gd name="T72" fmla="*/ 2147483646 w 416"/>
              <a:gd name="T73" fmla="*/ 2147483646 h 499"/>
              <a:gd name="T74" fmla="*/ 2147483646 w 416"/>
              <a:gd name="T75" fmla="*/ 2147483646 h 499"/>
              <a:gd name="T76" fmla="*/ 2147483646 w 416"/>
              <a:gd name="T77" fmla="*/ 2147483646 h 499"/>
              <a:gd name="T78" fmla="*/ 2147483646 w 416"/>
              <a:gd name="T79" fmla="*/ 2147483646 h 499"/>
              <a:gd name="T80" fmla="*/ 2147483646 w 416"/>
              <a:gd name="T81" fmla="*/ 2147483646 h 499"/>
              <a:gd name="T82" fmla="*/ 2147483646 w 416"/>
              <a:gd name="T83" fmla="*/ 2147483646 h 499"/>
              <a:gd name="T84" fmla="*/ 2147483646 w 416"/>
              <a:gd name="T85" fmla="*/ 2147483646 h 499"/>
              <a:gd name="T86" fmla="*/ 2147483646 w 416"/>
              <a:gd name="T87" fmla="*/ 2147483646 h 499"/>
              <a:gd name="T88" fmla="*/ 2147483646 w 416"/>
              <a:gd name="T89" fmla="*/ 2147483646 h 499"/>
              <a:gd name="T90" fmla="*/ 2147483646 w 416"/>
              <a:gd name="T91" fmla="*/ 2147483646 h 499"/>
              <a:gd name="T92" fmla="*/ 2147483646 w 416"/>
              <a:gd name="T93" fmla="*/ 2147483646 h 499"/>
              <a:gd name="T94" fmla="*/ 2147483646 w 416"/>
              <a:gd name="T95" fmla="*/ 2147483646 h 499"/>
              <a:gd name="T96" fmla="*/ 2147483646 w 416"/>
              <a:gd name="T97" fmla="*/ 2147483646 h 499"/>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416"/>
              <a:gd name="T148" fmla="*/ 0 h 499"/>
              <a:gd name="T149" fmla="*/ 416 w 416"/>
              <a:gd name="T150" fmla="*/ 499 h 499"/>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416" h="499">
                <a:moveTo>
                  <a:pt x="234" y="17"/>
                </a:moveTo>
                <a:lnTo>
                  <a:pt x="243" y="30"/>
                </a:lnTo>
                <a:lnTo>
                  <a:pt x="240" y="50"/>
                </a:lnTo>
                <a:lnTo>
                  <a:pt x="237" y="55"/>
                </a:lnTo>
                <a:lnTo>
                  <a:pt x="223" y="71"/>
                </a:lnTo>
                <a:lnTo>
                  <a:pt x="222" y="78"/>
                </a:lnTo>
                <a:lnTo>
                  <a:pt x="213" y="90"/>
                </a:lnTo>
                <a:lnTo>
                  <a:pt x="208" y="94"/>
                </a:lnTo>
                <a:lnTo>
                  <a:pt x="201" y="98"/>
                </a:lnTo>
                <a:lnTo>
                  <a:pt x="187" y="103"/>
                </a:lnTo>
                <a:lnTo>
                  <a:pt x="183" y="111"/>
                </a:lnTo>
                <a:lnTo>
                  <a:pt x="180" y="119"/>
                </a:lnTo>
                <a:lnTo>
                  <a:pt x="175" y="125"/>
                </a:lnTo>
                <a:lnTo>
                  <a:pt x="175" y="132"/>
                </a:lnTo>
                <a:lnTo>
                  <a:pt x="167" y="140"/>
                </a:lnTo>
                <a:lnTo>
                  <a:pt x="156" y="140"/>
                </a:lnTo>
                <a:lnTo>
                  <a:pt x="147" y="126"/>
                </a:lnTo>
                <a:lnTo>
                  <a:pt x="135" y="115"/>
                </a:lnTo>
                <a:lnTo>
                  <a:pt x="126" y="111"/>
                </a:lnTo>
                <a:lnTo>
                  <a:pt x="117" y="108"/>
                </a:lnTo>
                <a:lnTo>
                  <a:pt x="104" y="122"/>
                </a:lnTo>
                <a:lnTo>
                  <a:pt x="92" y="134"/>
                </a:lnTo>
                <a:lnTo>
                  <a:pt x="75" y="150"/>
                </a:lnTo>
                <a:lnTo>
                  <a:pt x="75" y="156"/>
                </a:lnTo>
                <a:lnTo>
                  <a:pt x="65" y="163"/>
                </a:lnTo>
                <a:lnTo>
                  <a:pt x="55" y="166"/>
                </a:lnTo>
                <a:lnTo>
                  <a:pt x="36" y="168"/>
                </a:lnTo>
                <a:lnTo>
                  <a:pt x="23" y="172"/>
                </a:lnTo>
                <a:lnTo>
                  <a:pt x="19" y="173"/>
                </a:lnTo>
                <a:lnTo>
                  <a:pt x="12" y="189"/>
                </a:lnTo>
                <a:lnTo>
                  <a:pt x="18" y="191"/>
                </a:lnTo>
                <a:lnTo>
                  <a:pt x="23" y="189"/>
                </a:lnTo>
                <a:lnTo>
                  <a:pt x="35" y="193"/>
                </a:lnTo>
                <a:lnTo>
                  <a:pt x="44" y="199"/>
                </a:lnTo>
                <a:lnTo>
                  <a:pt x="50" y="208"/>
                </a:lnTo>
                <a:lnTo>
                  <a:pt x="48" y="220"/>
                </a:lnTo>
                <a:lnTo>
                  <a:pt x="48" y="227"/>
                </a:lnTo>
                <a:lnTo>
                  <a:pt x="46" y="229"/>
                </a:lnTo>
                <a:lnTo>
                  <a:pt x="42" y="238"/>
                </a:lnTo>
                <a:lnTo>
                  <a:pt x="39" y="238"/>
                </a:lnTo>
                <a:lnTo>
                  <a:pt x="34" y="246"/>
                </a:lnTo>
                <a:lnTo>
                  <a:pt x="25" y="250"/>
                </a:lnTo>
                <a:lnTo>
                  <a:pt x="10" y="250"/>
                </a:lnTo>
                <a:lnTo>
                  <a:pt x="11" y="260"/>
                </a:lnTo>
                <a:lnTo>
                  <a:pt x="1" y="268"/>
                </a:lnTo>
                <a:lnTo>
                  <a:pt x="0" y="305"/>
                </a:lnTo>
                <a:lnTo>
                  <a:pt x="10" y="336"/>
                </a:lnTo>
                <a:lnTo>
                  <a:pt x="36" y="346"/>
                </a:lnTo>
                <a:lnTo>
                  <a:pt x="39" y="355"/>
                </a:lnTo>
                <a:lnTo>
                  <a:pt x="57" y="360"/>
                </a:lnTo>
                <a:lnTo>
                  <a:pt x="76" y="367"/>
                </a:lnTo>
                <a:lnTo>
                  <a:pt x="95" y="389"/>
                </a:lnTo>
                <a:lnTo>
                  <a:pt x="107" y="401"/>
                </a:lnTo>
                <a:lnTo>
                  <a:pt x="115" y="410"/>
                </a:lnTo>
                <a:lnTo>
                  <a:pt x="128" y="415"/>
                </a:lnTo>
                <a:lnTo>
                  <a:pt x="135" y="430"/>
                </a:lnTo>
                <a:lnTo>
                  <a:pt x="141" y="443"/>
                </a:lnTo>
                <a:lnTo>
                  <a:pt x="156" y="464"/>
                </a:lnTo>
                <a:lnTo>
                  <a:pt x="167" y="484"/>
                </a:lnTo>
                <a:lnTo>
                  <a:pt x="187" y="479"/>
                </a:lnTo>
                <a:lnTo>
                  <a:pt x="205" y="476"/>
                </a:lnTo>
                <a:lnTo>
                  <a:pt x="214" y="482"/>
                </a:lnTo>
                <a:lnTo>
                  <a:pt x="224" y="494"/>
                </a:lnTo>
                <a:lnTo>
                  <a:pt x="232" y="498"/>
                </a:lnTo>
                <a:lnTo>
                  <a:pt x="240" y="496"/>
                </a:lnTo>
                <a:lnTo>
                  <a:pt x="237" y="486"/>
                </a:lnTo>
                <a:lnTo>
                  <a:pt x="236" y="464"/>
                </a:lnTo>
                <a:lnTo>
                  <a:pt x="251" y="457"/>
                </a:lnTo>
                <a:lnTo>
                  <a:pt x="263" y="455"/>
                </a:lnTo>
                <a:lnTo>
                  <a:pt x="376" y="235"/>
                </a:lnTo>
                <a:lnTo>
                  <a:pt x="387" y="208"/>
                </a:lnTo>
                <a:lnTo>
                  <a:pt x="391" y="201"/>
                </a:lnTo>
                <a:lnTo>
                  <a:pt x="391" y="181"/>
                </a:lnTo>
                <a:lnTo>
                  <a:pt x="383" y="170"/>
                </a:lnTo>
                <a:lnTo>
                  <a:pt x="380" y="161"/>
                </a:lnTo>
                <a:lnTo>
                  <a:pt x="380" y="150"/>
                </a:lnTo>
                <a:lnTo>
                  <a:pt x="392" y="140"/>
                </a:lnTo>
                <a:lnTo>
                  <a:pt x="403" y="131"/>
                </a:lnTo>
                <a:lnTo>
                  <a:pt x="415" y="119"/>
                </a:lnTo>
                <a:lnTo>
                  <a:pt x="406" y="111"/>
                </a:lnTo>
                <a:lnTo>
                  <a:pt x="401" y="105"/>
                </a:lnTo>
                <a:lnTo>
                  <a:pt x="397" y="101"/>
                </a:lnTo>
                <a:lnTo>
                  <a:pt x="383" y="100"/>
                </a:lnTo>
                <a:lnTo>
                  <a:pt x="355" y="100"/>
                </a:lnTo>
                <a:lnTo>
                  <a:pt x="336" y="98"/>
                </a:lnTo>
                <a:lnTo>
                  <a:pt x="326" y="90"/>
                </a:lnTo>
                <a:lnTo>
                  <a:pt x="323" y="77"/>
                </a:lnTo>
                <a:lnTo>
                  <a:pt x="310" y="64"/>
                </a:lnTo>
                <a:lnTo>
                  <a:pt x="299" y="53"/>
                </a:lnTo>
                <a:lnTo>
                  <a:pt x="301" y="35"/>
                </a:lnTo>
                <a:lnTo>
                  <a:pt x="294" y="22"/>
                </a:lnTo>
                <a:lnTo>
                  <a:pt x="286" y="10"/>
                </a:lnTo>
                <a:lnTo>
                  <a:pt x="287" y="0"/>
                </a:lnTo>
                <a:lnTo>
                  <a:pt x="275" y="7"/>
                </a:lnTo>
                <a:lnTo>
                  <a:pt x="271" y="0"/>
                </a:lnTo>
                <a:lnTo>
                  <a:pt x="263" y="7"/>
                </a:lnTo>
                <a:lnTo>
                  <a:pt x="243" y="13"/>
                </a:lnTo>
                <a:lnTo>
                  <a:pt x="234" y="17"/>
                </a:lnTo>
              </a:path>
            </a:pathLst>
          </a:custGeom>
          <a:solidFill>
            <a:srgbClr val="99CCFF"/>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274" name="Freeform 181"/>
          <p:cNvSpPr>
            <a:spLocks/>
          </p:cNvSpPr>
          <p:nvPr/>
        </p:nvSpPr>
        <p:spPr bwMode="auto">
          <a:xfrm>
            <a:off x="5541963" y="3741738"/>
            <a:ext cx="403225" cy="588962"/>
          </a:xfrm>
          <a:custGeom>
            <a:avLst/>
            <a:gdLst>
              <a:gd name="T0" fmla="*/ 2147483646 w 254"/>
              <a:gd name="T1" fmla="*/ 2147483646 h 371"/>
              <a:gd name="T2" fmla="*/ 2147483646 w 254"/>
              <a:gd name="T3" fmla="*/ 2147483646 h 371"/>
              <a:gd name="T4" fmla="*/ 2147483646 w 254"/>
              <a:gd name="T5" fmla="*/ 2147483646 h 371"/>
              <a:gd name="T6" fmla="*/ 2147483646 w 254"/>
              <a:gd name="T7" fmla="*/ 2147483646 h 371"/>
              <a:gd name="T8" fmla="*/ 2147483646 w 254"/>
              <a:gd name="T9" fmla="*/ 2147483646 h 371"/>
              <a:gd name="T10" fmla="*/ 2147483646 w 254"/>
              <a:gd name="T11" fmla="*/ 2147483646 h 371"/>
              <a:gd name="T12" fmla="*/ 0 w 254"/>
              <a:gd name="T13" fmla="*/ 2147483646 h 371"/>
              <a:gd name="T14" fmla="*/ 2147483646 w 254"/>
              <a:gd name="T15" fmla="*/ 2147483646 h 371"/>
              <a:gd name="T16" fmla="*/ 2147483646 w 254"/>
              <a:gd name="T17" fmla="*/ 2147483646 h 371"/>
              <a:gd name="T18" fmla="*/ 2147483646 w 254"/>
              <a:gd name="T19" fmla="*/ 2147483646 h 371"/>
              <a:gd name="T20" fmla="*/ 2147483646 w 254"/>
              <a:gd name="T21" fmla="*/ 2147483646 h 371"/>
              <a:gd name="T22" fmla="*/ 2147483646 w 254"/>
              <a:gd name="T23" fmla="*/ 2147483646 h 371"/>
              <a:gd name="T24" fmla="*/ 2147483646 w 254"/>
              <a:gd name="T25" fmla="*/ 2147483646 h 371"/>
              <a:gd name="T26" fmla="*/ 2147483646 w 254"/>
              <a:gd name="T27" fmla="*/ 2147483646 h 371"/>
              <a:gd name="T28" fmla="*/ 2147483646 w 254"/>
              <a:gd name="T29" fmla="*/ 2147483646 h 371"/>
              <a:gd name="T30" fmla="*/ 2147483646 w 254"/>
              <a:gd name="T31" fmla="*/ 2147483646 h 371"/>
              <a:gd name="T32" fmla="*/ 2147483646 w 254"/>
              <a:gd name="T33" fmla="*/ 2147483646 h 371"/>
              <a:gd name="T34" fmla="*/ 2147483646 w 254"/>
              <a:gd name="T35" fmla="*/ 2147483646 h 371"/>
              <a:gd name="T36" fmla="*/ 2147483646 w 254"/>
              <a:gd name="T37" fmla="*/ 2147483646 h 371"/>
              <a:gd name="T38" fmla="*/ 2147483646 w 254"/>
              <a:gd name="T39" fmla="*/ 2147483646 h 371"/>
              <a:gd name="T40" fmla="*/ 2147483646 w 254"/>
              <a:gd name="T41" fmla="*/ 2147483646 h 371"/>
              <a:gd name="T42" fmla="*/ 2147483646 w 254"/>
              <a:gd name="T43" fmla="*/ 2147483646 h 371"/>
              <a:gd name="T44" fmla="*/ 2147483646 w 254"/>
              <a:gd name="T45" fmla="*/ 2147483646 h 371"/>
              <a:gd name="T46" fmla="*/ 2147483646 w 254"/>
              <a:gd name="T47" fmla="*/ 2147483646 h 371"/>
              <a:gd name="T48" fmla="*/ 2147483646 w 254"/>
              <a:gd name="T49" fmla="*/ 2147483646 h 371"/>
              <a:gd name="T50" fmla="*/ 2147483646 w 254"/>
              <a:gd name="T51" fmla="*/ 2147483646 h 371"/>
              <a:gd name="T52" fmla="*/ 2147483646 w 254"/>
              <a:gd name="T53" fmla="*/ 2147483646 h 371"/>
              <a:gd name="T54" fmla="*/ 2147483646 w 254"/>
              <a:gd name="T55" fmla="*/ 2147483646 h 371"/>
              <a:gd name="T56" fmla="*/ 2147483646 w 254"/>
              <a:gd name="T57" fmla="*/ 2147483646 h 371"/>
              <a:gd name="T58" fmla="*/ 2147483646 w 254"/>
              <a:gd name="T59" fmla="*/ 2147483646 h 371"/>
              <a:gd name="T60" fmla="*/ 2147483646 w 254"/>
              <a:gd name="T61" fmla="*/ 2147483646 h 371"/>
              <a:gd name="T62" fmla="*/ 2147483646 w 254"/>
              <a:gd name="T63" fmla="*/ 2147483646 h 371"/>
              <a:gd name="T64" fmla="*/ 2147483646 w 254"/>
              <a:gd name="T65" fmla="*/ 2147483646 h 371"/>
              <a:gd name="T66" fmla="*/ 2147483646 w 254"/>
              <a:gd name="T67" fmla="*/ 2147483646 h 371"/>
              <a:gd name="T68" fmla="*/ 2147483646 w 254"/>
              <a:gd name="T69" fmla="*/ 2147483646 h 371"/>
              <a:gd name="T70" fmla="*/ 2147483646 w 254"/>
              <a:gd name="T71" fmla="*/ 2147483646 h 371"/>
              <a:gd name="T72" fmla="*/ 2147483646 w 254"/>
              <a:gd name="T73" fmla="*/ 2147483646 h 371"/>
              <a:gd name="T74" fmla="*/ 2147483646 w 254"/>
              <a:gd name="T75" fmla="*/ 2147483646 h 371"/>
              <a:gd name="T76" fmla="*/ 2147483646 w 254"/>
              <a:gd name="T77" fmla="*/ 2147483646 h 371"/>
              <a:gd name="T78" fmla="*/ 2147483646 w 254"/>
              <a:gd name="T79" fmla="*/ 2147483646 h 371"/>
              <a:gd name="T80" fmla="*/ 2147483646 w 254"/>
              <a:gd name="T81" fmla="*/ 2147483646 h 371"/>
              <a:gd name="T82" fmla="*/ 2147483646 w 254"/>
              <a:gd name="T83" fmla="*/ 2147483646 h 371"/>
              <a:gd name="T84" fmla="*/ 2147483646 w 254"/>
              <a:gd name="T85" fmla="*/ 2147483646 h 371"/>
              <a:gd name="T86" fmla="*/ 2147483646 w 254"/>
              <a:gd name="T87" fmla="*/ 2147483646 h 371"/>
              <a:gd name="T88" fmla="*/ 2147483646 w 254"/>
              <a:gd name="T89" fmla="*/ 2147483646 h 371"/>
              <a:gd name="T90" fmla="*/ 2147483646 w 254"/>
              <a:gd name="T91" fmla="*/ 2147483646 h 371"/>
              <a:gd name="T92" fmla="*/ 2147483646 w 254"/>
              <a:gd name="T93" fmla="*/ 2147483646 h 371"/>
              <a:gd name="T94" fmla="*/ 2147483646 w 254"/>
              <a:gd name="T95" fmla="*/ 2147483646 h 371"/>
              <a:gd name="T96" fmla="*/ 2147483646 w 254"/>
              <a:gd name="T97" fmla="*/ 2147483646 h 371"/>
              <a:gd name="T98" fmla="*/ 2147483646 w 254"/>
              <a:gd name="T99" fmla="*/ 0 h 371"/>
              <a:gd name="T100" fmla="*/ 2147483646 w 254"/>
              <a:gd name="T101" fmla="*/ 2147483646 h 371"/>
              <a:gd name="T102" fmla="*/ 2147483646 w 254"/>
              <a:gd name="T103" fmla="*/ 2147483646 h 371"/>
              <a:gd name="T104" fmla="*/ 2147483646 w 254"/>
              <a:gd name="T105" fmla="*/ 2147483646 h 371"/>
              <a:gd name="T106" fmla="*/ 2147483646 w 254"/>
              <a:gd name="T107" fmla="*/ 2147483646 h 371"/>
              <a:gd name="T108" fmla="*/ 2147483646 w 254"/>
              <a:gd name="T109" fmla="*/ 2147483646 h 371"/>
              <a:gd name="T110" fmla="*/ 2147483646 w 254"/>
              <a:gd name="T111" fmla="*/ 2147483646 h 371"/>
              <a:gd name="T112" fmla="*/ 2147483646 w 254"/>
              <a:gd name="T113" fmla="*/ 2147483646 h 371"/>
              <a:gd name="T114" fmla="*/ 2147483646 w 254"/>
              <a:gd name="T115" fmla="*/ 2147483646 h 371"/>
              <a:gd name="T116" fmla="*/ 2147483646 w 254"/>
              <a:gd name="T117" fmla="*/ 2147483646 h 371"/>
              <a:gd name="T118" fmla="*/ 2147483646 w 254"/>
              <a:gd name="T119" fmla="*/ 2147483646 h 371"/>
              <a:gd name="T120" fmla="*/ 2147483646 w 254"/>
              <a:gd name="T121" fmla="*/ 2147483646 h 371"/>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254"/>
              <a:gd name="T184" fmla="*/ 0 h 371"/>
              <a:gd name="T185" fmla="*/ 254 w 254"/>
              <a:gd name="T186" fmla="*/ 371 h 371"/>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254" h="371">
                <a:moveTo>
                  <a:pt x="146" y="48"/>
                </a:moveTo>
                <a:lnTo>
                  <a:pt x="146" y="51"/>
                </a:lnTo>
                <a:lnTo>
                  <a:pt x="146" y="55"/>
                </a:lnTo>
                <a:lnTo>
                  <a:pt x="149" y="61"/>
                </a:lnTo>
                <a:lnTo>
                  <a:pt x="149" y="68"/>
                </a:lnTo>
                <a:lnTo>
                  <a:pt x="146" y="74"/>
                </a:lnTo>
                <a:lnTo>
                  <a:pt x="0" y="331"/>
                </a:lnTo>
                <a:lnTo>
                  <a:pt x="12" y="338"/>
                </a:lnTo>
                <a:lnTo>
                  <a:pt x="20" y="344"/>
                </a:lnTo>
                <a:lnTo>
                  <a:pt x="30" y="354"/>
                </a:lnTo>
                <a:lnTo>
                  <a:pt x="36" y="357"/>
                </a:lnTo>
                <a:lnTo>
                  <a:pt x="36" y="361"/>
                </a:lnTo>
                <a:lnTo>
                  <a:pt x="46" y="361"/>
                </a:lnTo>
                <a:lnTo>
                  <a:pt x="51" y="365"/>
                </a:lnTo>
                <a:lnTo>
                  <a:pt x="60" y="370"/>
                </a:lnTo>
                <a:lnTo>
                  <a:pt x="64" y="370"/>
                </a:lnTo>
                <a:lnTo>
                  <a:pt x="73" y="361"/>
                </a:lnTo>
                <a:lnTo>
                  <a:pt x="83" y="357"/>
                </a:lnTo>
                <a:lnTo>
                  <a:pt x="95" y="357"/>
                </a:lnTo>
                <a:lnTo>
                  <a:pt x="100" y="355"/>
                </a:lnTo>
                <a:lnTo>
                  <a:pt x="146" y="318"/>
                </a:lnTo>
                <a:lnTo>
                  <a:pt x="154" y="310"/>
                </a:lnTo>
                <a:lnTo>
                  <a:pt x="160" y="298"/>
                </a:lnTo>
                <a:lnTo>
                  <a:pt x="160" y="283"/>
                </a:lnTo>
                <a:lnTo>
                  <a:pt x="164" y="271"/>
                </a:lnTo>
                <a:lnTo>
                  <a:pt x="165" y="262"/>
                </a:lnTo>
                <a:lnTo>
                  <a:pt x="209" y="237"/>
                </a:lnTo>
                <a:lnTo>
                  <a:pt x="216" y="222"/>
                </a:lnTo>
                <a:lnTo>
                  <a:pt x="218" y="208"/>
                </a:lnTo>
                <a:lnTo>
                  <a:pt x="222" y="194"/>
                </a:lnTo>
                <a:lnTo>
                  <a:pt x="228" y="174"/>
                </a:lnTo>
                <a:lnTo>
                  <a:pt x="228" y="162"/>
                </a:lnTo>
                <a:lnTo>
                  <a:pt x="228" y="146"/>
                </a:lnTo>
                <a:lnTo>
                  <a:pt x="233" y="125"/>
                </a:lnTo>
                <a:lnTo>
                  <a:pt x="236" y="107"/>
                </a:lnTo>
                <a:lnTo>
                  <a:pt x="243" y="90"/>
                </a:lnTo>
                <a:lnTo>
                  <a:pt x="250" y="79"/>
                </a:lnTo>
                <a:lnTo>
                  <a:pt x="253" y="74"/>
                </a:lnTo>
                <a:lnTo>
                  <a:pt x="245" y="64"/>
                </a:lnTo>
                <a:lnTo>
                  <a:pt x="240" y="58"/>
                </a:lnTo>
                <a:lnTo>
                  <a:pt x="232" y="51"/>
                </a:lnTo>
                <a:lnTo>
                  <a:pt x="233" y="46"/>
                </a:lnTo>
                <a:lnTo>
                  <a:pt x="233" y="40"/>
                </a:lnTo>
                <a:lnTo>
                  <a:pt x="236" y="32"/>
                </a:lnTo>
                <a:lnTo>
                  <a:pt x="236" y="30"/>
                </a:lnTo>
                <a:lnTo>
                  <a:pt x="234" y="20"/>
                </a:lnTo>
                <a:lnTo>
                  <a:pt x="222" y="15"/>
                </a:lnTo>
                <a:lnTo>
                  <a:pt x="211" y="9"/>
                </a:lnTo>
                <a:lnTo>
                  <a:pt x="204" y="2"/>
                </a:lnTo>
                <a:lnTo>
                  <a:pt x="198" y="0"/>
                </a:lnTo>
                <a:lnTo>
                  <a:pt x="194" y="7"/>
                </a:lnTo>
                <a:lnTo>
                  <a:pt x="188" y="7"/>
                </a:lnTo>
                <a:lnTo>
                  <a:pt x="180" y="9"/>
                </a:lnTo>
                <a:lnTo>
                  <a:pt x="180" y="19"/>
                </a:lnTo>
                <a:lnTo>
                  <a:pt x="172" y="21"/>
                </a:lnTo>
                <a:lnTo>
                  <a:pt x="165" y="25"/>
                </a:lnTo>
                <a:lnTo>
                  <a:pt x="160" y="32"/>
                </a:lnTo>
                <a:lnTo>
                  <a:pt x="152" y="36"/>
                </a:lnTo>
                <a:lnTo>
                  <a:pt x="149" y="43"/>
                </a:lnTo>
                <a:lnTo>
                  <a:pt x="146" y="44"/>
                </a:lnTo>
                <a:lnTo>
                  <a:pt x="146" y="48"/>
                </a:lnTo>
              </a:path>
            </a:pathLst>
          </a:custGeom>
          <a:solidFill>
            <a:schemeClr val="bg1"/>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275" name="Freeform 182"/>
          <p:cNvSpPr>
            <a:spLocks/>
          </p:cNvSpPr>
          <p:nvPr/>
        </p:nvSpPr>
        <p:spPr bwMode="auto">
          <a:xfrm>
            <a:off x="5541963" y="3741738"/>
            <a:ext cx="403225" cy="588962"/>
          </a:xfrm>
          <a:custGeom>
            <a:avLst/>
            <a:gdLst>
              <a:gd name="T0" fmla="*/ 2147483646 w 254"/>
              <a:gd name="T1" fmla="*/ 2147483646 h 371"/>
              <a:gd name="T2" fmla="*/ 2147483646 w 254"/>
              <a:gd name="T3" fmla="*/ 2147483646 h 371"/>
              <a:gd name="T4" fmla="*/ 2147483646 w 254"/>
              <a:gd name="T5" fmla="*/ 2147483646 h 371"/>
              <a:gd name="T6" fmla="*/ 2147483646 w 254"/>
              <a:gd name="T7" fmla="*/ 2147483646 h 371"/>
              <a:gd name="T8" fmla="*/ 2147483646 w 254"/>
              <a:gd name="T9" fmla="*/ 2147483646 h 371"/>
              <a:gd name="T10" fmla="*/ 2147483646 w 254"/>
              <a:gd name="T11" fmla="*/ 2147483646 h 371"/>
              <a:gd name="T12" fmla="*/ 0 w 254"/>
              <a:gd name="T13" fmla="*/ 2147483646 h 371"/>
              <a:gd name="T14" fmla="*/ 2147483646 w 254"/>
              <a:gd name="T15" fmla="*/ 2147483646 h 371"/>
              <a:gd name="T16" fmla="*/ 2147483646 w 254"/>
              <a:gd name="T17" fmla="*/ 2147483646 h 371"/>
              <a:gd name="T18" fmla="*/ 2147483646 w 254"/>
              <a:gd name="T19" fmla="*/ 2147483646 h 371"/>
              <a:gd name="T20" fmla="*/ 2147483646 w 254"/>
              <a:gd name="T21" fmla="*/ 2147483646 h 371"/>
              <a:gd name="T22" fmla="*/ 2147483646 w 254"/>
              <a:gd name="T23" fmla="*/ 2147483646 h 371"/>
              <a:gd name="T24" fmla="*/ 2147483646 w 254"/>
              <a:gd name="T25" fmla="*/ 2147483646 h 371"/>
              <a:gd name="T26" fmla="*/ 2147483646 w 254"/>
              <a:gd name="T27" fmla="*/ 2147483646 h 371"/>
              <a:gd name="T28" fmla="*/ 2147483646 w 254"/>
              <a:gd name="T29" fmla="*/ 2147483646 h 371"/>
              <a:gd name="T30" fmla="*/ 2147483646 w 254"/>
              <a:gd name="T31" fmla="*/ 2147483646 h 371"/>
              <a:gd name="T32" fmla="*/ 2147483646 w 254"/>
              <a:gd name="T33" fmla="*/ 2147483646 h 371"/>
              <a:gd name="T34" fmla="*/ 2147483646 w 254"/>
              <a:gd name="T35" fmla="*/ 2147483646 h 371"/>
              <a:gd name="T36" fmla="*/ 2147483646 w 254"/>
              <a:gd name="T37" fmla="*/ 2147483646 h 371"/>
              <a:gd name="T38" fmla="*/ 2147483646 w 254"/>
              <a:gd name="T39" fmla="*/ 2147483646 h 371"/>
              <a:gd name="T40" fmla="*/ 2147483646 w 254"/>
              <a:gd name="T41" fmla="*/ 2147483646 h 371"/>
              <a:gd name="T42" fmla="*/ 2147483646 w 254"/>
              <a:gd name="T43" fmla="*/ 2147483646 h 371"/>
              <a:gd name="T44" fmla="*/ 2147483646 w 254"/>
              <a:gd name="T45" fmla="*/ 2147483646 h 371"/>
              <a:gd name="T46" fmla="*/ 2147483646 w 254"/>
              <a:gd name="T47" fmla="*/ 2147483646 h 371"/>
              <a:gd name="T48" fmla="*/ 2147483646 w 254"/>
              <a:gd name="T49" fmla="*/ 2147483646 h 371"/>
              <a:gd name="T50" fmla="*/ 2147483646 w 254"/>
              <a:gd name="T51" fmla="*/ 2147483646 h 371"/>
              <a:gd name="T52" fmla="*/ 2147483646 w 254"/>
              <a:gd name="T53" fmla="*/ 2147483646 h 371"/>
              <a:gd name="T54" fmla="*/ 2147483646 w 254"/>
              <a:gd name="T55" fmla="*/ 2147483646 h 371"/>
              <a:gd name="T56" fmla="*/ 2147483646 w 254"/>
              <a:gd name="T57" fmla="*/ 2147483646 h 371"/>
              <a:gd name="T58" fmla="*/ 2147483646 w 254"/>
              <a:gd name="T59" fmla="*/ 2147483646 h 371"/>
              <a:gd name="T60" fmla="*/ 2147483646 w 254"/>
              <a:gd name="T61" fmla="*/ 2147483646 h 371"/>
              <a:gd name="T62" fmla="*/ 2147483646 w 254"/>
              <a:gd name="T63" fmla="*/ 2147483646 h 371"/>
              <a:gd name="T64" fmla="*/ 2147483646 w 254"/>
              <a:gd name="T65" fmla="*/ 2147483646 h 371"/>
              <a:gd name="T66" fmla="*/ 2147483646 w 254"/>
              <a:gd name="T67" fmla="*/ 2147483646 h 371"/>
              <a:gd name="T68" fmla="*/ 2147483646 w 254"/>
              <a:gd name="T69" fmla="*/ 2147483646 h 371"/>
              <a:gd name="T70" fmla="*/ 2147483646 w 254"/>
              <a:gd name="T71" fmla="*/ 2147483646 h 371"/>
              <a:gd name="T72" fmla="*/ 2147483646 w 254"/>
              <a:gd name="T73" fmla="*/ 2147483646 h 371"/>
              <a:gd name="T74" fmla="*/ 2147483646 w 254"/>
              <a:gd name="T75" fmla="*/ 2147483646 h 371"/>
              <a:gd name="T76" fmla="*/ 2147483646 w 254"/>
              <a:gd name="T77" fmla="*/ 2147483646 h 371"/>
              <a:gd name="T78" fmla="*/ 2147483646 w 254"/>
              <a:gd name="T79" fmla="*/ 2147483646 h 371"/>
              <a:gd name="T80" fmla="*/ 2147483646 w 254"/>
              <a:gd name="T81" fmla="*/ 2147483646 h 371"/>
              <a:gd name="T82" fmla="*/ 2147483646 w 254"/>
              <a:gd name="T83" fmla="*/ 2147483646 h 371"/>
              <a:gd name="T84" fmla="*/ 2147483646 w 254"/>
              <a:gd name="T85" fmla="*/ 2147483646 h 371"/>
              <a:gd name="T86" fmla="*/ 2147483646 w 254"/>
              <a:gd name="T87" fmla="*/ 2147483646 h 371"/>
              <a:gd name="T88" fmla="*/ 2147483646 w 254"/>
              <a:gd name="T89" fmla="*/ 2147483646 h 371"/>
              <a:gd name="T90" fmla="*/ 2147483646 w 254"/>
              <a:gd name="T91" fmla="*/ 2147483646 h 371"/>
              <a:gd name="T92" fmla="*/ 2147483646 w 254"/>
              <a:gd name="T93" fmla="*/ 2147483646 h 371"/>
              <a:gd name="T94" fmla="*/ 2147483646 w 254"/>
              <a:gd name="T95" fmla="*/ 2147483646 h 371"/>
              <a:gd name="T96" fmla="*/ 2147483646 w 254"/>
              <a:gd name="T97" fmla="*/ 2147483646 h 371"/>
              <a:gd name="T98" fmla="*/ 2147483646 w 254"/>
              <a:gd name="T99" fmla="*/ 0 h 371"/>
              <a:gd name="T100" fmla="*/ 2147483646 w 254"/>
              <a:gd name="T101" fmla="*/ 2147483646 h 371"/>
              <a:gd name="T102" fmla="*/ 2147483646 w 254"/>
              <a:gd name="T103" fmla="*/ 2147483646 h 371"/>
              <a:gd name="T104" fmla="*/ 2147483646 w 254"/>
              <a:gd name="T105" fmla="*/ 2147483646 h 371"/>
              <a:gd name="T106" fmla="*/ 2147483646 w 254"/>
              <a:gd name="T107" fmla="*/ 2147483646 h 371"/>
              <a:gd name="T108" fmla="*/ 2147483646 w 254"/>
              <a:gd name="T109" fmla="*/ 2147483646 h 371"/>
              <a:gd name="T110" fmla="*/ 2147483646 w 254"/>
              <a:gd name="T111" fmla="*/ 2147483646 h 371"/>
              <a:gd name="T112" fmla="*/ 2147483646 w 254"/>
              <a:gd name="T113" fmla="*/ 2147483646 h 371"/>
              <a:gd name="T114" fmla="*/ 2147483646 w 254"/>
              <a:gd name="T115" fmla="*/ 2147483646 h 371"/>
              <a:gd name="T116" fmla="*/ 2147483646 w 254"/>
              <a:gd name="T117" fmla="*/ 2147483646 h 371"/>
              <a:gd name="T118" fmla="*/ 2147483646 w 254"/>
              <a:gd name="T119" fmla="*/ 2147483646 h 371"/>
              <a:gd name="T120" fmla="*/ 2147483646 w 254"/>
              <a:gd name="T121" fmla="*/ 2147483646 h 371"/>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254"/>
              <a:gd name="T184" fmla="*/ 0 h 371"/>
              <a:gd name="T185" fmla="*/ 254 w 254"/>
              <a:gd name="T186" fmla="*/ 371 h 371"/>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254" h="371">
                <a:moveTo>
                  <a:pt x="146" y="48"/>
                </a:moveTo>
                <a:lnTo>
                  <a:pt x="146" y="51"/>
                </a:lnTo>
                <a:lnTo>
                  <a:pt x="146" y="55"/>
                </a:lnTo>
                <a:lnTo>
                  <a:pt x="149" y="61"/>
                </a:lnTo>
                <a:lnTo>
                  <a:pt x="149" y="68"/>
                </a:lnTo>
                <a:lnTo>
                  <a:pt x="146" y="74"/>
                </a:lnTo>
                <a:lnTo>
                  <a:pt x="0" y="331"/>
                </a:lnTo>
                <a:lnTo>
                  <a:pt x="12" y="338"/>
                </a:lnTo>
                <a:lnTo>
                  <a:pt x="20" y="344"/>
                </a:lnTo>
                <a:lnTo>
                  <a:pt x="30" y="354"/>
                </a:lnTo>
                <a:lnTo>
                  <a:pt x="36" y="357"/>
                </a:lnTo>
                <a:lnTo>
                  <a:pt x="36" y="361"/>
                </a:lnTo>
                <a:lnTo>
                  <a:pt x="46" y="361"/>
                </a:lnTo>
                <a:lnTo>
                  <a:pt x="51" y="365"/>
                </a:lnTo>
                <a:lnTo>
                  <a:pt x="60" y="370"/>
                </a:lnTo>
                <a:lnTo>
                  <a:pt x="64" y="370"/>
                </a:lnTo>
                <a:lnTo>
                  <a:pt x="73" y="361"/>
                </a:lnTo>
                <a:lnTo>
                  <a:pt x="83" y="357"/>
                </a:lnTo>
                <a:lnTo>
                  <a:pt x="95" y="357"/>
                </a:lnTo>
                <a:lnTo>
                  <a:pt x="100" y="355"/>
                </a:lnTo>
                <a:lnTo>
                  <a:pt x="146" y="318"/>
                </a:lnTo>
                <a:lnTo>
                  <a:pt x="154" y="310"/>
                </a:lnTo>
                <a:lnTo>
                  <a:pt x="160" y="298"/>
                </a:lnTo>
                <a:lnTo>
                  <a:pt x="160" y="283"/>
                </a:lnTo>
                <a:lnTo>
                  <a:pt x="164" y="271"/>
                </a:lnTo>
                <a:lnTo>
                  <a:pt x="165" y="262"/>
                </a:lnTo>
                <a:lnTo>
                  <a:pt x="209" y="237"/>
                </a:lnTo>
                <a:lnTo>
                  <a:pt x="216" y="222"/>
                </a:lnTo>
                <a:lnTo>
                  <a:pt x="218" y="208"/>
                </a:lnTo>
                <a:lnTo>
                  <a:pt x="222" y="194"/>
                </a:lnTo>
                <a:lnTo>
                  <a:pt x="228" y="174"/>
                </a:lnTo>
                <a:lnTo>
                  <a:pt x="228" y="162"/>
                </a:lnTo>
                <a:lnTo>
                  <a:pt x="228" y="146"/>
                </a:lnTo>
                <a:lnTo>
                  <a:pt x="233" y="125"/>
                </a:lnTo>
                <a:lnTo>
                  <a:pt x="236" y="107"/>
                </a:lnTo>
                <a:lnTo>
                  <a:pt x="243" y="90"/>
                </a:lnTo>
                <a:lnTo>
                  <a:pt x="250" y="79"/>
                </a:lnTo>
                <a:lnTo>
                  <a:pt x="253" y="74"/>
                </a:lnTo>
                <a:lnTo>
                  <a:pt x="245" y="64"/>
                </a:lnTo>
                <a:lnTo>
                  <a:pt x="240" y="58"/>
                </a:lnTo>
                <a:lnTo>
                  <a:pt x="232" y="51"/>
                </a:lnTo>
                <a:lnTo>
                  <a:pt x="233" y="46"/>
                </a:lnTo>
                <a:lnTo>
                  <a:pt x="233" y="40"/>
                </a:lnTo>
                <a:lnTo>
                  <a:pt x="236" y="32"/>
                </a:lnTo>
                <a:lnTo>
                  <a:pt x="236" y="30"/>
                </a:lnTo>
                <a:lnTo>
                  <a:pt x="234" y="20"/>
                </a:lnTo>
                <a:lnTo>
                  <a:pt x="222" y="15"/>
                </a:lnTo>
                <a:lnTo>
                  <a:pt x="211" y="9"/>
                </a:lnTo>
                <a:lnTo>
                  <a:pt x="204" y="2"/>
                </a:lnTo>
                <a:lnTo>
                  <a:pt x="198" y="0"/>
                </a:lnTo>
                <a:lnTo>
                  <a:pt x="194" y="7"/>
                </a:lnTo>
                <a:lnTo>
                  <a:pt x="188" y="7"/>
                </a:lnTo>
                <a:lnTo>
                  <a:pt x="180" y="9"/>
                </a:lnTo>
                <a:lnTo>
                  <a:pt x="180" y="19"/>
                </a:lnTo>
                <a:lnTo>
                  <a:pt x="172" y="21"/>
                </a:lnTo>
                <a:lnTo>
                  <a:pt x="165" y="25"/>
                </a:lnTo>
                <a:lnTo>
                  <a:pt x="160" y="32"/>
                </a:lnTo>
                <a:lnTo>
                  <a:pt x="152" y="36"/>
                </a:lnTo>
                <a:lnTo>
                  <a:pt x="149" y="43"/>
                </a:lnTo>
                <a:lnTo>
                  <a:pt x="146" y="44"/>
                </a:lnTo>
                <a:lnTo>
                  <a:pt x="146" y="48"/>
                </a:lnTo>
              </a:path>
            </a:pathLst>
          </a:custGeom>
          <a:solidFill>
            <a:srgbClr val="6699FF"/>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276" name="Freeform 183"/>
          <p:cNvSpPr>
            <a:spLocks/>
          </p:cNvSpPr>
          <p:nvPr/>
        </p:nvSpPr>
        <p:spPr bwMode="auto">
          <a:xfrm>
            <a:off x="5562600" y="2590800"/>
            <a:ext cx="374650" cy="514350"/>
          </a:xfrm>
          <a:custGeom>
            <a:avLst/>
            <a:gdLst>
              <a:gd name="T0" fmla="*/ 2147483646 w 236"/>
              <a:gd name="T1" fmla="*/ 2147483646 h 324"/>
              <a:gd name="T2" fmla="*/ 2147483646 w 236"/>
              <a:gd name="T3" fmla="*/ 2147483646 h 324"/>
              <a:gd name="T4" fmla="*/ 2147483646 w 236"/>
              <a:gd name="T5" fmla="*/ 2147483646 h 324"/>
              <a:gd name="T6" fmla="*/ 2147483646 w 236"/>
              <a:gd name="T7" fmla="*/ 2147483646 h 324"/>
              <a:gd name="T8" fmla="*/ 2147483646 w 236"/>
              <a:gd name="T9" fmla="*/ 2147483646 h 324"/>
              <a:gd name="T10" fmla="*/ 2147483646 w 236"/>
              <a:gd name="T11" fmla="*/ 2147483646 h 324"/>
              <a:gd name="T12" fmla="*/ 2147483646 w 236"/>
              <a:gd name="T13" fmla="*/ 2147483646 h 324"/>
              <a:gd name="T14" fmla="*/ 2147483646 w 236"/>
              <a:gd name="T15" fmla="*/ 2147483646 h 324"/>
              <a:gd name="T16" fmla="*/ 2147483646 w 236"/>
              <a:gd name="T17" fmla="*/ 2147483646 h 324"/>
              <a:gd name="T18" fmla="*/ 2147483646 w 236"/>
              <a:gd name="T19" fmla="*/ 2147483646 h 324"/>
              <a:gd name="T20" fmla="*/ 2147483646 w 236"/>
              <a:gd name="T21" fmla="*/ 2147483646 h 324"/>
              <a:gd name="T22" fmla="*/ 2147483646 w 236"/>
              <a:gd name="T23" fmla="*/ 2147483646 h 324"/>
              <a:gd name="T24" fmla="*/ 2147483646 w 236"/>
              <a:gd name="T25" fmla="*/ 2147483646 h 324"/>
              <a:gd name="T26" fmla="*/ 2147483646 w 236"/>
              <a:gd name="T27" fmla="*/ 2147483646 h 324"/>
              <a:gd name="T28" fmla="*/ 2147483646 w 236"/>
              <a:gd name="T29" fmla="*/ 2147483646 h 324"/>
              <a:gd name="T30" fmla="*/ 2147483646 w 236"/>
              <a:gd name="T31" fmla="*/ 2147483646 h 324"/>
              <a:gd name="T32" fmla="*/ 2147483646 w 236"/>
              <a:gd name="T33" fmla="*/ 2147483646 h 324"/>
              <a:gd name="T34" fmla="*/ 2147483646 w 236"/>
              <a:gd name="T35" fmla="*/ 2147483646 h 324"/>
              <a:gd name="T36" fmla="*/ 2147483646 w 236"/>
              <a:gd name="T37" fmla="*/ 2147483646 h 324"/>
              <a:gd name="T38" fmla="*/ 2147483646 w 236"/>
              <a:gd name="T39" fmla="*/ 2147483646 h 324"/>
              <a:gd name="T40" fmla="*/ 2147483646 w 236"/>
              <a:gd name="T41" fmla="*/ 2147483646 h 324"/>
              <a:gd name="T42" fmla="*/ 2147483646 w 236"/>
              <a:gd name="T43" fmla="*/ 2147483646 h 324"/>
              <a:gd name="T44" fmla="*/ 2147483646 w 236"/>
              <a:gd name="T45" fmla="*/ 2147483646 h 324"/>
              <a:gd name="T46" fmla="*/ 2147483646 w 236"/>
              <a:gd name="T47" fmla="*/ 2147483646 h 324"/>
              <a:gd name="T48" fmla="*/ 2147483646 w 236"/>
              <a:gd name="T49" fmla="*/ 2147483646 h 324"/>
              <a:gd name="T50" fmla="*/ 2147483646 w 236"/>
              <a:gd name="T51" fmla="*/ 2147483646 h 324"/>
              <a:gd name="T52" fmla="*/ 2147483646 w 236"/>
              <a:gd name="T53" fmla="*/ 2147483646 h 324"/>
              <a:gd name="T54" fmla="*/ 2147483646 w 236"/>
              <a:gd name="T55" fmla="*/ 2147483646 h 324"/>
              <a:gd name="T56" fmla="*/ 2147483646 w 236"/>
              <a:gd name="T57" fmla="*/ 2147483646 h 324"/>
              <a:gd name="T58" fmla="*/ 2147483646 w 236"/>
              <a:gd name="T59" fmla="*/ 2147483646 h 324"/>
              <a:gd name="T60" fmla="*/ 2147483646 w 236"/>
              <a:gd name="T61" fmla="*/ 2147483646 h 324"/>
              <a:gd name="T62" fmla="*/ 2147483646 w 236"/>
              <a:gd name="T63" fmla="*/ 2147483646 h 324"/>
              <a:gd name="T64" fmla="*/ 2147483646 w 236"/>
              <a:gd name="T65" fmla="*/ 2147483646 h 324"/>
              <a:gd name="T66" fmla="*/ 2147483646 w 236"/>
              <a:gd name="T67" fmla="*/ 2147483646 h 324"/>
              <a:gd name="T68" fmla="*/ 2147483646 w 236"/>
              <a:gd name="T69" fmla="*/ 2147483646 h 324"/>
              <a:gd name="T70" fmla="*/ 2147483646 w 236"/>
              <a:gd name="T71" fmla="*/ 2147483646 h 324"/>
              <a:gd name="T72" fmla="*/ 2147483646 w 236"/>
              <a:gd name="T73" fmla="*/ 2147483646 h 324"/>
              <a:gd name="T74" fmla="*/ 2147483646 w 236"/>
              <a:gd name="T75" fmla="*/ 2147483646 h 324"/>
              <a:gd name="T76" fmla="*/ 2147483646 w 236"/>
              <a:gd name="T77" fmla="*/ 2147483646 h 324"/>
              <a:gd name="T78" fmla="*/ 2147483646 w 236"/>
              <a:gd name="T79" fmla="*/ 2147483646 h 324"/>
              <a:gd name="T80" fmla="*/ 2147483646 w 236"/>
              <a:gd name="T81" fmla="*/ 2147483646 h 32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236"/>
              <a:gd name="T124" fmla="*/ 0 h 324"/>
              <a:gd name="T125" fmla="*/ 236 w 236"/>
              <a:gd name="T126" fmla="*/ 324 h 324"/>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236" h="324">
                <a:moveTo>
                  <a:pt x="103" y="32"/>
                </a:moveTo>
                <a:lnTo>
                  <a:pt x="144" y="82"/>
                </a:lnTo>
                <a:lnTo>
                  <a:pt x="141" y="82"/>
                </a:lnTo>
                <a:lnTo>
                  <a:pt x="145" y="88"/>
                </a:lnTo>
                <a:lnTo>
                  <a:pt x="163" y="107"/>
                </a:lnTo>
                <a:lnTo>
                  <a:pt x="189" y="134"/>
                </a:lnTo>
                <a:lnTo>
                  <a:pt x="210" y="160"/>
                </a:lnTo>
                <a:lnTo>
                  <a:pt x="206" y="160"/>
                </a:lnTo>
                <a:lnTo>
                  <a:pt x="204" y="163"/>
                </a:lnTo>
                <a:lnTo>
                  <a:pt x="204" y="169"/>
                </a:lnTo>
                <a:lnTo>
                  <a:pt x="208" y="172"/>
                </a:lnTo>
                <a:lnTo>
                  <a:pt x="208" y="174"/>
                </a:lnTo>
                <a:lnTo>
                  <a:pt x="214" y="178"/>
                </a:lnTo>
                <a:lnTo>
                  <a:pt x="221" y="182"/>
                </a:lnTo>
                <a:lnTo>
                  <a:pt x="222" y="187"/>
                </a:lnTo>
                <a:lnTo>
                  <a:pt x="219" y="193"/>
                </a:lnTo>
                <a:lnTo>
                  <a:pt x="213" y="197"/>
                </a:lnTo>
                <a:lnTo>
                  <a:pt x="210" y="202"/>
                </a:lnTo>
                <a:lnTo>
                  <a:pt x="210" y="210"/>
                </a:lnTo>
                <a:lnTo>
                  <a:pt x="208" y="217"/>
                </a:lnTo>
                <a:lnTo>
                  <a:pt x="210" y="226"/>
                </a:lnTo>
                <a:lnTo>
                  <a:pt x="216" y="232"/>
                </a:lnTo>
                <a:lnTo>
                  <a:pt x="219" y="236"/>
                </a:lnTo>
                <a:lnTo>
                  <a:pt x="224" y="241"/>
                </a:lnTo>
                <a:lnTo>
                  <a:pt x="225" y="245"/>
                </a:lnTo>
                <a:lnTo>
                  <a:pt x="222" y="252"/>
                </a:lnTo>
                <a:lnTo>
                  <a:pt x="219" y="259"/>
                </a:lnTo>
                <a:lnTo>
                  <a:pt x="235" y="265"/>
                </a:lnTo>
                <a:lnTo>
                  <a:pt x="227" y="267"/>
                </a:lnTo>
                <a:lnTo>
                  <a:pt x="219" y="271"/>
                </a:lnTo>
                <a:lnTo>
                  <a:pt x="206" y="275"/>
                </a:lnTo>
                <a:lnTo>
                  <a:pt x="202" y="275"/>
                </a:lnTo>
                <a:lnTo>
                  <a:pt x="194" y="281"/>
                </a:lnTo>
                <a:lnTo>
                  <a:pt x="184" y="290"/>
                </a:lnTo>
                <a:lnTo>
                  <a:pt x="178" y="290"/>
                </a:lnTo>
                <a:lnTo>
                  <a:pt x="174" y="290"/>
                </a:lnTo>
                <a:lnTo>
                  <a:pt x="140" y="312"/>
                </a:lnTo>
                <a:lnTo>
                  <a:pt x="139" y="323"/>
                </a:lnTo>
                <a:lnTo>
                  <a:pt x="133" y="321"/>
                </a:lnTo>
                <a:lnTo>
                  <a:pt x="128" y="320"/>
                </a:lnTo>
                <a:lnTo>
                  <a:pt x="117" y="317"/>
                </a:lnTo>
                <a:lnTo>
                  <a:pt x="114" y="315"/>
                </a:lnTo>
                <a:lnTo>
                  <a:pt x="109" y="312"/>
                </a:lnTo>
                <a:lnTo>
                  <a:pt x="109" y="300"/>
                </a:lnTo>
                <a:lnTo>
                  <a:pt x="106" y="294"/>
                </a:lnTo>
                <a:lnTo>
                  <a:pt x="95" y="293"/>
                </a:lnTo>
                <a:lnTo>
                  <a:pt x="91" y="292"/>
                </a:lnTo>
                <a:lnTo>
                  <a:pt x="82" y="297"/>
                </a:lnTo>
                <a:lnTo>
                  <a:pt x="72" y="297"/>
                </a:lnTo>
                <a:lnTo>
                  <a:pt x="57" y="293"/>
                </a:lnTo>
                <a:lnTo>
                  <a:pt x="53" y="286"/>
                </a:lnTo>
                <a:lnTo>
                  <a:pt x="50" y="278"/>
                </a:lnTo>
                <a:lnTo>
                  <a:pt x="50" y="275"/>
                </a:lnTo>
                <a:lnTo>
                  <a:pt x="50" y="259"/>
                </a:lnTo>
                <a:lnTo>
                  <a:pt x="42" y="254"/>
                </a:lnTo>
                <a:lnTo>
                  <a:pt x="33" y="251"/>
                </a:lnTo>
                <a:lnTo>
                  <a:pt x="29" y="247"/>
                </a:lnTo>
                <a:lnTo>
                  <a:pt x="26" y="242"/>
                </a:lnTo>
                <a:lnTo>
                  <a:pt x="21" y="238"/>
                </a:lnTo>
                <a:lnTo>
                  <a:pt x="17" y="232"/>
                </a:lnTo>
                <a:lnTo>
                  <a:pt x="9" y="224"/>
                </a:lnTo>
                <a:lnTo>
                  <a:pt x="8" y="217"/>
                </a:lnTo>
                <a:lnTo>
                  <a:pt x="8" y="205"/>
                </a:lnTo>
                <a:lnTo>
                  <a:pt x="8" y="193"/>
                </a:lnTo>
                <a:lnTo>
                  <a:pt x="0" y="187"/>
                </a:lnTo>
                <a:lnTo>
                  <a:pt x="3" y="178"/>
                </a:lnTo>
                <a:lnTo>
                  <a:pt x="3" y="169"/>
                </a:lnTo>
                <a:lnTo>
                  <a:pt x="4" y="161"/>
                </a:lnTo>
                <a:lnTo>
                  <a:pt x="3" y="88"/>
                </a:lnTo>
                <a:lnTo>
                  <a:pt x="8" y="78"/>
                </a:lnTo>
                <a:lnTo>
                  <a:pt x="14" y="77"/>
                </a:lnTo>
                <a:lnTo>
                  <a:pt x="20" y="70"/>
                </a:lnTo>
                <a:lnTo>
                  <a:pt x="23" y="64"/>
                </a:lnTo>
                <a:lnTo>
                  <a:pt x="30" y="55"/>
                </a:lnTo>
                <a:lnTo>
                  <a:pt x="40" y="50"/>
                </a:lnTo>
                <a:lnTo>
                  <a:pt x="44" y="47"/>
                </a:lnTo>
                <a:lnTo>
                  <a:pt x="45" y="37"/>
                </a:lnTo>
                <a:lnTo>
                  <a:pt x="48" y="23"/>
                </a:lnTo>
                <a:lnTo>
                  <a:pt x="56" y="11"/>
                </a:lnTo>
                <a:lnTo>
                  <a:pt x="67" y="3"/>
                </a:lnTo>
                <a:lnTo>
                  <a:pt x="78" y="0"/>
                </a:lnTo>
                <a:lnTo>
                  <a:pt x="103" y="32"/>
                </a:lnTo>
              </a:path>
            </a:pathLst>
          </a:custGeom>
          <a:solidFill>
            <a:schemeClr val="bg1"/>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277" name="Freeform 184"/>
          <p:cNvSpPr>
            <a:spLocks/>
          </p:cNvSpPr>
          <p:nvPr/>
        </p:nvSpPr>
        <p:spPr bwMode="auto">
          <a:xfrm>
            <a:off x="5562600" y="2590800"/>
            <a:ext cx="374650" cy="514350"/>
          </a:xfrm>
          <a:custGeom>
            <a:avLst/>
            <a:gdLst>
              <a:gd name="T0" fmla="*/ 2147483646 w 236"/>
              <a:gd name="T1" fmla="*/ 2147483646 h 324"/>
              <a:gd name="T2" fmla="*/ 2147483646 w 236"/>
              <a:gd name="T3" fmla="*/ 2147483646 h 324"/>
              <a:gd name="T4" fmla="*/ 2147483646 w 236"/>
              <a:gd name="T5" fmla="*/ 2147483646 h 324"/>
              <a:gd name="T6" fmla="*/ 2147483646 w 236"/>
              <a:gd name="T7" fmla="*/ 2147483646 h 324"/>
              <a:gd name="T8" fmla="*/ 2147483646 w 236"/>
              <a:gd name="T9" fmla="*/ 2147483646 h 324"/>
              <a:gd name="T10" fmla="*/ 2147483646 w 236"/>
              <a:gd name="T11" fmla="*/ 2147483646 h 324"/>
              <a:gd name="T12" fmla="*/ 2147483646 w 236"/>
              <a:gd name="T13" fmla="*/ 2147483646 h 324"/>
              <a:gd name="T14" fmla="*/ 2147483646 w 236"/>
              <a:gd name="T15" fmla="*/ 2147483646 h 324"/>
              <a:gd name="T16" fmla="*/ 2147483646 w 236"/>
              <a:gd name="T17" fmla="*/ 2147483646 h 324"/>
              <a:gd name="T18" fmla="*/ 2147483646 w 236"/>
              <a:gd name="T19" fmla="*/ 2147483646 h 324"/>
              <a:gd name="T20" fmla="*/ 2147483646 w 236"/>
              <a:gd name="T21" fmla="*/ 2147483646 h 324"/>
              <a:gd name="T22" fmla="*/ 2147483646 w 236"/>
              <a:gd name="T23" fmla="*/ 2147483646 h 324"/>
              <a:gd name="T24" fmla="*/ 2147483646 w 236"/>
              <a:gd name="T25" fmla="*/ 2147483646 h 324"/>
              <a:gd name="T26" fmla="*/ 2147483646 w 236"/>
              <a:gd name="T27" fmla="*/ 2147483646 h 324"/>
              <a:gd name="T28" fmla="*/ 2147483646 w 236"/>
              <a:gd name="T29" fmla="*/ 2147483646 h 324"/>
              <a:gd name="T30" fmla="*/ 2147483646 w 236"/>
              <a:gd name="T31" fmla="*/ 2147483646 h 324"/>
              <a:gd name="T32" fmla="*/ 2147483646 w 236"/>
              <a:gd name="T33" fmla="*/ 2147483646 h 324"/>
              <a:gd name="T34" fmla="*/ 2147483646 w 236"/>
              <a:gd name="T35" fmla="*/ 2147483646 h 324"/>
              <a:gd name="T36" fmla="*/ 2147483646 w 236"/>
              <a:gd name="T37" fmla="*/ 2147483646 h 324"/>
              <a:gd name="T38" fmla="*/ 2147483646 w 236"/>
              <a:gd name="T39" fmla="*/ 2147483646 h 324"/>
              <a:gd name="T40" fmla="*/ 2147483646 w 236"/>
              <a:gd name="T41" fmla="*/ 2147483646 h 324"/>
              <a:gd name="T42" fmla="*/ 2147483646 w 236"/>
              <a:gd name="T43" fmla="*/ 2147483646 h 324"/>
              <a:gd name="T44" fmla="*/ 2147483646 w 236"/>
              <a:gd name="T45" fmla="*/ 2147483646 h 324"/>
              <a:gd name="T46" fmla="*/ 2147483646 w 236"/>
              <a:gd name="T47" fmla="*/ 2147483646 h 324"/>
              <a:gd name="T48" fmla="*/ 2147483646 w 236"/>
              <a:gd name="T49" fmla="*/ 2147483646 h 324"/>
              <a:gd name="T50" fmla="*/ 2147483646 w 236"/>
              <a:gd name="T51" fmla="*/ 2147483646 h 324"/>
              <a:gd name="T52" fmla="*/ 2147483646 w 236"/>
              <a:gd name="T53" fmla="*/ 2147483646 h 324"/>
              <a:gd name="T54" fmla="*/ 2147483646 w 236"/>
              <a:gd name="T55" fmla="*/ 2147483646 h 324"/>
              <a:gd name="T56" fmla="*/ 2147483646 w 236"/>
              <a:gd name="T57" fmla="*/ 2147483646 h 324"/>
              <a:gd name="T58" fmla="*/ 2147483646 w 236"/>
              <a:gd name="T59" fmla="*/ 2147483646 h 324"/>
              <a:gd name="T60" fmla="*/ 2147483646 w 236"/>
              <a:gd name="T61" fmla="*/ 2147483646 h 324"/>
              <a:gd name="T62" fmla="*/ 2147483646 w 236"/>
              <a:gd name="T63" fmla="*/ 2147483646 h 324"/>
              <a:gd name="T64" fmla="*/ 2147483646 w 236"/>
              <a:gd name="T65" fmla="*/ 2147483646 h 324"/>
              <a:gd name="T66" fmla="*/ 2147483646 w 236"/>
              <a:gd name="T67" fmla="*/ 2147483646 h 324"/>
              <a:gd name="T68" fmla="*/ 2147483646 w 236"/>
              <a:gd name="T69" fmla="*/ 2147483646 h 324"/>
              <a:gd name="T70" fmla="*/ 2147483646 w 236"/>
              <a:gd name="T71" fmla="*/ 2147483646 h 324"/>
              <a:gd name="T72" fmla="*/ 2147483646 w 236"/>
              <a:gd name="T73" fmla="*/ 2147483646 h 324"/>
              <a:gd name="T74" fmla="*/ 2147483646 w 236"/>
              <a:gd name="T75" fmla="*/ 2147483646 h 324"/>
              <a:gd name="T76" fmla="*/ 2147483646 w 236"/>
              <a:gd name="T77" fmla="*/ 2147483646 h 324"/>
              <a:gd name="T78" fmla="*/ 2147483646 w 236"/>
              <a:gd name="T79" fmla="*/ 2147483646 h 324"/>
              <a:gd name="T80" fmla="*/ 2147483646 w 236"/>
              <a:gd name="T81" fmla="*/ 2147483646 h 32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236"/>
              <a:gd name="T124" fmla="*/ 0 h 324"/>
              <a:gd name="T125" fmla="*/ 236 w 236"/>
              <a:gd name="T126" fmla="*/ 324 h 324"/>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236" h="324">
                <a:moveTo>
                  <a:pt x="103" y="32"/>
                </a:moveTo>
                <a:lnTo>
                  <a:pt x="144" y="82"/>
                </a:lnTo>
                <a:lnTo>
                  <a:pt x="141" y="82"/>
                </a:lnTo>
                <a:lnTo>
                  <a:pt x="145" y="88"/>
                </a:lnTo>
                <a:lnTo>
                  <a:pt x="163" y="107"/>
                </a:lnTo>
                <a:lnTo>
                  <a:pt x="189" y="134"/>
                </a:lnTo>
                <a:lnTo>
                  <a:pt x="210" y="160"/>
                </a:lnTo>
                <a:lnTo>
                  <a:pt x="206" y="160"/>
                </a:lnTo>
                <a:lnTo>
                  <a:pt x="204" y="163"/>
                </a:lnTo>
                <a:lnTo>
                  <a:pt x="204" y="169"/>
                </a:lnTo>
                <a:lnTo>
                  <a:pt x="208" y="172"/>
                </a:lnTo>
                <a:lnTo>
                  <a:pt x="208" y="174"/>
                </a:lnTo>
                <a:lnTo>
                  <a:pt x="214" y="178"/>
                </a:lnTo>
                <a:lnTo>
                  <a:pt x="221" y="182"/>
                </a:lnTo>
                <a:lnTo>
                  <a:pt x="222" y="187"/>
                </a:lnTo>
                <a:lnTo>
                  <a:pt x="219" y="193"/>
                </a:lnTo>
                <a:lnTo>
                  <a:pt x="213" y="197"/>
                </a:lnTo>
                <a:lnTo>
                  <a:pt x="210" y="202"/>
                </a:lnTo>
                <a:lnTo>
                  <a:pt x="210" y="210"/>
                </a:lnTo>
                <a:lnTo>
                  <a:pt x="208" y="217"/>
                </a:lnTo>
                <a:lnTo>
                  <a:pt x="210" y="226"/>
                </a:lnTo>
                <a:lnTo>
                  <a:pt x="216" y="232"/>
                </a:lnTo>
                <a:lnTo>
                  <a:pt x="219" y="236"/>
                </a:lnTo>
                <a:lnTo>
                  <a:pt x="224" y="241"/>
                </a:lnTo>
                <a:lnTo>
                  <a:pt x="225" y="245"/>
                </a:lnTo>
                <a:lnTo>
                  <a:pt x="222" y="252"/>
                </a:lnTo>
                <a:lnTo>
                  <a:pt x="219" y="259"/>
                </a:lnTo>
                <a:lnTo>
                  <a:pt x="235" y="265"/>
                </a:lnTo>
                <a:lnTo>
                  <a:pt x="227" y="267"/>
                </a:lnTo>
                <a:lnTo>
                  <a:pt x="219" y="271"/>
                </a:lnTo>
                <a:lnTo>
                  <a:pt x="206" y="275"/>
                </a:lnTo>
                <a:lnTo>
                  <a:pt x="202" y="275"/>
                </a:lnTo>
                <a:lnTo>
                  <a:pt x="194" y="281"/>
                </a:lnTo>
                <a:lnTo>
                  <a:pt x="184" y="290"/>
                </a:lnTo>
                <a:lnTo>
                  <a:pt x="178" y="290"/>
                </a:lnTo>
                <a:lnTo>
                  <a:pt x="174" y="290"/>
                </a:lnTo>
                <a:lnTo>
                  <a:pt x="140" y="312"/>
                </a:lnTo>
                <a:lnTo>
                  <a:pt x="139" y="323"/>
                </a:lnTo>
                <a:lnTo>
                  <a:pt x="133" y="321"/>
                </a:lnTo>
                <a:lnTo>
                  <a:pt x="128" y="320"/>
                </a:lnTo>
                <a:lnTo>
                  <a:pt x="117" y="317"/>
                </a:lnTo>
                <a:lnTo>
                  <a:pt x="114" y="315"/>
                </a:lnTo>
                <a:lnTo>
                  <a:pt x="109" y="312"/>
                </a:lnTo>
                <a:lnTo>
                  <a:pt x="109" y="300"/>
                </a:lnTo>
                <a:lnTo>
                  <a:pt x="106" y="294"/>
                </a:lnTo>
                <a:lnTo>
                  <a:pt x="95" y="293"/>
                </a:lnTo>
                <a:lnTo>
                  <a:pt x="91" y="292"/>
                </a:lnTo>
                <a:lnTo>
                  <a:pt x="82" y="297"/>
                </a:lnTo>
                <a:lnTo>
                  <a:pt x="72" y="297"/>
                </a:lnTo>
                <a:lnTo>
                  <a:pt x="57" y="293"/>
                </a:lnTo>
                <a:lnTo>
                  <a:pt x="53" y="286"/>
                </a:lnTo>
                <a:lnTo>
                  <a:pt x="50" y="278"/>
                </a:lnTo>
                <a:lnTo>
                  <a:pt x="50" y="275"/>
                </a:lnTo>
                <a:lnTo>
                  <a:pt x="50" y="259"/>
                </a:lnTo>
                <a:lnTo>
                  <a:pt x="42" y="254"/>
                </a:lnTo>
                <a:lnTo>
                  <a:pt x="33" y="251"/>
                </a:lnTo>
                <a:lnTo>
                  <a:pt x="29" y="247"/>
                </a:lnTo>
                <a:lnTo>
                  <a:pt x="26" y="242"/>
                </a:lnTo>
                <a:lnTo>
                  <a:pt x="21" y="238"/>
                </a:lnTo>
                <a:lnTo>
                  <a:pt x="17" y="232"/>
                </a:lnTo>
                <a:lnTo>
                  <a:pt x="9" y="224"/>
                </a:lnTo>
                <a:lnTo>
                  <a:pt x="8" y="217"/>
                </a:lnTo>
                <a:lnTo>
                  <a:pt x="8" y="205"/>
                </a:lnTo>
                <a:lnTo>
                  <a:pt x="8" y="193"/>
                </a:lnTo>
                <a:lnTo>
                  <a:pt x="0" y="187"/>
                </a:lnTo>
                <a:lnTo>
                  <a:pt x="3" y="178"/>
                </a:lnTo>
                <a:lnTo>
                  <a:pt x="3" y="169"/>
                </a:lnTo>
                <a:lnTo>
                  <a:pt x="4" y="161"/>
                </a:lnTo>
                <a:lnTo>
                  <a:pt x="3" y="88"/>
                </a:lnTo>
                <a:lnTo>
                  <a:pt x="8" y="78"/>
                </a:lnTo>
                <a:lnTo>
                  <a:pt x="14" y="77"/>
                </a:lnTo>
                <a:lnTo>
                  <a:pt x="20" y="70"/>
                </a:lnTo>
                <a:lnTo>
                  <a:pt x="23" y="64"/>
                </a:lnTo>
                <a:lnTo>
                  <a:pt x="30" y="55"/>
                </a:lnTo>
                <a:lnTo>
                  <a:pt x="40" y="50"/>
                </a:lnTo>
                <a:lnTo>
                  <a:pt x="44" y="47"/>
                </a:lnTo>
                <a:lnTo>
                  <a:pt x="45" y="37"/>
                </a:lnTo>
                <a:lnTo>
                  <a:pt x="48" y="23"/>
                </a:lnTo>
                <a:lnTo>
                  <a:pt x="56" y="11"/>
                </a:lnTo>
                <a:lnTo>
                  <a:pt x="67" y="3"/>
                </a:lnTo>
                <a:lnTo>
                  <a:pt x="78" y="0"/>
                </a:lnTo>
                <a:lnTo>
                  <a:pt x="103" y="32"/>
                </a:lnTo>
              </a:path>
            </a:pathLst>
          </a:custGeom>
          <a:solidFill>
            <a:srgbClr val="6699FF"/>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278" name="Freeform 185"/>
          <p:cNvSpPr>
            <a:spLocks/>
          </p:cNvSpPr>
          <p:nvPr/>
        </p:nvSpPr>
        <p:spPr bwMode="auto">
          <a:xfrm>
            <a:off x="5324475" y="2327275"/>
            <a:ext cx="403225" cy="525463"/>
          </a:xfrm>
          <a:custGeom>
            <a:avLst/>
            <a:gdLst>
              <a:gd name="T0" fmla="*/ 2147483646 w 254"/>
              <a:gd name="T1" fmla="*/ 2147483646 h 331"/>
              <a:gd name="T2" fmla="*/ 2147483646 w 254"/>
              <a:gd name="T3" fmla="*/ 2147483646 h 331"/>
              <a:gd name="T4" fmla="*/ 2147483646 w 254"/>
              <a:gd name="T5" fmla="*/ 2147483646 h 331"/>
              <a:gd name="T6" fmla="*/ 2147483646 w 254"/>
              <a:gd name="T7" fmla="*/ 2147483646 h 331"/>
              <a:gd name="T8" fmla="*/ 2147483646 w 254"/>
              <a:gd name="T9" fmla="*/ 2147483646 h 331"/>
              <a:gd name="T10" fmla="*/ 2147483646 w 254"/>
              <a:gd name="T11" fmla="*/ 2147483646 h 331"/>
              <a:gd name="T12" fmla="*/ 2147483646 w 254"/>
              <a:gd name="T13" fmla="*/ 2147483646 h 331"/>
              <a:gd name="T14" fmla="*/ 2147483646 w 254"/>
              <a:gd name="T15" fmla="*/ 2147483646 h 331"/>
              <a:gd name="T16" fmla="*/ 2147483646 w 254"/>
              <a:gd name="T17" fmla="*/ 2147483646 h 331"/>
              <a:gd name="T18" fmla="*/ 2147483646 w 254"/>
              <a:gd name="T19" fmla="*/ 2147483646 h 331"/>
              <a:gd name="T20" fmla="*/ 2147483646 w 254"/>
              <a:gd name="T21" fmla="*/ 2147483646 h 331"/>
              <a:gd name="T22" fmla="*/ 2147483646 w 254"/>
              <a:gd name="T23" fmla="*/ 2147483646 h 331"/>
              <a:gd name="T24" fmla="*/ 2147483646 w 254"/>
              <a:gd name="T25" fmla="*/ 2147483646 h 331"/>
              <a:gd name="T26" fmla="*/ 2147483646 w 254"/>
              <a:gd name="T27" fmla="*/ 2147483646 h 331"/>
              <a:gd name="T28" fmla="*/ 2147483646 w 254"/>
              <a:gd name="T29" fmla="*/ 2147483646 h 331"/>
              <a:gd name="T30" fmla="*/ 2147483646 w 254"/>
              <a:gd name="T31" fmla="*/ 2147483646 h 331"/>
              <a:gd name="T32" fmla="*/ 2147483646 w 254"/>
              <a:gd name="T33" fmla="*/ 2147483646 h 331"/>
              <a:gd name="T34" fmla="*/ 2147483646 w 254"/>
              <a:gd name="T35" fmla="*/ 2147483646 h 331"/>
              <a:gd name="T36" fmla="*/ 2147483646 w 254"/>
              <a:gd name="T37" fmla="*/ 2147483646 h 331"/>
              <a:gd name="T38" fmla="*/ 2147483646 w 254"/>
              <a:gd name="T39" fmla="*/ 2147483646 h 331"/>
              <a:gd name="T40" fmla="*/ 2147483646 w 254"/>
              <a:gd name="T41" fmla="*/ 2147483646 h 331"/>
              <a:gd name="T42" fmla="*/ 2147483646 w 254"/>
              <a:gd name="T43" fmla="*/ 2147483646 h 331"/>
              <a:gd name="T44" fmla="*/ 2147483646 w 254"/>
              <a:gd name="T45" fmla="*/ 2147483646 h 331"/>
              <a:gd name="T46" fmla="*/ 2147483646 w 254"/>
              <a:gd name="T47" fmla="*/ 2147483646 h 331"/>
              <a:gd name="T48" fmla="*/ 2147483646 w 254"/>
              <a:gd name="T49" fmla="*/ 2147483646 h 331"/>
              <a:gd name="T50" fmla="*/ 2147483646 w 254"/>
              <a:gd name="T51" fmla="*/ 2147483646 h 331"/>
              <a:gd name="T52" fmla="*/ 2147483646 w 254"/>
              <a:gd name="T53" fmla="*/ 2147483646 h 331"/>
              <a:gd name="T54" fmla="*/ 2147483646 w 254"/>
              <a:gd name="T55" fmla="*/ 2147483646 h 331"/>
              <a:gd name="T56" fmla="*/ 2147483646 w 254"/>
              <a:gd name="T57" fmla="*/ 2147483646 h 331"/>
              <a:gd name="T58" fmla="*/ 2147483646 w 254"/>
              <a:gd name="T59" fmla="*/ 2147483646 h 331"/>
              <a:gd name="T60" fmla="*/ 2147483646 w 254"/>
              <a:gd name="T61" fmla="*/ 2147483646 h 331"/>
              <a:gd name="T62" fmla="*/ 2147483646 w 254"/>
              <a:gd name="T63" fmla="*/ 2147483646 h 331"/>
              <a:gd name="T64" fmla="*/ 2147483646 w 254"/>
              <a:gd name="T65" fmla="*/ 2147483646 h 331"/>
              <a:gd name="T66" fmla="*/ 2147483646 w 254"/>
              <a:gd name="T67" fmla="*/ 2147483646 h 331"/>
              <a:gd name="T68" fmla="*/ 2147483646 w 254"/>
              <a:gd name="T69" fmla="*/ 2147483646 h 331"/>
              <a:gd name="T70" fmla="*/ 2147483646 w 254"/>
              <a:gd name="T71" fmla="*/ 2147483646 h 331"/>
              <a:gd name="T72" fmla="*/ 2147483646 w 254"/>
              <a:gd name="T73" fmla="*/ 2147483646 h 331"/>
              <a:gd name="T74" fmla="*/ 2147483646 w 254"/>
              <a:gd name="T75" fmla="*/ 2147483646 h 331"/>
              <a:gd name="T76" fmla="*/ 2147483646 w 254"/>
              <a:gd name="T77" fmla="*/ 2147483646 h 331"/>
              <a:gd name="T78" fmla="*/ 2147483646 w 254"/>
              <a:gd name="T79" fmla="*/ 2147483646 h 331"/>
              <a:gd name="T80" fmla="*/ 2147483646 w 254"/>
              <a:gd name="T81" fmla="*/ 2147483646 h 331"/>
              <a:gd name="T82" fmla="*/ 2147483646 w 254"/>
              <a:gd name="T83" fmla="*/ 2147483646 h 33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254"/>
              <a:gd name="T127" fmla="*/ 0 h 331"/>
              <a:gd name="T128" fmla="*/ 254 w 254"/>
              <a:gd name="T129" fmla="*/ 331 h 331"/>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254" h="331">
                <a:moveTo>
                  <a:pt x="182" y="5"/>
                </a:moveTo>
                <a:lnTo>
                  <a:pt x="183" y="5"/>
                </a:lnTo>
                <a:lnTo>
                  <a:pt x="189" y="0"/>
                </a:lnTo>
                <a:lnTo>
                  <a:pt x="213" y="18"/>
                </a:lnTo>
                <a:lnTo>
                  <a:pt x="232" y="26"/>
                </a:lnTo>
                <a:lnTo>
                  <a:pt x="241" y="31"/>
                </a:lnTo>
                <a:lnTo>
                  <a:pt x="252" y="35"/>
                </a:lnTo>
                <a:lnTo>
                  <a:pt x="253" y="46"/>
                </a:lnTo>
                <a:lnTo>
                  <a:pt x="247" y="56"/>
                </a:lnTo>
                <a:lnTo>
                  <a:pt x="241" y="62"/>
                </a:lnTo>
                <a:lnTo>
                  <a:pt x="232" y="73"/>
                </a:lnTo>
                <a:lnTo>
                  <a:pt x="228" y="86"/>
                </a:lnTo>
                <a:lnTo>
                  <a:pt x="225" y="97"/>
                </a:lnTo>
                <a:lnTo>
                  <a:pt x="235" y="106"/>
                </a:lnTo>
                <a:lnTo>
                  <a:pt x="241" y="115"/>
                </a:lnTo>
                <a:lnTo>
                  <a:pt x="237" y="128"/>
                </a:lnTo>
                <a:lnTo>
                  <a:pt x="235" y="139"/>
                </a:lnTo>
                <a:lnTo>
                  <a:pt x="235" y="152"/>
                </a:lnTo>
                <a:lnTo>
                  <a:pt x="230" y="163"/>
                </a:lnTo>
                <a:lnTo>
                  <a:pt x="225" y="164"/>
                </a:lnTo>
                <a:lnTo>
                  <a:pt x="217" y="167"/>
                </a:lnTo>
                <a:lnTo>
                  <a:pt x="206" y="178"/>
                </a:lnTo>
                <a:lnTo>
                  <a:pt x="198" y="190"/>
                </a:lnTo>
                <a:lnTo>
                  <a:pt x="195" y="200"/>
                </a:lnTo>
                <a:lnTo>
                  <a:pt x="192" y="212"/>
                </a:lnTo>
                <a:lnTo>
                  <a:pt x="192" y="214"/>
                </a:lnTo>
                <a:lnTo>
                  <a:pt x="183" y="218"/>
                </a:lnTo>
                <a:lnTo>
                  <a:pt x="176" y="227"/>
                </a:lnTo>
                <a:lnTo>
                  <a:pt x="168" y="241"/>
                </a:lnTo>
                <a:lnTo>
                  <a:pt x="164" y="245"/>
                </a:lnTo>
                <a:lnTo>
                  <a:pt x="153" y="245"/>
                </a:lnTo>
                <a:lnTo>
                  <a:pt x="158" y="265"/>
                </a:lnTo>
                <a:lnTo>
                  <a:pt x="153" y="292"/>
                </a:lnTo>
                <a:lnTo>
                  <a:pt x="158" y="298"/>
                </a:lnTo>
                <a:lnTo>
                  <a:pt x="158" y="302"/>
                </a:lnTo>
                <a:lnTo>
                  <a:pt x="149" y="301"/>
                </a:lnTo>
                <a:lnTo>
                  <a:pt x="142" y="298"/>
                </a:lnTo>
                <a:lnTo>
                  <a:pt x="137" y="312"/>
                </a:lnTo>
                <a:lnTo>
                  <a:pt x="132" y="323"/>
                </a:lnTo>
                <a:lnTo>
                  <a:pt x="130" y="330"/>
                </a:lnTo>
                <a:lnTo>
                  <a:pt x="118" y="330"/>
                </a:lnTo>
                <a:lnTo>
                  <a:pt x="106" y="329"/>
                </a:lnTo>
                <a:lnTo>
                  <a:pt x="102" y="326"/>
                </a:lnTo>
                <a:lnTo>
                  <a:pt x="92" y="329"/>
                </a:lnTo>
                <a:lnTo>
                  <a:pt x="85" y="322"/>
                </a:lnTo>
                <a:lnTo>
                  <a:pt x="83" y="318"/>
                </a:lnTo>
                <a:lnTo>
                  <a:pt x="74" y="311"/>
                </a:lnTo>
                <a:lnTo>
                  <a:pt x="64" y="308"/>
                </a:lnTo>
                <a:lnTo>
                  <a:pt x="52" y="304"/>
                </a:lnTo>
                <a:lnTo>
                  <a:pt x="43" y="301"/>
                </a:lnTo>
                <a:lnTo>
                  <a:pt x="43" y="300"/>
                </a:lnTo>
                <a:lnTo>
                  <a:pt x="43" y="292"/>
                </a:lnTo>
                <a:lnTo>
                  <a:pt x="42" y="285"/>
                </a:lnTo>
                <a:lnTo>
                  <a:pt x="36" y="280"/>
                </a:lnTo>
                <a:lnTo>
                  <a:pt x="24" y="274"/>
                </a:lnTo>
                <a:lnTo>
                  <a:pt x="13" y="271"/>
                </a:lnTo>
                <a:lnTo>
                  <a:pt x="0" y="264"/>
                </a:lnTo>
                <a:lnTo>
                  <a:pt x="28" y="178"/>
                </a:lnTo>
                <a:lnTo>
                  <a:pt x="34" y="181"/>
                </a:lnTo>
                <a:lnTo>
                  <a:pt x="46" y="157"/>
                </a:lnTo>
                <a:lnTo>
                  <a:pt x="49" y="148"/>
                </a:lnTo>
                <a:lnTo>
                  <a:pt x="49" y="141"/>
                </a:lnTo>
                <a:lnTo>
                  <a:pt x="49" y="136"/>
                </a:lnTo>
                <a:lnTo>
                  <a:pt x="64" y="115"/>
                </a:lnTo>
                <a:lnTo>
                  <a:pt x="64" y="106"/>
                </a:lnTo>
                <a:lnTo>
                  <a:pt x="64" y="102"/>
                </a:lnTo>
                <a:lnTo>
                  <a:pt x="71" y="97"/>
                </a:lnTo>
                <a:lnTo>
                  <a:pt x="74" y="89"/>
                </a:lnTo>
                <a:lnTo>
                  <a:pt x="74" y="84"/>
                </a:lnTo>
                <a:lnTo>
                  <a:pt x="83" y="73"/>
                </a:lnTo>
                <a:lnTo>
                  <a:pt x="89" y="69"/>
                </a:lnTo>
                <a:lnTo>
                  <a:pt x="92" y="73"/>
                </a:lnTo>
                <a:lnTo>
                  <a:pt x="100" y="81"/>
                </a:lnTo>
                <a:lnTo>
                  <a:pt x="106" y="78"/>
                </a:lnTo>
                <a:lnTo>
                  <a:pt x="112" y="73"/>
                </a:lnTo>
                <a:lnTo>
                  <a:pt x="122" y="71"/>
                </a:lnTo>
                <a:lnTo>
                  <a:pt x="125" y="69"/>
                </a:lnTo>
                <a:lnTo>
                  <a:pt x="130" y="51"/>
                </a:lnTo>
                <a:lnTo>
                  <a:pt x="142" y="38"/>
                </a:lnTo>
                <a:lnTo>
                  <a:pt x="153" y="26"/>
                </a:lnTo>
                <a:lnTo>
                  <a:pt x="168" y="15"/>
                </a:lnTo>
                <a:lnTo>
                  <a:pt x="170" y="8"/>
                </a:lnTo>
                <a:lnTo>
                  <a:pt x="185" y="4"/>
                </a:lnTo>
                <a:lnTo>
                  <a:pt x="182" y="5"/>
                </a:lnTo>
              </a:path>
            </a:pathLst>
          </a:custGeom>
          <a:solidFill>
            <a:schemeClr val="bg1"/>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279" name="Freeform 186"/>
          <p:cNvSpPr>
            <a:spLocks/>
          </p:cNvSpPr>
          <p:nvPr/>
        </p:nvSpPr>
        <p:spPr bwMode="auto">
          <a:xfrm>
            <a:off x="5324475" y="2327275"/>
            <a:ext cx="403225" cy="525463"/>
          </a:xfrm>
          <a:custGeom>
            <a:avLst/>
            <a:gdLst>
              <a:gd name="T0" fmla="*/ 2147483646 w 254"/>
              <a:gd name="T1" fmla="*/ 2147483646 h 331"/>
              <a:gd name="T2" fmla="*/ 2147483646 w 254"/>
              <a:gd name="T3" fmla="*/ 2147483646 h 331"/>
              <a:gd name="T4" fmla="*/ 2147483646 w 254"/>
              <a:gd name="T5" fmla="*/ 2147483646 h 331"/>
              <a:gd name="T6" fmla="*/ 2147483646 w 254"/>
              <a:gd name="T7" fmla="*/ 2147483646 h 331"/>
              <a:gd name="T8" fmla="*/ 2147483646 w 254"/>
              <a:gd name="T9" fmla="*/ 2147483646 h 331"/>
              <a:gd name="T10" fmla="*/ 2147483646 w 254"/>
              <a:gd name="T11" fmla="*/ 2147483646 h 331"/>
              <a:gd name="T12" fmla="*/ 2147483646 w 254"/>
              <a:gd name="T13" fmla="*/ 2147483646 h 331"/>
              <a:gd name="T14" fmla="*/ 2147483646 w 254"/>
              <a:gd name="T15" fmla="*/ 2147483646 h 331"/>
              <a:gd name="T16" fmla="*/ 2147483646 w 254"/>
              <a:gd name="T17" fmla="*/ 2147483646 h 331"/>
              <a:gd name="T18" fmla="*/ 2147483646 w 254"/>
              <a:gd name="T19" fmla="*/ 2147483646 h 331"/>
              <a:gd name="T20" fmla="*/ 2147483646 w 254"/>
              <a:gd name="T21" fmla="*/ 2147483646 h 331"/>
              <a:gd name="T22" fmla="*/ 2147483646 w 254"/>
              <a:gd name="T23" fmla="*/ 2147483646 h 331"/>
              <a:gd name="T24" fmla="*/ 2147483646 w 254"/>
              <a:gd name="T25" fmla="*/ 2147483646 h 331"/>
              <a:gd name="T26" fmla="*/ 2147483646 w 254"/>
              <a:gd name="T27" fmla="*/ 2147483646 h 331"/>
              <a:gd name="T28" fmla="*/ 2147483646 w 254"/>
              <a:gd name="T29" fmla="*/ 2147483646 h 331"/>
              <a:gd name="T30" fmla="*/ 2147483646 w 254"/>
              <a:gd name="T31" fmla="*/ 2147483646 h 331"/>
              <a:gd name="T32" fmla="*/ 2147483646 w 254"/>
              <a:gd name="T33" fmla="*/ 2147483646 h 331"/>
              <a:gd name="T34" fmla="*/ 2147483646 w 254"/>
              <a:gd name="T35" fmla="*/ 2147483646 h 331"/>
              <a:gd name="T36" fmla="*/ 2147483646 w 254"/>
              <a:gd name="T37" fmla="*/ 2147483646 h 331"/>
              <a:gd name="T38" fmla="*/ 2147483646 w 254"/>
              <a:gd name="T39" fmla="*/ 2147483646 h 331"/>
              <a:gd name="T40" fmla="*/ 2147483646 w 254"/>
              <a:gd name="T41" fmla="*/ 2147483646 h 331"/>
              <a:gd name="T42" fmla="*/ 2147483646 w 254"/>
              <a:gd name="T43" fmla="*/ 2147483646 h 331"/>
              <a:gd name="T44" fmla="*/ 2147483646 w 254"/>
              <a:gd name="T45" fmla="*/ 2147483646 h 331"/>
              <a:gd name="T46" fmla="*/ 2147483646 w 254"/>
              <a:gd name="T47" fmla="*/ 2147483646 h 331"/>
              <a:gd name="T48" fmla="*/ 2147483646 w 254"/>
              <a:gd name="T49" fmla="*/ 2147483646 h 331"/>
              <a:gd name="T50" fmla="*/ 2147483646 w 254"/>
              <a:gd name="T51" fmla="*/ 2147483646 h 331"/>
              <a:gd name="T52" fmla="*/ 2147483646 w 254"/>
              <a:gd name="T53" fmla="*/ 2147483646 h 331"/>
              <a:gd name="T54" fmla="*/ 2147483646 w 254"/>
              <a:gd name="T55" fmla="*/ 2147483646 h 331"/>
              <a:gd name="T56" fmla="*/ 2147483646 w 254"/>
              <a:gd name="T57" fmla="*/ 2147483646 h 331"/>
              <a:gd name="T58" fmla="*/ 2147483646 w 254"/>
              <a:gd name="T59" fmla="*/ 2147483646 h 331"/>
              <a:gd name="T60" fmla="*/ 2147483646 w 254"/>
              <a:gd name="T61" fmla="*/ 2147483646 h 331"/>
              <a:gd name="T62" fmla="*/ 2147483646 w 254"/>
              <a:gd name="T63" fmla="*/ 2147483646 h 331"/>
              <a:gd name="T64" fmla="*/ 2147483646 w 254"/>
              <a:gd name="T65" fmla="*/ 2147483646 h 331"/>
              <a:gd name="T66" fmla="*/ 2147483646 w 254"/>
              <a:gd name="T67" fmla="*/ 2147483646 h 331"/>
              <a:gd name="T68" fmla="*/ 2147483646 w 254"/>
              <a:gd name="T69" fmla="*/ 2147483646 h 331"/>
              <a:gd name="T70" fmla="*/ 2147483646 w 254"/>
              <a:gd name="T71" fmla="*/ 2147483646 h 331"/>
              <a:gd name="T72" fmla="*/ 2147483646 w 254"/>
              <a:gd name="T73" fmla="*/ 2147483646 h 331"/>
              <a:gd name="T74" fmla="*/ 2147483646 w 254"/>
              <a:gd name="T75" fmla="*/ 2147483646 h 331"/>
              <a:gd name="T76" fmla="*/ 2147483646 w 254"/>
              <a:gd name="T77" fmla="*/ 2147483646 h 331"/>
              <a:gd name="T78" fmla="*/ 2147483646 w 254"/>
              <a:gd name="T79" fmla="*/ 2147483646 h 331"/>
              <a:gd name="T80" fmla="*/ 2147483646 w 254"/>
              <a:gd name="T81" fmla="*/ 2147483646 h 331"/>
              <a:gd name="T82" fmla="*/ 2147483646 w 254"/>
              <a:gd name="T83" fmla="*/ 2147483646 h 33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254"/>
              <a:gd name="T127" fmla="*/ 0 h 331"/>
              <a:gd name="T128" fmla="*/ 254 w 254"/>
              <a:gd name="T129" fmla="*/ 331 h 331"/>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254" h="331">
                <a:moveTo>
                  <a:pt x="182" y="5"/>
                </a:moveTo>
                <a:lnTo>
                  <a:pt x="183" y="5"/>
                </a:lnTo>
                <a:lnTo>
                  <a:pt x="189" y="0"/>
                </a:lnTo>
                <a:lnTo>
                  <a:pt x="213" y="18"/>
                </a:lnTo>
                <a:lnTo>
                  <a:pt x="232" y="26"/>
                </a:lnTo>
                <a:lnTo>
                  <a:pt x="241" y="31"/>
                </a:lnTo>
                <a:lnTo>
                  <a:pt x="252" y="35"/>
                </a:lnTo>
                <a:lnTo>
                  <a:pt x="253" y="46"/>
                </a:lnTo>
                <a:lnTo>
                  <a:pt x="247" y="56"/>
                </a:lnTo>
                <a:lnTo>
                  <a:pt x="241" y="62"/>
                </a:lnTo>
                <a:lnTo>
                  <a:pt x="232" y="73"/>
                </a:lnTo>
                <a:lnTo>
                  <a:pt x="228" y="86"/>
                </a:lnTo>
                <a:lnTo>
                  <a:pt x="225" y="97"/>
                </a:lnTo>
                <a:lnTo>
                  <a:pt x="235" y="106"/>
                </a:lnTo>
                <a:lnTo>
                  <a:pt x="241" y="115"/>
                </a:lnTo>
                <a:lnTo>
                  <a:pt x="237" y="128"/>
                </a:lnTo>
                <a:lnTo>
                  <a:pt x="235" y="139"/>
                </a:lnTo>
                <a:lnTo>
                  <a:pt x="235" y="152"/>
                </a:lnTo>
                <a:lnTo>
                  <a:pt x="230" y="163"/>
                </a:lnTo>
                <a:lnTo>
                  <a:pt x="225" y="164"/>
                </a:lnTo>
                <a:lnTo>
                  <a:pt x="217" y="167"/>
                </a:lnTo>
                <a:lnTo>
                  <a:pt x="206" y="178"/>
                </a:lnTo>
                <a:lnTo>
                  <a:pt x="198" y="190"/>
                </a:lnTo>
                <a:lnTo>
                  <a:pt x="195" y="200"/>
                </a:lnTo>
                <a:lnTo>
                  <a:pt x="192" y="212"/>
                </a:lnTo>
                <a:lnTo>
                  <a:pt x="192" y="214"/>
                </a:lnTo>
                <a:lnTo>
                  <a:pt x="183" y="218"/>
                </a:lnTo>
                <a:lnTo>
                  <a:pt x="176" y="227"/>
                </a:lnTo>
                <a:lnTo>
                  <a:pt x="168" y="241"/>
                </a:lnTo>
                <a:lnTo>
                  <a:pt x="164" y="245"/>
                </a:lnTo>
                <a:lnTo>
                  <a:pt x="153" y="245"/>
                </a:lnTo>
                <a:lnTo>
                  <a:pt x="158" y="265"/>
                </a:lnTo>
                <a:lnTo>
                  <a:pt x="153" y="292"/>
                </a:lnTo>
                <a:lnTo>
                  <a:pt x="158" y="298"/>
                </a:lnTo>
                <a:lnTo>
                  <a:pt x="158" y="302"/>
                </a:lnTo>
                <a:lnTo>
                  <a:pt x="149" y="301"/>
                </a:lnTo>
                <a:lnTo>
                  <a:pt x="142" y="298"/>
                </a:lnTo>
                <a:lnTo>
                  <a:pt x="137" y="312"/>
                </a:lnTo>
                <a:lnTo>
                  <a:pt x="132" y="323"/>
                </a:lnTo>
                <a:lnTo>
                  <a:pt x="130" y="330"/>
                </a:lnTo>
                <a:lnTo>
                  <a:pt x="118" y="330"/>
                </a:lnTo>
                <a:lnTo>
                  <a:pt x="106" y="329"/>
                </a:lnTo>
                <a:lnTo>
                  <a:pt x="102" y="326"/>
                </a:lnTo>
                <a:lnTo>
                  <a:pt x="92" y="329"/>
                </a:lnTo>
                <a:lnTo>
                  <a:pt x="85" y="322"/>
                </a:lnTo>
                <a:lnTo>
                  <a:pt x="83" y="318"/>
                </a:lnTo>
                <a:lnTo>
                  <a:pt x="74" y="311"/>
                </a:lnTo>
                <a:lnTo>
                  <a:pt x="64" y="308"/>
                </a:lnTo>
                <a:lnTo>
                  <a:pt x="52" y="304"/>
                </a:lnTo>
                <a:lnTo>
                  <a:pt x="43" y="301"/>
                </a:lnTo>
                <a:lnTo>
                  <a:pt x="43" y="300"/>
                </a:lnTo>
                <a:lnTo>
                  <a:pt x="43" y="292"/>
                </a:lnTo>
                <a:lnTo>
                  <a:pt x="42" y="285"/>
                </a:lnTo>
                <a:lnTo>
                  <a:pt x="36" y="280"/>
                </a:lnTo>
                <a:lnTo>
                  <a:pt x="24" y="274"/>
                </a:lnTo>
                <a:lnTo>
                  <a:pt x="13" y="271"/>
                </a:lnTo>
                <a:lnTo>
                  <a:pt x="0" y="264"/>
                </a:lnTo>
                <a:lnTo>
                  <a:pt x="28" y="178"/>
                </a:lnTo>
                <a:lnTo>
                  <a:pt x="34" y="181"/>
                </a:lnTo>
                <a:lnTo>
                  <a:pt x="46" y="157"/>
                </a:lnTo>
                <a:lnTo>
                  <a:pt x="49" y="148"/>
                </a:lnTo>
                <a:lnTo>
                  <a:pt x="49" y="141"/>
                </a:lnTo>
                <a:lnTo>
                  <a:pt x="49" y="136"/>
                </a:lnTo>
                <a:lnTo>
                  <a:pt x="64" y="115"/>
                </a:lnTo>
                <a:lnTo>
                  <a:pt x="64" y="106"/>
                </a:lnTo>
                <a:lnTo>
                  <a:pt x="64" y="102"/>
                </a:lnTo>
                <a:lnTo>
                  <a:pt x="71" y="97"/>
                </a:lnTo>
                <a:lnTo>
                  <a:pt x="74" y="89"/>
                </a:lnTo>
                <a:lnTo>
                  <a:pt x="74" y="84"/>
                </a:lnTo>
                <a:lnTo>
                  <a:pt x="83" y="73"/>
                </a:lnTo>
                <a:lnTo>
                  <a:pt x="89" y="69"/>
                </a:lnTo>
                <a:lnTo>
                  <a:pt x="92" y="73"/>
                </a:lnTo>
                <a:lnTo>
                  <a:pt x="100" y="81"/>
                </a:lnTo>
                <a:lnTo>
                  <a:pt x="106" y="78"/>
                </a:lnTo>
                <a:lnTo>
                  <a:pt x="112" y="73"/>
                </a:lnTo>
                <a:lnTo>
                  <a:pt x="122" y="71"/>
                </a:lnTo>
                <a:lnTo>
                  <a:pt x="125" y="69"/>
                </a:lnTo>
                <a:lnTo>
                  <a:pt x="130" y="51"/>
                </a:lnTo>
                <a:lnTo>
                  <a:pt x="142" y="38"/>
                </a:lnTo>
                <a:lnTo>
                  <a:pt x="153" y="26"/>
                </a:lnTo>
                <a:lnTo>
                  <a:pt x="168" y="15"/>
                </a:lnTo>
                <a:lnTo>
                  <a:pt x="170" y="8"/>
                </a:lnTo>
                <a:lnTo>
                  <a:pt x="185" y="4"/>
                </a:lnTo>
                <a:lnTo>
                  <a:pt x="182" y="5"/>
                </a:lnTo>
              </a:path>
            </a:pathLst>
          </a:custGeom>
          <a:solidFill>
            <a:srgbClr val="6699FF"/>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280" name="Freeform 187"/>
          <p:cNvSpPr>
            <a:spLocks/>
          </p:cNvSpPr>
          <p:nvPr/>
        </p:nvSpPr>
        <p:spPr bwMode="auto">
          <a:xfrm>
            <a:off x="6851650" y="2289175"/>
            <a:ext cx="125413" cy="90488"/>
          </a:xfrm>
          <a:custGeom>
            <a:avLst/>
            <a:gdLst>
              <a:gd name="T0" fmla="*/ 2147483646 w 79"/>
              <a:gd name="T1" fmla="*/ 0 h 57"/>
              <a:gd name="T2" fmla="*/ 2147483646 w 79"/>
              <a:gd name="T3" fmla="*/ 2147483646 h 57"/>
              <a:gd name="T4" fmla="*/ 2147483646 w 79"/>
              <a:gd name="T5" fmla="*/ 2147483646 h 57"/>
              <a:gd name="T6" fmla="*/ 2147483646 w 79"/>
              <a:gd name="T7" fmla="*/ 2147483646 h 57"/>
              <a:gd name="T8" fmla="*/ 2147483646 w 79"/>
              <a:gd name="T9" fmla="*/ 2147483646 h 57"/>
              <a:gd name="T10" fmla="*/ 2147483646 w 79"/>
              <a:gd name="T11" fmla="*/ 2147483646 h 57"/>
              <a:gd name="T12" fmla="*/ 2147483646 w 79"/>
              <a:gd name="T13" fmla="*/ 2147483646 h 57"/>
              <a:gd name="T14" fmla="*/ 2147483646 w 79"/>
              <a:gd name="T15" fmla="*/ 2147483646 h 57"/>
              <a:gd name="T16" fmla="*/ 2147483646 w 79"/>
              <a:gd name="T17" fmla="*/ 2147483646 h 57"/>
              <a:gd name="T18" fmla="*/ 2147483646 w 79"/>
              <a:gd name="T19" fmla="*/ 2147483646 h 57"/>
              <a:gd name="T20" fmla="*/ 2147483646 w 79"/>
              <a:gd name="T21" fmla="*/ 2147483646 h 57"/>
              <a:gd name="T22" fmla="*/ 2147483646 w 79"/>
              <a:gd name="T23" fmla="*/ 2147483646 h 57"/>
              <a:gd name="T24" fmla="*/ 2147483646 w 79"/>
              <a:gd name="T25" fmla="*/ 2147483646 h 57"/>
              <a:gd name="T26" fmla="*/ 2147483646 w 79"/>
              <a:gd name="T27" fmla="*/ 2147483646 h 57"/>
              <a:gd name="T28" fmla="*/ 2147483646 w 79"/>
              <a:gd name="T29" fmla="*/ 2147483646 h 57"/>
              <a:gd name="T30" fmla="*/ 2147483646 w 79"/>
              <a:gd name="T31" fmla="*/ 2147483646 h 57"/>
              <a:gd name="T32" fmla="*/ 2147483646 w 79"/>
              <a:gd name="T33" fmla="*/ 2147483646 h 57"/>
              <a:gd name="T34" fmla="*/ 2147483646 w 79"/>
              <a:gd name="T35" fmla="*/ 2147483646 h 57"/>
              <a:gd name="T36" fmla="*/ 2147483646 w 79"/>
              <a:gd name="T37" fmla="*/ 2147483646 h 57"/>
              <a:gd name="T38" fmla="*/ 2147483646 w 79"/>
              <a:gd name="T39" fmla="*/ 2147483646 h 57"/>
              <a:gd name="T40" fmla="*/ 2147483646 w 79"/>
              <a:gd name="T41" fmla="*/ 2147483646 h 57"/>
              <a:gd name="T42" fmla="*/ 2147483646 w 79"/>
              <a:gd name="T43" fmla="*/ 2147483646 h 57"/>
              <a:gd name="T44" fmla="*/ 2147483646 w 79"/>
              <a:gd name="T45" fmla="*/ 2147483646 h 57"/>
              <a:gd name="T46" fmla="*/ 2147483646 w 79"/>
              <a:gd name="T47" fmla="*/ 2147483646 h 57"/>
              <a:gd name="T48" fmla="*/ 2147483646 w 79"/>
              <a:gd name="T49" fmla="*/ 2147483646 h 57"/>
              <a:gd name="T50" fmla="*/ 2147483646 w 79"/>
              <a:gd name="T51" fmla="*/ 2147483646 h 57"/>
              <a:gd name="T52" fmla="*/ 2147483646 w 79"/>
              <a:gd name="T53" fmla="*/ 2147483646 h 57"/>
              <a:gd name="T54" fmla="*/ 2147483646 w 79"/>
              <a:gd name="T55" fmla="*/ 2147483646 h 57"/>
              <a:gd name="T56" fmla="*/ 2147483646 w 79"/>
              <a:gd name="T57" fmla="*/ 2147483646 h 57"/>
              <a:gd name="T58" fmla="*/ 2147483646 w 79"/>
              <a:gd name="T59" fmla="*/ 2147483646 h 57"/>
              <a:gd name="T60" fmla="*/ 2147483646 w 79"/>
              <a:gd name="T61" fmla="*/ 2147483646 h 57"/>
              <a:gd name="T62" fmla="*/ 0 w 79"/>
              <a:gd name="T63" fmla="*/ 2147483646 h 57"/>
              <a:gd name="T64" fmla="*/ 0 w 79"/>
              <a:gd name="T65" fmla="*/ 2147483646 h 57"/>
              <a:gd name="T66" fmla="*/ 0 w 79"/>
              <a:gd name="T67" fmla="*/ 2147483646 h 57"/>
              <a:gd name="T68" fmla="*/ 2147483646 w 79"/>
              <a:gd name="T69" fmla="*/ 2147483646 h 57"/>
              <a:gd name="T70" fmla="*/ 2147483646 w 79"/>
              <a:gd name="T71" fmla="*/ 2147483646 h 57"/>
              <a:gd name="T72" fmla="*/ 2147483646 w 79"/>
              <a:gd name="T73" fmla="*/ 2147483646 h 57"/>
              <a:gd name="T74" fmla="*/ 2147483646 w 79"/>
              <a:gd name="T75" fmla="*/ 2147483646 h 57"/>
              <a:gd name="T76" fmla="*/ 2147483646 w 79"/>
              <a:gd name="T77" fmla="*/ 0 h 57"/>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79"/>
              <a:gd name="T118" fmla="*/ 0 h 57"/>
              <a:gd name="T119" fmla="*/ 79 w 79"/>
              <a:gd name="T120" fmla="*/ 57 h 57"/>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79" h="57">
                <a:moveTo>
                  <a:pt x="12" y="0"/>
                </a:moveTo>
                <a:lnTo>
                  <a:pt x="19" y="6"/>
                </a:lnTo>
                <a:lnTo>
                  <a:pt x="25" y="13"/>
                </a:lnTo>
                <a:lnTo>
                  <a:pt x="34" y="12"/>
                </a:lnTo>
                <a:lnTo>
                  <a:pt x="36" y="10"/>
                </a:lnTo>
                <a:lnTo>
                  <a:pt x="38" y="6"/>
                </a:lnTo>
                <a:lnTo>
                  <a:pt x="43" y="6"/>
                </a:lnTo>
                <a:lnTo>
                  <a:pt x="49" y="8"/>
                </a:lnTo>
                <a:lnTo>
                  <a:pt x="53" y="12"/>
                </a:lnTo>
                <a:lnTo>
                  <a:pt x="57" y="12"/>
                </a:lnTo>
                <a:lnTo>
                  <a:pt x="66" y="12"/>
                </a:lnTo>
                <a:lnTo>
                  <a:pt x="72" y="12"/>
                </a:lnTo>
                <a:lnTo>
                  <a:pt x="78" y="23"/>
                </a:lnTo>
                <a:lnTo>
                  <a:pt x="76" y="28"/>
                </a:lnTo>
                <a:lnTo>
                  <a:pt x="77" y="36"/>
                </a:lnTo>
                <a:lnTo>
                  <a:pt x="78" y="42"/>
                </a:lnTo>
                <a:lnTo>
                  <a:pt x="72" y="50"/>
                </a:lnTo>
                <a:lnTo>
                  <a:pt x="72" y="53"/>
                </a:lnTo>
                <a:lnTo>
                  <a:pt x="68" y="56"/>
                </a:lnTo>
                <a:lnTo>
                  <a:pt x="56" y="52"/>
                </a:lnTo>
                <a:lnTo>
                  <a:pt x="49" y="50"/>
                </a:lnTo>
                <a:lnTo>
                  <a:pt x="45" y="52"/>
                </a:lnTo>
                <a:lnTo>
                  <a:pt x="43" y="50"/>
                </a:lnTo>
                <a:lnTo>
                  <a:pt x="39" y="46"/>
                </a:lnTo>
                <a:lnTo>
                  <a:pt x="34" y="42"/>
                </a:lnTo>
                <a:lnTo>
                  <a:pt x="32" y="42"/>
                </a:lnTo>
                <a:lnTo>
                  <a:pt x="25" y="46"/>
                </a:lnTo>
                <a:lnTo>
                  <a:pt x="16" y="47"/>
                </a:lnTo>
                <a:lnTo>
                  <a:pt x="12" y="50"/>
                </a:lnTo>
                <a:lnTo>
                  <a:pt x="1" y="50"/>
                </a:lnTo>
                <a:lnTo>
                  <a:pt x="1" y="40"/>
                </a:lnTo>
                <a:lnTo>
                  <a:pt x="0" y="32"/>
                </a:lnTo>
                <a:lnTo>
                  <a:pt x="0" y="26"/>
                </a:lnTo>
                <a:lnTo>
                  <a:pt x="0" y="23"/>
                </a:lnTo>
                <a:lnTo>
                  <a:pt x="8" y="16"/>
                </a:lnTo>
                <a:lnTo>
                  <a:pt x="12" y="8"/>
                </a:lnTo>
                <a:lnTo>
                  <a:pt x="12" y="2"/>
                </a:lnTo>
                <a:lnTo>
                  <a:pt x="12" y="4"/>
                </a:lnTo>
                <a:lnTo>
                  <a:pt x="12" y="0"/>
                </a:lnTo>
              </a:path>
            </a:pathLst>
          </a:custGeom>
          <a:solidFill>
            <a:schemeClr val="bg1"/>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281" name="Freeform 188" descr="Large confetti"/>
          <p:cNvSpPr>
            <a:spLocks/>
          </p:cNvSpPr>
          <p:nvPr/>
        </p:nvSpPr>
        <p:spPr bwMode="auto">
          <a:xfrm>
            <a:off x="6851650" y="2289175"/>
            <a:ext cx="125413" cy="90488"/>
          </a:xfrm>
          <a:custGeom>
            <a:avLst/>
            <a:gdLst>
              <a:gd name="T0" fmla="*/ 2147483646 w 79"/>
              <a:gd name="T1" fmla="*/ 0 h 57"/>
              <a:gd name="T2" fmla="*/ 2147483646 w 79"/>
              <a:gd name="T3" fmla="*/ 2147483646 h 57"/>
              <a:gd name="T4" fmla="*/ 2147483646 w 79"/>
              <a:gd name="T5" fmla="*/ 2147483646 h 57"/>
              <a:gd name="T6" fmla="*/ 2147483646 w 79"/>
              <a:gd name="T7" fmla="*/ 2147483646 h 57"/>
              <a:gd name="T8" fmla="*/ 2147483646 w 79"/>
              <a:gd name="T9" fmla="*/ 2147483646 h 57"/>
              <a:gd name="T10" fmla="*/ 2147483646 w 79"/>
              <a:gd name="T11" fmla="*/ 2147483646 h 57"/>
              <a:gd name="T12" fmla="*/ 2147483646 w 79"/>
              <a:gd name="T13" fmla="*/ 2147483646 h 57"/>
              <a:gd name="T14" fmla="*/ 2147483646 w 79"/>
              <a:gd name="T15" fmla="*/ 2147483646 h 57"/>
              <a:gd name="T16" fmla="*/ 2147483646 w 79"/>
              <a:gd name="T17" fmla="*/ 2147483646 h 57"/>
              <a:gd name="T18" fmla="*/ 2147483646 w 79"/>
              <a:gd name="T19" fmla="*/ 2147483646 h 57"/>
              <a:gd name="T20" fmla="*/ 2147483646 w 79"/>
              <a:gd name="T21" fmla="*/ 2147483646 h 57"/>
              <a:gd name="T22" fmla="*/ 2147483646 w 79"/>
              <a:gd name="T23" fmla="*/ 2147483646 h 57"/>
              <a:gd name="T24" fmla="*/ 2147483646 w 79"/>
              <a:gd name="T25" fmla="*/ 2147483646 h 57"/>
              <a:gd name="T26" fmla="*/ 2147483646 w 79"/>
              <a:gd name="T27" fmla="*/ 2147483646 h 57"/>
              <a:gd name="T28" fmla="*/ 2147483646 w 79"/>
              <a:gd name="T29" fmla="*/ 2147483646 h 57"/>
              <a:gd name="T30" fmla="*/ 2147483646 w 79"/>
              <a:gd name="T31" fmla="*/ 2147483646 h 57"/>
              <a:gd name="T32" fmla="*/ 2147483646 w 79"/>
              <a:gd name="T33" fmla="*/ 2147483646 h 57"/>
              <a:gd name="T34" fmla="*/ 2147483646 w 79"/>
              <a:gd name="T35" fmla="*/ 2147483646 h 57"/>
              <a:gd name="T36" fmla="*/ 2147483646 w 79"/>
              <a:gd name="T37" fmla="*/ 2147483646 h 57"/>
              <a:gd name="T38" fmla="*/ 2147483646 w 79"/>
              <a:gd name="T39" fmla="*/ 2147483646 h 57"/>
              <a:gd name="T40" fmla="*/ 2147483646 w 79"/>
              <a:gd name="T41" fmla="*/ 2147483646 h 57"/>
              <a:gd name="T42" fmla="*/ 2147483646 w 79"/>
              <a:gd name="T43" fmla="*/ 2147483646 h 57"/>
              <a:gd name="T44" fmla="*/ 2147483646 w 79"/>
              <a:gd name="T45" fmla="*/ 2147483646 h 57"/>
              <a:gd name="T46" fmla="*/ 2147483646 w 79"/>
              <a:gd name="T47" fmla="*/ 2147483646 h 57"/>
              <a:gd name="T48" fmla="*/ 2147483646 w 79"/>
              <a:gd name="T49" fmla="*/ 2147483646 h 57"/>
              <a:gd name="T50" fmla="*/ 2147483646 w 79"/>
              <a:gd name="T51" fmla="*/ 2147483646 h 57"/>
              <a:gd name="T52" fmla="*/ 2147483646 w 79"/>
              <a:gd name="T53" fmla="*/ 2147483646 h 57"/>
              <a:gd name="T54" fmla="*/ 2147483646 w 79"/>
              <a:gd name="T55" fmla="*/ 2147483646 h 57"/>
              <a:gd name="T56" fmla="*/ 2147483646 w 79"/>
              <a:gd name="T57" fmla="*/ 2147483646 h 57"/>
              <a:gd name="T58" fmla="*/ 2147483646 w 79"/>
              <a:gd name="T59" fmla="*/ 2147483646 h 57"/>
              <a:gd name="T60" fmla="*/ 2147483646 w 79"/>
              <a:gd name="T61" fmla="*/ 2147483646 h 57"/>
              <a:gd name="T62" fmla="*/ 0 w 79"/>
              <a:gd name="T63" fmla="*/ 2147483646 h 57"/>
              <a:gd name="T64" fmla="*/ 0 w 79"/>
              <a:gd name="T65" fmla="*/ 2147483646 h 57"/>
              <a:gd name="T66" fmla="*/ 0 w 79"/>
              <a:gd name="T67" fmla="*/ 2147483646 h 57"/>
              <a:gd name="T68" fmla="*/ 2147483646 w 79"/>
              <a:gd name="T69" fmla="*/ 2147483646 h 57"/>
              <a:gd name="T70" fmla="*/ 2147483646 w 79"/>
              <a:gd name="T71" fmla="*/ 2147483646 h 57"/>
              <a:gd name="T72" fmla="*/ 2147483646 w 79"/>
              <a:gd name="T73" fmla="*/ 2147483646 h 57"/>
              <a:gd name="T74" fmla="*/ 2147483646 w 79"/>
              <a:gd name="T75" fmla="*/ 2147483646 h 57"/>
              <a:gd name="T76" fmla="*/ 2147483646 w 79"/>
              <a:gd name="T77" fmla="*/ 0 h 57"/>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79"/>
              <a:gd name="T118" fmla="*/ 0 h 57"/>
              <a:gd name="T119" fmla="*/ 79 w 79"/>
              <a:gd name="T120" fmla="*/ 57 h 57"/>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79" h="57">
                <a:moveTo>
                  <a:pt x="12" y="0"/>
                </a:moveTo>
                <a:lnTo>
                  <a:pt x="19" y="6"/>
                </a:lnTo>
                <a:lnTo>
                  <a:pt x="25" y="13"/>
                </a:lnTo>
                <a:lnTo>
                  <a:pt x="34" y="12"/>
                </a:lnTo>
                <a:lnTo>
                  <a:pt x="36" y="10"/>
                </a:lnTo>
                <a:lnTo>
                  <a:pt x="38" y="6"/>
                </a:lnTo>
                <a:lnTo>
                  <a:pt x="43" y="6"/>
                </a:lnTo>
                <a:lnTo>
                  <a:pt x="49" y="8"/>
                </a:lnTo>
                <a:lnTo>
                  <a:pt x="53" y="12"/>
                </a:lnTo>
                <a:lnTo>
                  <a:pt x="57" y="12"/>
                </a:lnTo>
                <a:lnTo>
                  <a:pt x="66" y="12"/>
                </a:lnTo>
                <a:lnTo>
                  <a:pt x="72" y="12"/>
                </a:lnTo>
                <a:lnTo>
                  <a:pt x="78" y="23"/>
                </a:lnTo>
                <a:lnTo>
                  <a:pt x="76" y="28"/>
                </a:lnTo>
                <a:lnTo>
                  <a:pt x="77" y="36"/>
                </a:lnTo>
                <a:lnTo>
                  <a:pt x="78" y="42"/>
                </a:lnTo>
                <a:lnTo>
                  <a:pt x="72" y="50"/>
                </a:lnTo>
                <a:lnTo>
                  <a:pt x="72" y="53"/>
                </a:lnTo>
                <a:lnTo>
                  <a:pt x="68" y="56"/>
                </a:lnTo>
                <a:lnTo>
                  <a:pt x="56" y="52"/>
                </a:lnTo>
                <a:lnTo>
                  <a:pt x="49" y="50"/>
                </a:lnTo>
                <a:lnTo>
                  <a:pt x="45" y="52"/>
                </a:lnTo>
                <a:lnTo>
                  <a:pt x="43" y="50"/>
                </a:lnTo>
                <a:lnTo>
                  <a:pt x="39" y="46"/>
                </a:lnTo>
                <a:lnTo>
                  <a:pt x="34" y="42"/>
                </a:lnTo>
                <a:lnTo>
                  <a:pt x="32" y="42"/>
                </a:lnTo>
                <a:lnTo>
                  <a:pt x="25" y="46"/>
                </a:lnTo>
                <a:lnTo>
                  <a:pt x="16" y="47"/>
                </a:lnTo>
                <a:lnTo>
                  <a:pt x="12" y="50"/>
                </a:lnTo>
                <a:lnTo>
                  <a:pt x="1" y="50"/>
                </a:lnTo>
                <a:lnTo>
                  <a:pt x="1" y="40"/>
                </a:lnTo>
                <a:lnTo>
                  <a:pt x="0" y="32"/>
                </a:lnTo>
                <a:lnTo>
                  <a:pt x="0" y="26"/>
                </a:lnTo>
                <a:lnTo>
                  <a:pt x="0" y="23"/>
                </a:lnTo>
                <a:lnTo>
                  <a:pt x="8" y="16"/>
                </a:lnTo>
                <a:lnTo>
                  <a:pt x="12" y="8"/>
                </a:lnTo>
                <a:lnTo>
                  <a:pt x="12" y="2"/>
                </a:lnTo>
                <a:lnTo>
                  <a:pt x="12" y="4"/>
                </a:lnTo>
                <a:lnTo>
                  <a:pt x="12" y="0"/>
                </a:lnTo>
              </a:path>
            </a:pathLst>
          </a:custGeom>
          <a:blipFill dpi="0" rotWithShape="0">
            <a:blip r:embed="rId7"/>
            <a:srcRect/>
            <a:tile tx="0" ty="0" sx="100000" sy="100000" flip="none" algn="tl"/>
          </a:blip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282" name="Freeform 189"/>
          <p:cNvSpPr>
            <a:spLocks/>
          </p:cNvSpPr>
          <p:nvPr/>
        </p:nvSpPr>
        <p:spPr bwMode="auto">
          <a:xfrm>
            <a:off x="6362700" y="3789363"/>
            <a:ext cx="471488" cy="485775"/>
          </a:xfrm>
          <a:custGeom>
            <a:avLst/>
            <a:gdLst>
              <a:gd name="T0" fmla="*/ 2147483646 w 297"/>
              <a:gd name="T1" fmla="*/ 2147483646 h 306"/>
              <a:gd name="T2" fmla="*/ 2147483646 w 297"/>
              <a:gd name="T3" fmla="*/ 2147483646 h 306"/>
              <a:gd name="T4" fmla="*/ 2147483646 w 297"/>
              <a:gd name="T5" fmla="*/ 2147483646 h 306"/>
              <a:gd name="T6" fmla="*/ 2147483646 w 297"/>
              <a:gd name="T7" fmla="*/ 2147483646 h 306"/>
              <a:gd name="T8" fmla="*/ 2147483646 w 297"/>
              <a:gd name="T9" fmla="*/ 2147483646 h 306"/>
              <a:gd name="T10" fmla="*/ 2147483646 w 297"/>
              <a:gd name="T11" fmla="*/ 2147483646 h 306"/>
              <a:gd name="T12" fmla="*/ 2147483646 w 297"/>
              <a:gd name="T13" fmla="*/ 2147483646 h 306"/>
              <a:gd name="T14" fmla="*/ 2147483646 w 297"/>
              <a:gd name="T15" fmla="*/ 2147483646 h 306"/>
              <a:gd name="T16" fmla="*/ 2147483646 w 297"/>
              <a:gd name="T17" fmla="*/ 2147483646 h 306"/>
              <a:gd name="T18" fmla="*/ 2147483646 w 297"/>
              <a:gd name="T19" fmla="*/ 2147483646 h 306"/>
              <a:gd name="T20" fmla="*/ 2147483646 w 297"/>
              <a:gd name="T21" fmla="*/ 2147483646 h 306"/>
              <a:gd name="T22" fmla="*/ 2147483646 w 297"/>
              <a:gd name="T23" fmla="*/ 2147483646 h 306"/>
              <a:gd name="T24" fmla="*/ 2147483646 w 297"/>
              <a:gd name="T25" fmla="*/ 2147483646 h 306"/>
              <a:gd name="T26" fmla="*/ 2147483646 w 297"/>
              <a:gd name="T27" fmla="*/ 2147483646 h 306"/>
              <a:gd name="T28" fmla="*/ 2147483646 w 297"/>
              <a:gd name="T29" fmla="*/ 2147483646 h 306"/>
              <a:gd name="T30" fmla="*/ 2147483646 w 297"/>
              <a:gd name="T31" fmla="*/ 2147483646 h 306"/>
              <a:gd name="T32" fmla="*/ 2147483646 w 297"/>
              <a:gd name="T33" fmla="*/ 2147483646 h 306"/>
              <a:gd name="T34" fmla="*/ 2147483646 w 297"/>
              <a:gd name="T35" fmla="*/ 2147483646 h 306"/>
              <a:gd name="T36" fmla="*/ 2147483646 w 297"/>
              <a:gd name="T37" fmla="*/ 2147483646 h 306"/>
              <a:gd name="T38" fmla="*/ 2147483646 w 297"/>
              <a:gd name="T39" fmla="*/ 2147483646 h 306"/>
              <a:gd name="T40" fmla="*/ 2147483646 w 297"/>
              <a:gd name="T41" fmla="*/ 2147483646 h 306"/>
              <a:gd name="T42" fmla="*/ 2147483646 w 297"/>
              <a:gd name="T43" fmla="*/ 2147483646 h 306"/>
              <a:gd name="T44" fmla="*/ 2147483646 w 297"/>
              <a:gd name="T45" fmla="*/ 2147483646 h 306"/>
              <a:gd name="T46" fmla="*/ 2147483646 w 297"/>
              <a:gd name="T47" fmla="*/ 2147483646 h 306"/>
              <a:gd name="T48" fmla="*/ 2147483646 w 297"/>
              <a:gd name="T49" fmla="*/ 2147483646 h 306"/>
              <a:gd name="T50" fmla="*/ 2147483646 w 297"/>
              <a:gd name="T51" fmla="*/ 2147483646 h 306"/>
              <a:gd name="T52" fmla="*/ 2147483646 w 297"/>
              <a:gd name="T53" fmla="*/ 2147483646 h 306"/>
              <a:gd name="T54" fmla="*/ 2147483646 w 297"/>
              <a:gd name="T55" fmla="*/ 2147483646 h 306"/>
              <a:gd name="T56" fmla="*/ 2147483646 w 297"/>
              <a:gd name="T57" fmla="*/ 2147483646 h 306"/>
              <a:gd name="T58" fmla="*/ 2147483646 w 297"/>
              <a:gd name="T59" fmla="*/ 2147483646 h 306"/>
              <a:gd name="T60" fmla="*/ 2147483646 w 297"/>
              <a:gd name="T61" fmla="*/ 2147483646 h 306"/>
              <a:gd name="T62" fmla="*/ 2147483646 w 297"/>
              <a:gd name="T63" fmla="*/ 2147483646 h 306"/>
              <a:gd name="T64" fmla="*/ 2147483646 w 297"/>
              <a:gd name="T65" fmla="*/ 2147483646 h 306"/>
              <a:gd name="T66" fmla="*/ 2147483646 w 297"/>
              <a:gd name="T67" fmla="*/ 2147483646 h 306"/>
              <a:gd name="T68" fmla="*/ 2147483646 w 297"/>
              <a:gd name="T69" fmla="*/ 2147483646 h 306"/>
              <a:gd name="T70" fmla="*/ 2147483646 w 297"/>
              <a:gd name="T71" fmla="*/ 2147483646 h 306"/>
              <a:gd name="T72" fmla="*/ 2147483646 w 297"/>
              <a:gd name="T73" fmla="*/ 2147483646 h 306"/>
              <a:gd name="T74" fmla="*/ 2147483646 w 297"/>
              <a:gd name="T75" fmla="*/ 2147483646 h 306"/>
              <a:gd name="T76" fmla="*/ 2147483646 w 297"/>
              <a:gd name="T77" fmla="*/ 2147483646 h 306"/>
              <a:gd name="T78" fmla="*/ 2147483646 w 297"/>
              <a:gd name="T79" fmla="*/ 2147483646 h 306"/>
              <a:gd name="T80" fmla="*/ 0 w 297"/>
              <a:gd name="T81" fmla="*/ 2147483646 h 306"/>
              <a:gd name="T82" fmla="*/ 2147483646 w 297"/>
              <a:gd name="T83" fmla="*/ 2147483646 h 306"/>
              <a:gd name="T84" fmla="*/ 2147483646 w 297"/>
              <a:gd name="T85" fmla="*/ 2147483646 h 30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97"/>
              <a:gd name="T130" fmla="*/ 0 h 306"/>
              <a:gd name="T131" fmla="*/ 297 w 297"/>
              <a:gd name="T132" fmla="*/ 306 h 30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97" h="306">
                <a:moveTo>
                  <a:pt x="17" y="0"/>
                </a:moveTo>
                <a:lnTo>
                  <a:pt x="28" y="7"/>
                </a:lnTo>
                <a:lnTo>
                  <a:pt x="36" y="18"/>
                </a:lnTo>
                <a:lnTo>
                  <a:pt x="40" y="20"/>
                </a:lnTo>
                <a:lnTo>
                  <a:pt x="45" y="20"/>
                </a:lnTo>
                <a:lnTo>
                  <a:pt x="52" y="20"/>
                </a:lnTo>
                <a:lnTo>
                  <a:pt x="56" y="18"/>
                </a:lnTo>
                <a:lnTo>
                  <a:pt x="64" y="15"/>
                </a:lnTo>
                <a:lnTo>
                  <a:pt x="75" y="11"/>
                </a:lnTo>
                <a:lnTo>
                  <a:pt x="83" y="11"/>
                </a:lnTo>
                <a:lnTo>
                  <a:pt x="94" y="11"/>
                </a:lnTo>
                <a:lnTo>
                  <a:pt x="102" y="12"/>
                </a:lnTo>
                <a:lnTo>
                  <a:pt x="104" y="18"/>
                </a:lnTo>
                <a:lnTo>
                  <a:pt x="114" y="23"/>
                </a:lnTo>
                <a:lnTo>
                  <a:pt x="117" y="24"/>
                </a:lnTo>
                <a:lnTo>
                  <a:pt x="124" y="24"/>
                </a:lnTo>
                <a:lnTo>
                  <a:pt x="129" y="27"/>
                </a:lnTo>
                <a:lnTo>
                  <a:pt x="129" y="36"/>
                </a:lnTo>
                <a:lnTo>
                  <a:pt x="129" y="39"/>
                </a:lnTo>
                <a:lnTo>
                  <a:pt x="136" y="52"/>
                </a:lnTo>
                <a:lnTo>
                  <a:pt x="136" y="54"/>
                </a:lnTo>
                <a:lnTo>
                  <a:pt x="144" y="64"/>
                </a:lnTo>
                <a:lnTo>
                  <a:pt x="148" y="75"/>
                </a:lnTo>
                <a:lnTo>
                  <a:pt x="154" y="82"/>
                </a:lnTo>
                <a:lnTo>
                  <a:pt x="154" y="86"/>
                </a:lnTo>
                <a:lnTo>
                  <a:pt x="164" y="94"/>
                </a:lnTo>
                <a:lnTo>
                  <a:pt x="173" y="102"/>
                </a:lnTo>
                <a:lnTo>
                  <a:pt x="180" y="104"/>
                </a:lnTo>
                <a:lnTo>
                  <a:pt x="196" y="109"/>
                </a:lnTo>
                <a:lnTo>
                  <a:pt x="212" y="116"/>
                </a:lnTo>
                <a:lnTo>
                  <a:pt x="223" y="124"/>
                </a:lnTo>
                <a:lnTo>
                  <a:pt x="242" y="133"/>
                </a:lnTo>
                <a:lnTo>
                  <a:pt x="247" y="139"/>
                </a:lnTo>
                <a:lnTo>
                  <a:pt x="251" y="140"/>
                </a:lnTo>
                <a:lnTo>
                  <a:pt x="257" y="140"/>
                </a:lnTo>
                <a:lnTo>
                  <a:pt x="263" y="139"/>
                </a:lnTo>
                <a:lnTo>
                  <a:pt x="268" y="139"/>
                </a:lnTo>
                <a:lnTo>
                  <a:pt x="271" y="152"/>
                </a:lnTo>
                <a:lnTo>
                  <a:pt x="274" y="162"/>
                </a:lnTo>
                <a:lnTo>
                  <a:pt x="280" y="171"/>
                </a:lnTo>
                <a:lnTo>
                  <a:pt x="286" y="177"/>
                </a:lnTo>
                <a:lnTo>
                  <a:pt x="296" y="186"/>
                </a:lnTo>
                <a:lnTo>
                  <a:pt x="292" y="195"/>
                </a:lnTo>
                <a:lnTo>
                  <a:pt x="276" y="221"/>
                </a:lnTo>
                <a:lnTo>
                  <a:pt x="264" y="242"/>
                </a:lnTo>
                <a:lnTo>
                  <a:pt x="260" y="247"/>
                </a:lnTo>
                <a:lnTo>
                  <a:pt x="260" y="252"/>
                </a:lnTo>
                <a:lnTo>
                  <a:pt x="266" y="258"/>
                </a:lnTo>
                <a:lnTo>
                  <a:pt x="274" y="264"/>
                </a:lnTo>
                <a:lnTo>
                  <a:pt x="276" y="272"/>
                </a:lnTo>
                <a:lnTo>
                  <a:pt x="274" y="273"/>
                </a:lnTo>
                <a:lnTo>
                  <a:pt x="268" y="278"/>
                </a:lnTo>
                <a:lnTo>
                  <a:pt x="257" y="276"/>
                </a:lnTo>
                <a:lnTo>
                  <a:pt x="255" y="278"/>
                </a:lnTo>
                <a:lnTo>
                  <a:pt x="251" y="280"/>
                </a:lnTo>
                <a:lnTo>
                  <a:pt x="251" y="284"/>
                </a:lnTo>
                <a:lnTo>
                  <a:pt x="242" y="284"/>
                </a:lnTo>
                <a:lnTo>
                  <a:pt x="240" y="292"/>
                </a:lnTo>
                <a:lnTo>
                  <a:pt x="238" y="301"/>
                </a:lnTo>
                <a:lnTo>
                  <a:pt x="238" y="305"/>
                </a:lnTo>
                <a:lnTo>
                  <a:pt x="228" y="301"/>
                </a:lnTo>
                <a:lnTo>
                  <a:pt x="212" y="292"/>
                </a:lnTo>
                <a:lnTo>
                  <a:pt x="202" y="288"/>
                </a:lnTo>
                <a:lnTo>
                  <a:pt x="201" y="280"/>
                </a:lnTo>
                <a:lnTo>
                  <a:pt x="198" y="276"/>
                </a:lnTo>
                <a:lnTo>
                  <a:pt x="186" y="278"/>
                </a:lnTo>
                <a:lnTo>
                  <a:pt x="180" y="280"/>
                </a:lnTo>
                <a:lnTo>
                  <a:pt x="163" y="280"/>
                </a:lnTo>
                <a:lnTo>
                  <a:pt x="156" y="269"/>
                </a:lnTo>
                <a:lnTo>
                  <a:pt x="152" y="253"/>
                </a:lnTo>
                <a:lnTo>
                  <a:pt x="147" y="238"/>
                </a:lnTo>
                <a:lnTo>
                  <a:pt x="140" y="235"/>
                </a:lnTo>
                <a:lnTo>
                  <a:pt x="136" y="233"/>
                </a:lnTo>
                <a:lnTo>
                  <a:pt x="132" y="226"/>
                </a:lnTo>
                <a:lnTo>
                  <a:pt x="130" y="217"/>
                </a:lnTo>
                <a:lnTo>
                  <a:pt x="132" y="217"/>
                </a:lnTo>
                <a:lnTo>
                  <a:pt x="140" y="214"/>
                </a:lnTo>
                <a:lnTo>
                  <a:pt x="143" y="208"/>
                </a:lnTo>
                <a:lnTo>
                  <a:pt x="147" y="199"/>
                </a:lnTo>
                <a:lnTo>
                  <a:pt x="147" y="194"/>
                </a:lnTo>
                <a:lnTo>
                  <a:pt x="143" y="187"/>
                </a:lnTo>
                <a:lnTo>
                  <a:pt x="137" y="183"/>
                </a:lnTo>
                <a:lnTo>
                  <a:pt x="137" y="172"/>
                </a:lnTo>
                <a:lnTo>
                  <a:pt x="140" y="164"/>
                </a:lnTo>
                <a:lnTo>
                  <a:pt x="147" y="157"/>
                </a:lnTo>
                <a:lnTo>
                  <a:pt x="152" y="144"/>
                </a:lnTo>
                <a:lnTo>
                  <a:pt x="152" y="133"/>
                </a:lnTo>
                <a:lnTo>
                  <a:pt x="147" y="124"/>
                </a:lnTo>
                <a:lnTo>
                  <a:pt x="140" y="113"/>
                </a:lnTo>
                <a:lnTo>
                  <a:pt x="136" y="105"/>
                </a:lnTo>
                <a:lnTo>
                  <a:pt x="128" y="97"/>
                </a:lnTo>
                <a:lnTo>
                  <a:pt x="117" y="94"/>
                </a:lnTo>
                <a:lnTo>
                  <a:pt x="104" y="92"/>
                </a:lnTo>
                <a:lnTo>
                  <a:pt x="102" y="102"/>
                </a:lnTo>
                <a:lnTo>
                  <a:pt x="102" y="109"/>
                </a:lnTo>
                <a:lnTo>
                  <a:pt x="97" y="113"/>
                </a:lnTo>
                <a:lnTo>
                  <a:pt x="92" y="113"/>
                </a:lnTo>
                <a:lnTo>
                  <a:pt x="88" y="105"/>
                </a:lnTo>
                <a:lnTo>
                  <a:pt x="84" y="102"/>
                </a:lnTo>
                <a:lnTo>
                  <a:pt x="78" y="99"/>
                </a:lnTo>
                <a:lnTo>
                  <a:pt x="68" y="97"/>
                </a:lnTo>
                <a:lnTo>
                  <a:pt x="67" y="105"/>
                </a:lnTo>
                <a:lnTo>
                  <a:pt x="62" y="113"/>
                </a:lnTo>
                <a:lnTo>
                  <a:pt x="56" y="121"/>
                </a:lnTo>
                <a:lnTo>
                  <a:pt x="55" y="126"/>
                </a:lnTo>
                <a:lnTo>
                  <a:pt x="56" y="136"/>
                </a:lnTo>
                <a:lnTo>
                  <a:pt x="55" y="143"/>
                </a:lnTo>
                <a:lnTo>
                  <a:pt x="48" y="140"/>
                </a:lnTo>
                <a:lnTo>
                  <a:pt x="45" y="139"/>
                </a:lnTo>
                <a:lnTo>
                  <a:pt x="40" y="139"/>
                </a:lnTo>
                <a:lnTo>
                  <a:pt x="28" y="139"/>
                </a:lnTo>
                <a:lnTo>
                  <a:pt x="23" y="136"/>
                </a:lnTo>
                <a:lnTo>
                  <a:pt x="18" y="128"/>
                </a:lnTo>
                <a:lnTo>
                  <a:pt x="9" y="128"/>
                </a:lnTo>
                <a:lnTo>
                  <a:pt x="0" y="124"/>
                </a:lnTo>
                <a:lnTo>
                  <a:pt x="11" y="113"/>
                </a:lnTo>
                <a:lnTo>
                  <a:pt x="17" y="109"/>
                </a:lnTo>
                <a:lnTo>
                  <a:pt x="18" y="102"/>
                </a:lnTo>
                <a:lnTo>
                  <a:pt x="18" y="97"/>
                </a:lnTo>
                <a:lnTo>
                  <a:pt x="16" y="85"/>
                </a:lnTo>
                <a:lnTo>
                  <a:pt x="9" y="79"/>
                </a:lnTo>
                <a:lnTo>
                  <a:pt x="3" y="75"/>
                </a:lnTo>
                <a:lnTo>
                  <a:pt x="0" y="66"/>
                </a:lnTo>
                <a:lnTo>
                  <a:pt x="0" y="56"/>
                </a:lnTo>
                <a:lnTo>
                  <a:pt x="0" y="47"/>
                </a:lnTo>
                <a:lnTo>
                  <a:pt x="4" y="37"/>
                </a:lnTo>
                <a:lnTo>
                  <a:pt x="9" y="27"/>
                </a:lnTo>
                <a:lnTo>
                  <a:pt x="12" y="18"/>
                </a:lnTo>
                <a:lnTo>
                  <a:pt x="17" y="6"/>
                </a:lnTo>
                <a:lnTo>
                  <a:pt x="17" y="0"/>
                </a:lnTo>
              </a:path>
            </a:pathLst>
          </a:custGeom>
          <a:solidFill>
            <a:schemeClr val="bg1"/>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283" name="Freeform 190"/>
          <p:cNvSpPr>
            <a:spLocks/>
          </p:cNvSpPr>
          <p:nvPr/>
        </p:nvSpPr>
        <p:spPr bwMode="auto">
          <a:xfrm>
            <a:off x="6362700" y="3789363"/>
            <a:ext cx="471488" cy="485775"/>
          </a:xfrm>
          <a:custGeom>
            <a:avLst/>
            <a:gdLst>
              <a:gd name="T0" fmla="*/ 2147483646 w 297"/>
              <a:gd name="T1" fmla="*/ 2147483646 h 306"/>
              <a:gd name="T2" fmla="*/ 2147483646 w 297"/>
              <a:gd name="T3" fmla="*/ 2147483646 h 306"/>
              <a:gd name="T4" fmla="*/ 2147483646 w 297"/>
              <a:gd name="T5" fmla="*/ 2147483646 h 306"/>
              <a:gd name="T6" fmla="*/ 2147483646 w 297"/>
              <a:gd name="T7" fmla="*/ 2147483646 h 306"/>
              <a:gd name="T8" fmla="*/ 2147483646 w 297"/>
              <a:gd name="T9" fmla="*/ 2147483646 h 306"/>
              <a:gd name="T10" fmla="*/ 2147483646 w 297"/>
              <a:gd name="T11" fmla="*/ 2147483646 h 306"/>
              <a:gd name="T12" fmla="*/ 2147483646 w 297"/>
              <a:gd name="T13" fmla="*/ 2147483646 h 306"/>
              <a:gd name="T14" fmla="*/ 2147483646 w 297"/>
              <a:gd name="T15" fmla="*/ 2147483646 h 306"/>
              <a:gd name="T16" fmla="*/ 2147483646 w 297"/>
              <a:gd name="T17" fmla="*/ 2147483646 h 306"/>
              <a:gd name="T18" fmla="*/ 2147483646 w 297"/>
              <a:gd name="T19" fmla="*/ 2147483646 h 306"/>
              <a:gd name="T20" fmla="*/ 2147483646 w 297"/>
              <a:gd name="T21" fmla="*/ 2147483646 h 306"/>
              <a:gd name="T22" fmla="*/ 2147483646 w 297"/>
              <a:gd name="T23" fmla="*/ 2147483646 h 306"/>
              <a:gd name="T24" fmla="*/ 2147483646 w 297"/>
              <a:gd name="T25" fmla="*/ 2147483646 h 306"/>
              <a:gd name="T26" fmla="*/ 2147483646 w 297"/>
              <a:gd name="T27" fmla="*/ 2147483646 h 306"/>
              <a:gd name="T28" fmla="*/ 2147483646 w 297"/>
              <a:gd name="T29" fmla="*/ 2147483646 h 306"/>
              <a:gd name="T30" fmla="*/ 2147483646 w 297"/>
              <a:gd name="T31" fmla="*/ 2147483646 h 306"/>
              <a:gd name="T32" fmla="*/ 2147483646 w 297"/>
              <a:gd name="T33" fmla="*/ 2147483646 h 306"/>
              <a:gd name="T34" fmla="*/ 2147483646 w 297"/>
              <a:gd name="T35" fmla="*/ 2147483646 h 306"/>
              <a:gd name="T36" fmla="*/ 2147483646 w 297"/>
              <a:gd name="T37" fmla="*/ 2147483646 h 306"/>
              <a:gd name="T38" fmla="*/ 2147483646 w 297"/>
              <a:gd name="T39" fmla="*/ 2147483646 h 306"/>
              <a:gd name="T40" fmla="*/ 2147483646 w 297"/>
              <a:gd name="T41" fmla="*/ 2147483646 h 306"/>
              <a:gd name="T42" fmla="*/ 2147483646 w 297"/>
              <a:gd name="T43" fmla="*/ 2147483646 h 306"/>
              <a:gd name="T44" fmla="*/ 2147483646 w 297"/>
              <a:gd name="T45" fmla="*/ 2147483646 h 306"/>
              <a:gd name="T46" fmla="*/ 2147483646 w 297"/>
              <a:gd name="T47" fmla="*/ 2147483646 h 306"/>
              <a:gd name="T48" fmla="*/ 2147483646 w 297"/>
              <a:gd name="T49" fmla="*/ 2147483646 h 306"/>
              <a:gd name="T50" fmla="*/ 2147483646 w 297"/>
              <a:gd name="T51" fmla="*/ 2147483646 h 306"/>
              <a:gd name="T52" fmla="*/ 2147483646 w 297"/>
              <a:gd name="T53" fmla="*/ 2147483646 h 306"/>
              <a:gd name="T54" fmla="*/ 2147483646 w 297"/>
              <a:gd name="T55" fmla="*/ 2147483646 h 306"/>
              <a:gd name="T56" fmla="*/ 2147483646 w 297"/>
              <a:gd name="T57" fmla="*/ 2147483646 h 306"/>
              <a:gd name="T58" fmla="*/ 2147483646 w 297"/>
              <a:gd name="T59" fmla="*/ 2147483646 h 306"/>
              <a:gd name="T60" fmla="*/ 2147483646 w 297"/>
              <a:gd name="T61" fmla="*/ 2147483646 h 306"/>
              <a:gd name="T62" fmla="*/ 2147483646 w 297"/>
              <a:gd name="T63" fmla="*/ 2147483646 h 306"/>
              <a:gd name="T64" fmla="*/ 2147483646 w 297"/>
              <a:gd name="T65" fmla="*/ 2147483646 h 306"/>
              <a:gd name="T66" fmla="*/ 2147483646 w 297"/>
              <a:gd name="T67" fmla="*/ 2147483646 h 306"/>
              <a:gd name="T68" fmla="*/ 2147483646 w 297"/>
              <a:gd name="T69" fmla="*/ 2147483646 h 306"/>
              <a:gd name="T70" fmla="*/ 2147483646 w 297"/>
              <a:gd name="T71" fmla="*/ 2147483646 h 306"/>
              <a:gd name="T72" fmla="*/ 2147483646 w 297"/>
              <a:gd name="T73" fmla="*/ 2147483646 h 306"/>
              <a:gd name="T74" fmla="*/ 2147483646 w 297"/>
              <a:gd name="T75" fmla="*/ 2147483646 h 306"/>
              <a:gd name="T76" fmla="*/ 2147483646 w 297"/>
              <a:gd name="T77" fmla="*/ 2147483646 h 306"/>
              <a:gd name="T78" fmla="*/ 2147483646 w 297"/>
              <a:gd name="T79" fmla="*/ 2147483646 h 306"/>
              <a:gd name="T80" fmla="*/ 0 w 297"/>
              <a:gd name="T81" fmla="*/ 2147483646 h 306"/>
              <a:gd name="T82" fmla="*/ 2147483646 w 297"/>
              <a:gd name="T83" fmla="*/ 2147483646 h 306"/>
              <a:gd name="T84" fmla="*/ 2147483646 w 297"/>
              <a:gd name="T85" fmla="*/ 2147483646 h 30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97"/>
              <a:gd name="T130" fmla="*/ 0 h 306"/>
              <a:gd name="T131" fmla="*/ 297 w 297"/>
              <a:gd name="T132" fmla="*/ 306 h 30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97" h="306">
                <a:moveTo>
                  <a:pt x="17" y="0"/>
                </a:moveTo>
                <a:lnTo>
                  <a:pt x="28" y="7"/>
                </a:lnTo>
                <a:lnTo>
                  <a:pt x="36" y="18"/>
                </a:lnTo>
                <a:lnTo>
                  <a:pt x="40" y="20"/>
                </a:lnTo>
                <a:lnTo>
                  <a:pt x="45" y="20"/>
                </a:lnTo>
                <a:lnTo>
                  <a:pt x="52" y="20"/>
                </a:lnTo>
                <a:lnTo>
                  <a:pt x="56" y="18"/>
                </a:lnTo>
                <a:lnTo>
                  <a:pt x="64" y="15"/>
                </a:lnTo>
                <a:lnTo>
                  <a:pt x="75" y="11"/>
                </a:lnTo>
                <a:lnTo>
                  <a:pt x="83" y="11"/>
                </a:lnTo>
                <a:lnTo>
                  <a:pt x="94" y="11"/>
                </a:lnTo>
                <a:lnTo>
                  <a:pt x="102" y="12"/>
                </a:lnTo>
                <a:lnTo>
                  <a:pt x="104" y="18"/>
                </a:lnTo>
                <a:lnTo>
                  <a:pt x="114" y="23"/>
                </a:lnTo>
                <a:lnTo>
                  <a:pt x="117" y="24"/>
                </a:lnTo>
                <a:lnTo>
                  <a:pt x="124" y="24"/>
                </a:lnTo>
                <a:lnTo>
                  <a:pt x="129" y="27"/>
                </a:lnTo>
                <a:lnTo>
                  <a:pt x="129" y="36"/>
                </a:lnTo>
                <a:lnTo>
                  <a:pt x="129" y="39"/>
                </a:lnTo>
                <a:lnTo>
                  <a:pt x="136" y="52"/>
                </a:lnTo>
                <a:lnTo>
                  <a:pt x="136" y="54"/>
                </a:lnTo>
                <a:lnTo>
                  <a:pt x="144" y="64"/>
                </a:lnTo>
                <a:lnTo>
                  <a:pt x="148" y="75"/>
                </a:lnTo>
                <a:lnTo>
                  <a:pt x="154" y="82"/>
                </a:lnTo>
                <a:lnTo>
                  <a:pt x="154" y="86"/>
                </a:lnTo>
                <a:lnTo>
                  <a:pt x="164" y="94"/>
                </a:lnTo>
                <a:lnTo>
                  <a:pt x="173" y="102"/>
                </a:lnTo>
                <a:lnTo>
                  <a:pt x="180" y="104"/>
                </a:lnTo>
                <a:lnTo>
                  <a:pt x="196" y="109"/>
                </a:lnTo>
                <a:lnTo>
                  <a:pt x="212" y="116"/>
                </a:lnTo>
                <a:lnTo>
                  <a:pt x="223" y="124"/>
                </a:lnTo>
                <a:lnTo>
                  <a:pt x="242" y="133"/>
                </a:lnTo>
                <a:lnTo>
                  <a:pt x="247" y="139"/>
                </a:lnTo>
                <a:lnTo>
                  <a:pt x="251" y="140"/>
                </a:lnTo>
                <a:lnTo>
                  <a:pt x="257" y="140"/>
                </a:lnTo>
                <a:lnTo>
                  <a:pt x="263" y="139"/>
                </a:lnTo>
                <a:lnTo>
                  <a:pt x="268" y="139"/>
                </a:lnTo>
                <a:lnTo>
                  <a:pt x="271" y="152"/>
                </a:lnTo>
                <a:lnTo>
                  <a:pt x="274" y="162"/>
                </a:lnTo>
                <a:lnTo>
                  <a:pt x="280" y="171"/>
                </a:lnTo>
                <a:lnTo>
                  <a:pt x="286" y="177"/>
                </a:lnTo>
                <a:lnTo>
                  <a:pt x="296" y="186"/>
                </a:lnTo>
                <a:lnTo>
                  <a:pt x="292" y="195"/>
                </a:lnTo>
                <a:lnTo>
                  <a:pt x="276" y="221"/>
                </a:lnTo>
                <a:lnTo>
                  <a:pt x="264" y="242"/>
                </a:lnTo>
                <a:lnTo>
                  <a:pt x="260" y="247"/>
                </a:lnTo>
                <a:lnTo>
                  <a:pt x="260" y="252"/>
                </a:lnTo>
                <a:lnTo>
                  <a:pt x="266" y="258"/>
                </a:lnTo>
                <a:lnTo>
                  <a:pt x="274" y="264"/>
                </a:lnTo>
                <a:lnTo>
                  <a:pt x="276" y="272"/>
                </a:lnTo>
                <a:lnTo>
                  <a:pt x="274" y="273"/>
                </a:lnTo>
                <a:lnTo>
                  <a:pt x="268" y="278"/>
                </a:lnTo>
                <a:lnTo>
                  <a:pt x="257" y="276"/>
                </a:lnTo>
                <a:lnTo>
                  <a:pt x="255" y="278"/>
                </a:lnTo>
                <a:lnTo>
                  <a:pt x="251" y="280"/>
                </a:lnTo>
                <a:lnTo>
                  <a:pt x="251" y="284"/>
                </a:lnTo>
                <a:lnTo>
                  <a:pt x="242" y="284"/>
                </a:lnTo>
                <a:lnTo>
                  <a:pt x="240" y="292"/>
                </a:lnTo>
                <a:lnTo>
                  <a:pt x="238" y="301"/>
                </a:lnTo>
                <a:lnTo>
                  <a:pt x="238" y="305"/>
                </a:lnTo>
                <a:lnTo>
                  <a:pt x="228" y="301"/>
                </a:lnTo>
                <a:lnTo>
                  <a:pt x="212" y="292"/>
                </a:lnTo>
                <a:lnTo>
                  <a:pt x="202" y="288"/>
                </a:lnTo>
                <a:lnTo>
                  <a:pt x="201" y="280"/>
                </a:lnTo>
                <a:lnTo>
                  <a:pt x="198" y="276"/>
                </a:lnTo>
                <a:lnTo>
                  <a:pt x="186" y="278"/>
                </a:lnTo>
                <a:lnTo>
                  <a:pt x="180" y="280"/>
                </a:lnTo>
                <a:lnTo>
                  <a:pt x="163" y="280"/>
                </a:lnTo>
                <a:lnTo>
                  <a:pt x="156" y="269"/>
                </a:lnTo>
                <a:lnTo>
                  <a:pt x="152" y="253"/>
                </a:lnTo>
                <a:lnTo>
                  <a:pt x="147" y="238"/>
                </a:lnTo>
                <a:lnTo>
                  <a:pt x="140" y="235"/>
                </a:lnTo>
                <a:lnTo>
                  <a:pt x="136" y="233"/>
                </a:lnTo>
                <a:lnTo>
                  <a:pt x="132" y="226"/>
                </a:lnTo>
                <a:lnTo>
                  <a:pt x="130" y="217"/>
                </a:lnTo>
                <a:lnTo>
                  <a:pt x="132" y="217"/>
                </a:lnTo>
                <a:lnTo>
                  <a:pt x="140" y="214"/>
                </a:lnTo>
                <a:lnTo>
                  <a:pt x="143" y="208"/>
                </a:lnTo>
                <a:lnTo>
                  <a:pt x="147" y="199"/>
                </a:lnTo>
                <a:lnTo>
                  <a:pt x="147" y="194"/>
                </a:lnTo>
                <a:lnTo>
                  <a:pt x="143" y="187"/>
                </a:lnTo>
                <a:lnTo>
                  <a:pt x="137" y="183"/>
                </a:lnTo>
                <a:lnTo>
                  <a:pt x="137" y="172"/>
                </a:lnTo>
                <a:lnTo>
                  <a:pt x="140" y="164"/>
                </a:lnTo>
                <a:lnTo>
                  <a:pt x="147" y="157"/>
                </a:lnTo>
                <a:lnTo>
                  <a:pt x="152" y="144"/>
                </a:lnTo>
                <a:lnTo>
                  <a:pt x="152" y="133"/>
                </a:lnTo>
                <a:lnTo>
                  <a:pt x="147" y="124"/>
                </a:lnTo>
                <a:lnTo>
                  <a:pt x="140" y="113"/>
                </a:lnTo>
                <a:lnTo>
                  <a:pt x="136" y="105"/>
                </a:lnTo>
                <a:lnTo>
                  <a:pt x="128" y="97"/>
                </a:lnTo>
                <a:lnTo>
                  <a:pt x="117" y="94"/>
                </a:lnTo>
                <a:lnTo>
                  <a:pt x="104" y="92"/>
                </a:lnTo>
                <a:lnTo>
                  <a:pt x="102" y="102"/>
                </a:lnTo>
                <a:lnTo>
                  <a:pt x="102" y="109"/>
                </a:lnTo>
                <a:lnTo>
                  <a:pt x="97" y="113"/>
                </a:lnTo>
                <a:lnTo>
                  <a:pt x="92" y="113"/>
                </a:lnTo>
                <a:lnTo>
                  <a:pt x="88" y="105"/>
                </a:lnTo>
                <a:lnTo>
                  <a:pt x="84" y="102"/>
                </a:lnTo>
                <a:lnTo>
                  <a:pt x="78" y="99"/>
                </a:lnTo>
                <a:lnTo>
                  <a:pt x="68" y="97"/>
                </a:lnTo>
                <a:lnTo>
                  <a:pt x="67" y="105"/>
                </a:lnTo>
                <a:lnTo>
                  <a:pt x="62" y="113"/>
                </a:lnTo>
                <a:lnTo>
                  <a:pt x="56" y="121"/>
                </a:lnTo>
                <a:lnTo>
                  <a:pt x="55" y="126"/>
                </a:lnTo>
                <a:lnTo>
                  <a:pt x="56" y="136"/>
                </a:lnTo>
                <a:lnTo>
                  <a:pt x="55" y="143"/>
                </a:lnTo>
                <a:lnTo>
                  <a:pt x="48" y="140"/>
                </a:lnTo>
                <a:lnTo>
                  <a:pt x="45" y="139"/>
                </a:lnTo>
                <a:lnTo>
                  <a:pt x="40" y="139"/>
                </a:lnTo>
                <a:lnTo>
                  <a:pt x="28" y="139"/>
                </a:lnTo>
                <a:lnTo>
                  <a:pt x="23" y="136"/>
                </a:lnTo>
                <a:lnTo>
                  <a:pt x="18" y="128"/>
                </a:lnTo>
                <a:lnTo>
                  <a:pt x="9" y="128"/>
                </a:lnTo>
                <a:lnTo>
                  <a:pt x="0" y="124"/>
                </a:lnTo>
                <a:lnTo>
                  <a:pt x="11" y="113"/>
                </a:lnTo>
                <a:lnTo>
                  <a:pt x="17" y="109"/>
                </a:lnTo>
                <a:lnTo>
                  <a:pt x="18" y="102"/>
                </a:lnTo>
                <a:lnTo>
                  <a:pt x="18" y="97"/>
                </a:lnTo>
                <a:lnTo>
                  <a:pt x="16" y="85"/>
                </a:lnTo>
                <a:lnTo>
                  <a:pt x="9" y="79"/>
                </a:lnTo>
                <a:lnTo>
                  <a:pt x="3" y="75"/>
                </a:lnTo>
                <a:lnTo>
                  <a:pt x="0" y="66"/>
                </a:lnTo>
                <a:lnTo>
                  <a:pt x="0" y="56"/>
                </a:lnTo>
                <a:lnTo>
                  <a:pt x="0" y="47"/>
                </a:lnTo>
                <a:lnTo>
                  <a:pt x="4" y="37"/>
                </a:lnTo>
                <a:lnTo>
                  <a:pt x="9" y="27"/>
                </a:lnTo>
                <a:lnTo>
                  <a:pt x="12" y="18"/>
                </a:lnTo>
                <a:lnTo>
                  <a:pt x="17" y="6"/>
                </a:lnTo>
                <a:lnTo>
                  <a:pt x="17" y="0"/>
                </a:lnTo>
              </a:path>
            </a:pathLst>
          </a:custGeom>
          <a:solidFill>
            <a:srgbClr val="6699FF"/>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284" name="Freeform 191"/>
          <p:cNvSpPr>
            <a:spLocks/>
          </p:cNvSpPr>
          <p:nvPr/>
        </p:nvSpPr>
        <p:spPr bwMode="auto">
          <a:xfrm>
            <a:off x="6450013" y="3935413"/>
            <a:ext cx="155575" cy="201612"/>
          </a:xfrm>
          <a:custGeom>
            <a:avLst/>
            <a:gdLst>
              <a:gd name="T0" fmla="*/ 2147483646 w 98"/>
              <a:gd name="T1" fmla="*/ 2147483646 h 127"/>
              <a:gd name="T2" fmla="*/ 2147483646 w 98"/>
              <a:gd name="T3" fmla="*/ 2147483646 h 127"/>
              <a:gd name="T4" fmla="*/ 2147483646 w 98"/>
              <a:gd name="T5" fmla="*/ 2147483646 h 127"/>
              <a:gd name="T6" fmla="*/ 2147483646 w 98"/>
              <a:gd name="T7" fmla="*/ 2147483646 h 127"/>
              <a:gd name="T8" fmla="*/ 2147483646 w 98"/>
              <a:gd name="T9" fmla="*/ 2147483646 h 127"/>
              <a:gd name="T10" fmla="*/ 0 w 98"/>
              <a:gd name="T11" fmla="*/ 2147483646 h 127"/>
              <a:gd name="T12" fmla="*/ 0 w 98"/>
              <a:gd name="T13" fmla="*/ 2147483646 h 127"/>
              <a:gd name="T14" fmla="*/ 2147483646 w 98"/>
              <a:gd name="T15" fmla="*/ 2147483646 h 127"/>
              <a:gd name="T16" fmla="*/ 2147483646 w 98"/>
              <a:gd name="T17" fmla="*/ 2147483646 h 127"/>
              <a:gd name="T18" fmla="*/ 2147483646 w 98"/>
              <a:gd name="T19" fmla="*/ 2147483646 h 127"/>
              <a:gd name="T20" fmla="*/ 2147483646 w 98"/>
              <a:gd name="T21" fmla="*/ 2147483646 h 127"/>
              <a:gd name="T22" fmla="*/ 2147483646 w 98"/>
              <a:gd name="T23" fmla="*/ 2147483646 h 127"/>
              <a:gd name="T24" fmla="*/ 2147483646 w 98"/>
              <a:gd name="T25" fmla="*/ 2147483646 h 127"/>
              <a:gd name="T26" fmla="*/ 2147483646 w 98"/>
              <a:gd name="T27" fmla="*/ 2147483646 h 127"/>
              <a:gd name="T28" fmla="*/ 2147483646 w 98"/>
              <a:gd name="T29" fmla="*/ 2147483646 h 127"/>
              <a:gd name="T30" fmla="*/ 2147483646 w 98"/>
              <a:gd name="T31" fmla="*/ 2147483646 h 127"/>
              <a:gd name="T32" fmla="*/ 2147483646 w 98"/>
              <a:gd name="T33" fmla="*/ 2147483646 h 127"/>
              <a:gd name="T34" fmla="*/ 2147483646 w 98"/>
              <a:gd name="T35" fmla="*/ 2147483646 h 127"/>
              <a:gd name="T36" fmla="*/ 2147483646 w 98"/>
              <a:gd name="T37" fmla="*/ 2147483646 h 127"/>
              <a:gd name="T38" fmla="*/ 2147483646 w 98"/>
              <a:gd name="T39" fmla="*/ 2147483646 h 127"/>
              <a:gd name="T40" fmla="*/ 2147483646 w 98"/>
              <a:gd name="T41" fmla="*/ 2147483646 h 127"/>
              <a:gd name="T42" fmla="*/ 2147483646 w 98"/>
              <a:gd name="T43" fmla="*/ 2147483646 h 127"/>
              <a:gd name="T44" fmla="*/ 2147483646 w 98"/>
              <a:gd name="T45" fmla="*/ 2147483646 h 127"/>
              <a:gd name="T46" fmla="*/ 2147483646 w 98"/>
              <a:gd name="T47" fmla="*/ 2147483646 h 127"/>
              <a:gd name="T48" fmla="*/ 2147483646 w 98"/>
              <a:gd name="T49" fmla="*/ 2147483646 h 127"/>
              <a:gd name="T50" fmla="*/ 2147483646 w 98"/>
              <a:gd name="T51" fmla="*/ 2147483646 h 127"/>
              <a:gd name="T52" fmla="*/ 2147483646 w 98"/>
              <a:gd name="T53" fmla="*/ 2147483646 h 127"/>
              <a:gd name="T54" fmla="*/ 2147483646 w 98"/>
              <a:gd name="T55" fmla="*/ 2147483646 h 127"/>
              <a:gd name="T56" fmla="*/ 2147483646 w 98"/>
              <a:gd name="T57" fmla="*/ 2147483646 h 127"/>
              <a:gd name="T58" fmla="*/ 2147483646 w 98"/>
              <a:gd name="T59" fmla="*/ 2147483646 h 127"/>
              <a:gd name="T60" fmla="*/ 2147483646 w 98"/>
              <a:gd name="T61" fmla="*/ 2147483646 h 127"/>
              <a:gd name="T62" fmla="*/ 2147483646 w 98"/>
              <a:gd name="T63" fmla="*/ 2147483646 h 127"/>
              <a:gd name="T64" fmla="*/ 2147483646 w 98"/>
              <a:gd name="T65" fmla="*/ 2147483646 h 127"/>
              <a:gd name="T66" fmla="*/ 2147483646 w 98"/>
              <a:gd name="T67" fmla="*/ 2147483646 h 127"/>
              <a:gd name="T68" fmla="*/ 2147483646 w 98"/>
              <a:gd name="T69" fmla="*/ 2147483646 h 127"/>
              <a:gd name="T70" fmla="*/ 2147483646 w 98"/>
              <a:gd name="T71" fmla="*/ 2147483646 h 127"/>
              <a:gd name="T72" fmla="*/ 2147483646 w 98"/>
              <a:gd name="T73" fmla="*/ 2147483646 h 127"/>
              <a:gd name="T74" fmla="*/ 2147483646 w 98"/>
              <a:gd name="T75" fmla="*/ 2147483646 h 127"/>
              <a:gd name="T76" fmla="*/ 2147483646 w 98"/>
              <a:gd name="T77" fmla="*/ 2147483646 h 127"/>
              <a:gd name="T78" fmla="*/ 2147483646 w 98"/>
              <a:gd name="T79" fmla="*/ 2147483646 h 127"/>
              <a:gd name="T80" fmla="*/ 2147483646 w 98"/>
              <a:gd name="T81" fmla="*/ 2147483646 h 127"/>
              <a:gd name="T82" fmla="*/ 2147483646 w 98"/>
              <a:gd name="T83" fmla="*/ 2147483646 h 127"/>
              <a:gd name="T84" fmla="*/ 2147483646 w 98"/>
              <a:gd name="T85" fmla="*/ 0 h 127"/>
              <a:gd name="T86" fmla="*/ 2147483646 w 98"/>
              <a:gd name="T87" fmla="*/ 2147483646 h 127"/>
              <a:gd name="T88" fmla="*/ 2147483646 w 98"/>
              <a:gd name="T89" fmla="*/ 2147483646 h 127"/>
              <a:gd name="T90" fmla="*/ 2147483646 w 98"/>
              <a:gd name="T91" fmla="*/ 2147483646 h 127"/>
              <a:gd name="T92" fmla="*/ 2147483646 w 98"/>
              <a:gd name="T93" fmla="*/ 2147483646 h 127"/>
              <a:gd name="T94" fmla="*/ 2147483646 w 98"/>
              <a:gd name="T95" fmla="*/ 2147483646 h 127"/>
              <a:gd name="T96" fmla="*/ 2147483646 w 98"/>
              <a:gd name="T97" fmla="*/ 2147483646 h 127"/>
              <a:gd name="T98" fmla="*/ 2147483646 w 98"/>
              <a:gd name="T99" fmla="*/ 2147483646 h 127"/>
              <a:gd name="T100" fmla="*/ 2147483646 w 98"/>
              <a:gd name="T101" fmla="*/ 2147483646 h 127"/>
              <a:gd name="T102" fmla="*/ 2147483646 w 98"/>
              <a:gd name="T103" fmla="*/ 2147483646 h 127"/>
              <a:gd name="T104" fmla="*/ 2147483646 w 98"/>
              <a:gd name="T105" fmla="*/ 2147483646 h 127"/>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98"/>
              <a:gd name="T160" fmla="*/ 0 h 127"/>
              <a:gd name="T161" fmla="*/ 98 w 98"/>
              <a:gd name="T162" fmla="*/ 127 h 127"/>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98" h="127">
                <a:moveTo>
                  <a:pt x="13" y="2"/>
                </a:moveTo>
                <a:lnTo>
                  <a:pt x="13" y="8"/>
                </a:lnTo>
                <a:lnTo>
                  <a:pt x="13" y="13"/>
                </a:lnTo>
                <a:lnTo>
                  <a:pt x="1" y="28"/>
                </a:lnTo>
                <a:lnTo>
                  <a:pt x="1" y="32"/>
                </a:lnTo>
                <a:lnTo>
                  <a:pt x="0" y="41"/>
                </a:lnTo>
                <a:lnTo>
                  <a:pt x="0" y="51"/>
                </a:lnTo>
                <a:lnTo>
                  <a:pt x="1" y="56"/>
                </a:lnTo>
                <a:lnTo>
                  <a:pt x="1" y="60"/>
                </a:lnTo>
                <a:lnTo>
                  <a:pt x="7" y="60"/>
                </a:lnTo>
                <a:lnTo>
                  <a:pt x="10" y="60"/>
                </a:lnTo>
                <a:lnTo>
                  <a:pt x="13" y="67"/>
                </a:lnTo>
                <a:lnTo>
                  <a:pt x="16" y="78"/>
                </a:lnTo>
                <a:lnTo>
                  <a:pt x="20" y="96"/>
                </a:lnTo>
                <a:lnTo>
                  <a:pt x="20" y="104"/>
                </a:lnTo>
                <a:lnTo>
                  <a:pt x="24" y="112"/>
                </a:lnTo>
                <a:lnTo>
                  <a:pt x="28" y="118"/>
                </a:lnTo>
                <a:lnTo>
                  <a:pt x="31" y="122"/>
                </a:lnTo>
                <a:lnTo>
                  <a:pt x="39" y="122"/>
                </a:lnTo>
                <a:lnTo>
                  <a:pt x="47" y="119"/>
                </a:lnTo>
                <a:lnTo>
                  <a:pt x="52" y="113"/>
                </a:lnTo>
                <a:lnTo>
                  <a:pt x="59" y="112"/>
                </a:lnTo>
                <a:lnTo>
                  <a:pt x="66" y="113"/>
                </a:lnTo>
                <a:lnTo>
                  <a:pt x="74" y="118"/>
                </a:lnTo>
                <a:lnTo>
                  <a:pt x="74" y="125"/>
                </a:lnTo>
                <a:lnTo>
                  <a:pt x="85" y="126"/>
                </a:lnTo>
                <a:lnTo>
                  <a:pt x="88" y="122"/>
                </a:lnTo>
                <a:lnTo>
                  <a:pt x="89" y="113"/>
                </a:lnTo>
                <a:lnTo>
                  <a:pt x="92" y="107"/>
                </a:lnTo>
                <a:lnTo>
                  <a:pt x="92" y="99"/>
                </a:lnTo>
                <a:lnTo>
                  <a:pt x="89" y="96"/>
                </a:lnTo>
                <a:lnTo>
                  <a:pt x="81" y="89"/>
                </a:lnTo>
                <a:lnTo>
                  <a:pt x="85" y="75"/>
                </a:lnTo>
                <a:lnTo>
                  <a:pt x="92" y="67"/>
                </a:lnTo>
                <a:lnTo>
                  <a:pt x="92" y="55"/>
                </a:lnTo>
                <a:lnTo>
                  <a:pt x="97" y="44"/>
                </a:lnTo>
                <a:lnTo>
                  <a:pt x="89" y="32"/>
                </a:lnTo>
                <a:lnTo>
                  <a:pt x="85" y="21"/>
                </a:lnTo>
                <a:lnTo>
                  <a:pt x="80" y="13"/>
                </a:lnTo>
                <a:lnTo>
                  <a:pt x="74" y="7"/>
                </a:lnTo>
                <a:lnTo>
                  <a:pt x="62" y="2"/>
                </a:lnTo>
                <a:lnTo>
                  <a:pt x="54" y="2"/>
                </a:lnTo>
                <a:lnTo>
                  <a:pt x="47" y="0"/>
                </a:lnTo>
                <a:lnTo>
                  <a:pt x="49" y="10"/>
                </a:lnTo>
                <a:lnTo>
                  <a:pt x="47" y="20"/>
                </a:lnTo>
                <a:lnTo>
                  <a:pt x="42" y="21"/>
                </a:lnTo>
                <a:lnTo>
                  <a:pt x="39" y="24"/>
                </a:lnTo>
                <a:lnTo>
                  <a:pt x="34" y="20"/>
                </a:lnTo>
                <a:lnTo>
                  <a:pt x="31" y="10"/>
                </a:lnTo>
                <a:lnTo>
                  <a:pt x="20" y="7"/>
                </a:lnTo>
                <a:lnTo>
                  <a:pt x="16" y="7"/>
                </a:lnTo>
                <a:lnTo>
                  <a:pt x="13" y="7"/>
                </a:lnTo>
                <a:lnTo>
                  <a:pt x="13" y="2"/>
                </a:lnTo>
              </a:path>
            </a:pathLst>
          </a:custGeom>
          <a:solidFill>
            <a:schemeClr val="bg1"/>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285" name="Freeform 192"/>
          <p:cNvSpPr>
            <a:spLocks/>
          </p:cNvSpPr>
          <p:nvPr/>
        </p:nvSpPr>
        <p:spPr bwMode="auto">
          <a:xfrm>
            <a:off x="6605588" y="4287838"/>
            <a:ext cx="441325" cy="414337"/>
          </a:xfrm>
          <a:custGeom>
            <a:avLst/>
            <a:gdLst>
              <a:gd name="T0" fmla="*/ 2147483646 w 278"/>
              <a:gd name="T1" fmla="*/ 2147483646 h 261"/>
              <a:gd name="T2" fmla="*/ 2147483646 w 278"/>
              <a:gd name="T3" fmla="*/ 2147483646 h 261"/>
              <a:gd name="T4" fmla="*/ 2147483646 w 278"/>
              <a:gd name="T5" fmla="*/ 2147483646 h 261"/>
              <a:gd name="T6" fmla="*/ 2147483646 w 278"/>
              <a:gd name="T7" fmla="*/ 2147483646 h 261"/>
              <a:gd name="T8" fmla="*/ 2147483646 w 278"/>
              <a:gd name="T9" fmla="*/ 2147483646 h 261"/>
              <a:gd name="T10" fmla="*/ 2147483646 w 278"/>
              <a:gd name="T11" fmla="*/ 2147483646 h 261"/>
              <a:gd name="T12" fmla="*/ 2147483646 w 278"/>
              <a:gd name="T13" fmla="*/ 2147483646 h 261"/>
              <a:gd name="T14" fmla="*/ 2147483646 w 278"/>
              <a:gd name="T15" fmla="*/ 2147483646 h 261"/>
              <a:gd name="T16" fmla="*/ 2147483646 w 278"/>
              <a:gd name="T17" fmla="*/ 2147483646 h 261"/>
              <a:gd name="T18" fmla="*/ 2147483646 w 278"/>
              <a:gd name="T19" fmla="*/ 2147483646 h 261"/>
              <a:gd name="T20" fmla="*/ 2147483646 w 278"/>
              <a:gd name="T21" fmla="*/ 2147483646 h 261"/>
              <a:gd name="T22" fmla="*/ 2147483646 w 278"/>
              <a:gd name="T23" fmla="*/ 2147483646 h 261"/>
              <a:gd name="T24" fmla="*/ 2147483646 w 278"/>
              <a:gd name="T25" fmla="*/ 2147483646 h 261"/>
              <a:gd name="T26" fmla="*/ 2147483646 w 278"/>
              <a:gd name="T27" fmla="*/ 2147483646 h 261"/>
              <a:gd name="T28" fmla="*/ 2147483646 w 278"/>
              <a:gd name="T29" fmla="*/ 2147483646 h 261"/>
              <a:gd name="T30" fmla="*/ 2147483646 w 278"/>
              <a:gd name="T31" fmla="*/ 2147483646 h 261"/>
              <a:gd name="T32" fmla="*/ 2147483646 w 278"/>
              <a:gd name="T33" fmla="*/ 2147483646 h 261"/>
              <a:gd name="T34" fmla="*/ 2147483646 w 278"/>
              <a:gd name="T35" fmla="*/ 2147483646 h 261"/>
              <a:gd name="T36" fmla="*/ 2147483646 w 278"/>
              <a:gd name="T37" fmla="*/ 2147483646 h 261"/>
              <a:gd name="T38" fmla="*/ 2147483646 w 278"/>
              <a:gd name="T39" fmla="*/ 2147483646 h 261"/>
              <a:gd name="T40" fmla="*/ 2147483646 w 278"/>
              <a:gd name="T41" fmla="*/ 2147483646 h 261"/>
              <a:gd name="T42" fmla="*/ 2147483646 w 278"/>
              <a:gd name="T43" fmla="*/ 2147483646 h 261"/>
              <a:gd name="T44" fmla="*/ 2147483646 w 278"/>
              <a:gd name="T45" fmla="*/ 2147483646 h 261"/>
              <a:gd name="T46" fmla="*/ 2147483646 w 278"/>
              <a:gd name="T47" fmla="*/ 2147483646 h 261"/>
              <a:gd name="T48" fmla="*/ 2147483646 w 278"/>
              <a:gd name="T49" fmla="*/ 2147483646 h 261"/>
              <a:gd name="T50" fmla="*/ 2147483646 w 278"/>
              <a:gd name="T51" fmla="*/ 2147483646 h 261"/>
              <a:gd name="T52" fmla="*/ 2147483646 w 278"/>
              <a:gd name="T53" fmla="*/ 2147483646 h 261"/>
              <a:gd name="T54" fmla="*/ 2147483646 w 278"/>
              <a:gd name="T55" fmla="*/ 2147483646 h 261"/>
              <a:gd name="T56" fmla="*/ 2147483646 w 278"/>
              <a:gd name="T57" fmla="*/ 2147483646 h 261"/>
              <a:gd name="T58" fmla="*/ 2147483646 w 278"/>
              <a:gd name="T59" fmla="*/ 2147483646 h 261"/>
              <a:gd name="T60" fmla="*/ 0 w 278"/>
              <a:gd name="T61" fmla="*/ 2147483646 h 261"/>
              <a:gd name="T62" fmla="*/ 0 w 278"/>
              <a:gd name="T63" fmla="*/ 2147483646 h 261"/>
              <a:gd name="T64" fmla="*/ 2147483646 w 278"/>
              <a:gd name="T65" fmla="*/ 2147483646 h 261"/>
              <a:gd name="T66" fmla="*/ 2147483646 w 278"/>
              <a:gd name="T67" fmla="*/ 2147483646 h 261"/>
              <a:gd name="T68" fmla="*/ 2147483646 w 278"/>
              <a:gd name="T69" fmla="*/ 2147483646 h 261"/>
              <a:gd name="T70" fmla="*/ 2147483646 w 278"/>
              <a:gd name="T71" fmla="*/ 2147483646 h 261"/>
              <a:gd name="T72" fmla="*/ 2147483646 w 278"/>
              <a:gd name="T73" fmla="*/ 2147483646 h 261"/>
              <a:gd name="T74" fmla="*/ 2147483646 w 278"/>
              <a:gd name="T75" fmla="*/ 2147483646 h 261"/>
              <a:gd name="T76" fmla="*/ 2147483646 w 278"/>
              <a:gd name="T77" fmla="*/ 2147483646 h 261"/>
              <a:gd name="T78" fmla="*/ 2147483646 w 278"/>
              <a:gd name="T79" fmla="*/ 2147483646 h 261"/>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278"/>
              <a:gd name="T121" fmla="*/ 0 h 261"/>
              <a:gd name="T122" fmla="*/ 278 w 278"/>
              <a:gd name="T123" fmla="*/ 261 h 261"/>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278" h="261">
                <a:moveTo>
                  <a:pt x="39" y="18"/>
                </a:moveTo>
                <a:lnTo>
                  <a:pt x="45" y="16"/>
                </a:lnTo>
                <a:lnTo>
                  <a:pt x="56" y="15"/>
                </a:lnTo>
                <a:lnTo>
                  <a:pt x="67" y="11"/>
                </a:lnTo>
                <a:lnTo>
                  <a:pt x="76" y="0"/>
                </a:lnTo>
                <a:lnTo>
                  <a:pt x="83" y="5"/>
                </a:lnTo>
                <a:lnTo>
                  <a:pt x="89" y="11"/>
                </a:lnTo>
                <a:lnTo>
                  <a:pt x="98" y="12"/>
                </a:lnTo>
                <a:lnTo>
                  <a:pt x="109" y="15"/>
                </a:lnTo>
                <a:lnTo>
                  <a:pt x="124" y="16"/>
                </a:lnTo>
                <a:lnTo>
                  <a:pt x="133" y="20"/>
                </a:lnTo>
                <a:lnTo>
                  <a:pt x="136" y="21"/>
                </a:lnTo>
                <a:lnTo>
                  <a:pt x="144" y="24"/>
                </a:lnTo>
                <a:lnTo>
                  <a:pt x="156" y="27"/>
                </a:lnTo>
                <a:lnTo>
                  <a:pt x="164" y="27"/>
                </a:lnTo>
                <a:lnTo>
                  <a:pt x="189" y="22"/>
                </a:lnTo>
                <a:lnTo>
                  <a:pt x="191" y="18"/>
                </a:lnTo>
                <a:lnTo>
                  <a:pt x="194" y="10"/>
                </a:lnTo>
                <a:lnTo>
                  <a:pt x="194" y="11"/>
                </a:lnTo>
                <a:lnTo>
                  <a:pt x="200" y="18"/>
                </a:lnTo>
                <a:lnTo>
                  <a:pt x="200" y="29"/>
                </a:lnTo>
                <a:lnTo>
                  <a:pt x="204" y="34"/>
                </a:lnTo>
                <a:lnTo>
                  <a:pt x="208" y="38"/>
                </a:lnTo>
                <a:lnTo>
                  <a:pt x="219" y="38"/>
                </a:lnTo>
                <a:lnTo>
                  <a:pt x="227" y="34"/>
                </a:lnTo>
                <a:lnTo>
                  <a:pt x="231" y="29"/>
                </a:lnTo>
                <a:lnTo>
                  <a:pt x="236" y="25"/>
                </a:lnTo>
                <a:lnTo>
                  <a:pt x="242" y="22"/>
                </a:lnTo>
                <a:lnTo>
                  <a:pt x="247" y="27"/>
                </a:lnTo>
                <a:lnTo>
                  <a:pt x="249" y="34"/>
                </a:lnTo>
                <a:lnTo>
                  <a:pt x="256" y="38"/>
                </a:lnTo>
                <a:lnTo>
                  <a:pt x="259" y="40"/>
                </a:lnTo>
                <a:lnTo>
                  <a:pt x="256" y="46"/>
                </a:lnTo>
                <a:lnTo>
                  <a:pt x="267" y="51"/>
                </a:lnTo>
                <a:lnTo>
                  <a:pt x="268" y="61"/>
                </a:lnTo>
                <a:lnTo>
                  <a:pt x="277" y="63"/>
                </a:lnTo>
                <a:lnTo>
                  <a:pt x="277" y="66"/>
                </a:lnTo>
                <a:lnTo>
                  <a:pt x="267" y="66"/>
                </a:lnTo>
                <a:lnTo>
                  <a:pt x="255" y="74"/>
                </a:lnTo>
                <a:lnTo>
                  <a:pt x="246" y="86"/>
                </a:lnTo>
                <a:lnTo>
                  <a:pt x="236" y="97"/>
                </a:lnTo>
                <a:lnTo>
                  <a:pt x="232" y="108"/>
                </a:lnTo>
                <a:lnTo>
                  <a:pt x="227" y="114"/>
                </a:lnTo>
                <a:lnTo>
                  <a:pt x="211" y="124"/>
                </a:lnTo>
                <a:lnTo>
                  <a:pt x="194" y="137"/>
                </a:lnTo>
                <a:lnTo>
                  <a:pt x="183" y="153"/>
                </a:lnTo>
                <a:lnTo>
                  <a:pt x="168" y="168"/>
                </a:lnTo>
                <a:lnTo>
                  <a:pt x="156" y="183"/>
                </a:lnTo>
                <a:lnTo>
                  <a:pt x="106" y="213"/>
                </a:lnTo>
                <a:lnTo>
                  <a:pt x="42" y="260"/>
                </a:lnTo>
                <a:lnTo>
                  <a:pt x="40" y="252"/>
                </a:lnTo>
                <a:lnTo>
                  <a:pt x="45" y="243"/>
                </a:lnTo>
                <a:lnTo>
                  <a:pt x="42" y="237"/>
                </a:lnTo>
                <a:lnTo>
                  <a:pt x="32" y="228"/>
                </a:lnTo>
                <a:lnTo>
                  <a:pt x="34" y="220"/>
                </a:lnTo>
                <a:lnTo>
                  <a:pt x="34" y="208"/>
                </a:lnTo>
                <a:lnTo>
                  <a:pt x="32" y="197"/>
                </a:lnTo>
                <a:lnTo>
                  <a:pt x="25" y="184"/>
                </a:lnTo>
                <a:lnTo>
                  <a:pt x="15" y="171"/>
                </a:lnTo>
                <a:lnTo>
                  <a:pt x="15" y="161"/>
                </a:lnTo>
                <a:lnTo>
                  <a:pt x="0" y="149"/>
                </a:lnTo>
                <a:lnTo>
                  <a:pt x="0" y="141"/>
                </a:lnTo>
                <a:lnTo>
                  <a:pt x="0" y="131"/>
                </a:lnTo>
                <a:lnTo>
                  <a:pt x="0" y="126"/>
                </a:lnTo>
                <a:lnTo>
                  <a:pt x="7" y="124"/>
                </a:lnTo>
                <a:lnTo>
                  <a:pt x="21" y="128"/>
                </a:lnTo>
                <a:lnTo>
                  <a:pt x="32" y="124"/>
                </a:lnTo>
                <a:lnTo>
                  <a:pt x="40" y="118"/>
                </a:lnTo>
                <a:lnTo>
                  <a:pt x="36" y="103"/>
                </a:lnTo>
                <a:lnTo>
                  <a:pt x="30" y="92"/>
                </a:lnTo>
                <a:lnTo>
                  <a:pt x="25" y="86"/>
                </a:lnTo>
                <a:lnTo>
                  <a:pt x="21" y="77"/>
                </a:lnTo>
                <a:lnTo>
                  <a:pt x="25" y="62"/>
                </a:lnTo>
                <a:lnTo>
                  <a:pt x="26" y="57"/>
                </a:lnTo>
                <a:lnTo>
                  <a:pt x="30" y="48"/>
                </a:lnTo>
                <a:lnTo>
                  <a:pt x="28" y="42"/>
                </a:lnTo>
                <a:lnTo>
                  <a:pt x="25" y="29"/>
                </a:lnTo>
                <a:lnTo>
                  <a:pt x="30" y="23"/>
                </a:lnTo>
                <a:lnTo>
                  <a:pt x="33" y="20"/>
                </a:lnTo>
                <a:lnTo>
                  <a:pt x="39" y="18"/>
                </a:lnTo>
              </a:path>
            </a:pathLst>
          </a:custGeom>
          <a:solidFill>
            <a:schemeClr val="bg1"/>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286" name="Freeform 193"/>
          <p:cNvSpPr>
            <a:spLocks/>
          </p:cNvSpPr>
          <p:nvPr/>
        </p:nvSpPr>
        <p:spPr bwMode="auto">
          <a:xfrm>
            <a:off x="6605588" y="4287838"/>
            <a:ext cx="441325" cy="414337"/>
          </a:xfrm>
          <a:custGeom>
            <a:avLst/>
            <a:gdLst>
              <a:gd name="T0" fmla="*/ 2147483646 w 278"/>
              <a:gd name="T1" fmla="*/ 2147483646 h 261"/>
              <a:gd name="T2" fmla="*/ 2147483646 w 278"/>
              <a:gd name="T3" fmla="*/ 2147483646 h 261"/>
              <a:gd name="T4" fmla="*/ 2147483646 w 278"/>
              <a:gd name="T5" fmla="*/ 2147483646 h 261"/>
              <a:gd name="T6" fmla="*/ 2147483646 w 278"/>
              <a:gd name="T7" fmla="*/ 2147483646 h 261"/>
              <a:gd name="T8" fmla="*/ 2147483646 w 278"/>
              <a:gd name="T9" fmla="*/ 2147483646 h 261"/>
              <a:gd name="T10" fmla="*/ 2147483646 w 278"/>
              <a:gd name="T11" fmla="*/ 2147483646 h 261"/>
              <a:gd name="T12" fmla="*/ 2147483646 w 278"/>
              <a:gd name="T13" fmla="*/ 2147483646 h 261"/>
              <a:gd name="T14" fmla="*/ 2147483646 w 278"/>
              <a:gd name="T15" fmla="*/ 2147483646 h 261"/>
              <a:gd name="T16" fmla="*/ 2147483646 w 278"/>
              <a:gd name="T17" fmla="*/ 2147483646 h 261"/>
              <a:gd name="T18" fmla="*/ 2147483646 w 278"/>
              <a:gd name="T19" fmla="*/ 2147483646 h 261"/>
              <a:gd name="T20" fmla="*/ 2147483646 w 278"/>
              <a:gd name="T21" fmla="*/ 2147483646 h 261"/>
              <a:gd name="T22" fmla="*/ 2147483646 w 278"/>
              <a:gd name="T23" fmla="*/ 2147483646 h 261"/>
              <a:gd name="T24" fmla="*/ 2147483646 w 278"/>
              <a:gd name="T25" fmla="*/ 2147483646 h 261"/>
              <a:gd name="T26" fmla="*/ 2147483646 w 278"/>
              <a:gd name="T27" fmla="*/ 2147483646 h 261"/>
              <a:gd name="T28" fmla="*/ 2147483646 w 278"/>
              <a:gd name="T29" fmla="*/ 2147483646 h 261"/>
              <a:gd name="T30" fmla="*/ 2147483646 w 278"/>
              <a:gd name="T31" fmla="*/ 2147483646 h 261"/>
              <a:gd name="T32" fmla="*/ 2147483646 w 278"/>
              <a:gd name="T33" fmla="*/ 2147483646 h 261"/>
              <a:gd name="T34" fmla="*/ 2147483646 w 278"/>
              <a:gd name="T35" fmla="*/ 2147483646 h 261"/>
              <a:gd name="T36" fmla="*/ 2147483646 w 278"/>
              <a:gd name="T37" fmla="*/ 2147483646 h 261"/>
              <a:gd name="T38" fmla="*/ 2147483646 w 278"/>
              <a:gd name="T39" fmla="*/ 2147483646 h 261"/>
              <a:gd name="T40" fmla="*/ 2147483646 w 278"/>
              <a:gd name="T41" fmla="*/ 2147483646 h 261"/>
              <a:gd name="T42" fmla="*/ 2147483646 w 278"/>
              <a:gd name="T43" fmla="*/ 2147483646 h 261"/>
              <a:gd name="T44" fmla="*/ 2147483646 w 278"/>
              <a:gd name="T45" fmla="*/ 2147483646 h 261"/>
              <a:gd name="T46" fmla="*/ 2147483646 w 278"/>
              <a:gd name="T47" fmla="*/ 2147483646 h 261"/>
              <a:gd name="T48" fmla="*/ 2147483646 w 278"/>
              <a:gd name="T49" fmla="*/ 2147483646 h 261"/>
              <a:gd name="T50" fmla="*/ 2147483646 w 278"/>
              <a:gd name="T51" fmla="*/ 2147483646 h 261"/>
              <a:gd name="T52" fmla="*/ 2147483646 w 278"/>
              <a:gd name="T53" fmla="*/ 2147483646 h 261"/>
              <a:gd name="T54" fmla="*/ 2147483646 w 278"/>
              <a:gd name="T55" fmla="*/ 2147483646 h 261"/>
              <a:gd name="T56" fmla="*/ 2147483646 w 278"/>
              <a:gd name="T57" fmla="*/ 2147483646 h 261"/>
              <a:gd name="T58" fmla="*/ 2147483646 w 278"/>
              <a:gd name="T59" fmla="*/ 2147483646 h 261"/>
              <a:gd name="T60" fmla="*/ 0 w 278"/>
              <a:gd name="T61" fmla="*/ 2147483646 h 261"/>
              <a:gd name="T62" fmla="*/ 0 w 278"/>
              <a:gd name="T63" fmla="*/ 2147483646 h 261"/>
              <a:gd name="T64" fmla="*/ 2147483646 w 278"/>
              <a:gd name="T65" fmla="*/ 2147483646 h 261"/>
              <a:gd name="T66" fmla="*/ 2147483646 w 278"/>
              <a:gd name="T67" fmla="*/ 2147483646 h 261"/>
              <a:gd name="T68" fmla="*/ 2147483646 w 278"/>
              <a:gd name="T69" fmla="*/ 2147483646 h 261"/>
              <a:gd name="T70" fmla="*/ 2147483646 w 278"/>
              <a:gd name="T71" fmla="*/ 2147483646 h 261"/>
              <a:gd name="T72" fmla="*/ 2147483646 w 278"/>
              <a:gd name="T73" fmla="*/ 2147483646 h 261"/>
              <a:gd name="T74" fmla="*/ 2147483646 w 278"/>
              <a:gd name="T75" fmla="*/ 2147483646 h 261"/>
              <a:gd name="T76" fmla="*/ 2147483646 w 278"/>
              <a:gd name="T77" fmla="*/ 2147483646 h 261"/>
              <a:gd name="T78" fmla="*/ 2147483646 w 278"/>
              <a:gd name="T79" fmla="*/ 2147483646 h 261"/>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278"/>
              <a:gd name="T121" fmla="*/ 0 h 261"/>
              <a:gd name="T122" fmla="*/ 278 w 278"/>
              <a:gd name="T123" fmla="*/ 261 h 261"/>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278" h="261">
                <a:moveTo>
                  <a:pt x="39" y="18"/>
                </a:moveTo>
                <a:lnTo>
                  <a:pt x="45" y="16"/>
                </a:lnTo>
                <a:lnTo>
                  <a:pt x="56" y="15"/>
                </a:lnTo>
                <a:lnTo>
                  <a:pt x="67" y="11"/>
                </a:lnTo>
                <a:lnTo>
                  <a:pt x="76" y="0"/>
                </a:lnTo>
                <a:lnTo>
                  <a:pt x="83" y="5"/>
                </a:lnTo>
                <a:lnTo>
                  <a:pt x="89" y="11"/>
                </a:lnTo>
                <a:lnTo>
                  <a:pt x="98" y="12"/>
                </a:lnTo>
                <a:lnTo>
                  <a:pt x="109" y="15"/>
                </a:lnTo>
                <a:lnTo>
                  <a:pt x="124" y="16"/>
                </a:lnTo>
                <a:lnTo>
                  <a:pt x="133" y="20"/>
                </a:lnTo>
                <a:lnTo>
                  <a:pt x="136" y="21"/>
                </a:lnTo>
                <a:lnTo>
                  <a:pt x="144" y="24"/>
                </a:lnTo>
                <a:lnTo>
                  <a:pt x="156" y="27"/>
                </a:lnTo>
                <a:lnTo>
                  <a:pt x="164" y="27"/>
                </a:lnTo>
                <a:lnTo>
                  <a:pt x="189" y="22"/>
                </a:lnTo>
                <a:lnTo>
                  <a:pt x="191" y="18"/>
                </a:lnTo>
                <a:lnTo>
                  <a:pt x="194" y="10"/>
                </a:lnTo>
                <a:lnTo>
                  <a:pt x="194" y="11"/>
                </a:lnTo>
                <a:lnTo>
                  <a:pt x="200" y="18"/>
                </a:lnTo>
                <a:lnTo>
                  <a:pt x="200" y="29"/>
                </a:lnTo>
                <a:lnTo>
                  <a:pt x="204" y="34"/>
                </a:lnTo>
                <a:lnTo>
                  <a:pt x="208" y="38"/>
                </a:lnTo>
                <a:lnTo>
                  <a:pt x="219" y="38"/>
                </a:lnTo>
                <a:lnTo>
                  <a:pt x="227" y="34"/>
                </a:lnTo>
                <a:lnTo>
                  <a:pt x="231" y="29"/>
                </a:lnTo>
                <a:lnTo>
                  <a:pt x="236" y="25"/>
                </a:lnTo>
                <a:lnTo>
                  <a:pt x="242" y="22"/>
                </a:lnTo>
                <a:lnTo>
                  <a:pt x="247" y="27"/>
                </a:lnTo>
                <a:lnTo>
                  <a:pt x="249" y="34"/>
                </a:lnTo>
                <a:lnTo>
                  <a:pt x="256" y="38"/>
                </a:lnTo>
                <a:lnTo>
                  <a:pt x="259" y="40"/>
                </a:lnTo>
                <a:lnTo>
                  <a:pt x="256" y="46"/>
                </a:lnTo>
                <a:lnTo>
                  <a:pt x="267" y="51"/>
                </a:lnTo>
                <a:lnTo>
                  <a:pt x="268" y="61"/>
                </a:lnTo>
                <a:lnTo>
                  <a:pt x="277" y="63"/>
                </a:lnTo>
                <a:lnTo>
                  <a:pt x="277" y="66"/>
                </a:lnTo>
                <a:lnTo>
                  <a:pt x="267" y="66"/>
                </a:lnTo>
                <a:lnTo>
                  <a:pt x="255" y="74"/>
                </a:lnTo>
                <a:lnTo>
                  <a:pt x="246" y="86"/>
                </a:lnTo>
                <a:lnTo>
                  <a:pt x="236" y="97"/>
                </a:lnTo>
                <a:lnTo>
                  <a:pt x="232" y="108"/>
                </a:lnTo>
                <a:lnTo>
                  <a:pt x="227" y="114"/>
                </a:lnTo>
                <a:lnTo>
                  <a:pt x="211" y="124"/>
                </a:lnTo>
                <a:lnTo>
                  <a:pt x="194" y="137"/>
                </a:lnTo>
                <a:lnTo>
                  <a:pt x="183" y="153"/>
                </a:lnTo>
                <a:lnTo>
                  <a:pt x="168" y="168"/>
                </a:lnTo>
                <a:lnTo>
                  <a:pt x="156" y="183"/>
                </a:lnTo>
                <a:lnTo>
                  <a:pt x="106" y="213"/>
                </a:lnTo>
                <a:lnTo>
                  <a:pt x="42" y="260"/>
                </a:lnTo>
                <a:lnTo>
                  <a:pt x="40" y="252"/>
                </a:lnTo>
                <a:lnTo>
                  <a:pt x="45" y="243"/>
                </a:lnTo>
                <a:lnTo>
                  <a:pt x="42" y="237"/>
                </a:lnTo>
                <a:lnTo>
                  <a:pt x="32" y="228"/>
                </a:lnTo>
                <a:lnTo>
                  <a:pt x="34" y="220"/>
                </a:lnTo>
                <a:lnTo>
                  <a:pt x="34" y="208"/>
                </a:lnTo>
                <a:lnTo>
                  <a:pt x="32" y="197"/>
                </a:lnTo>
                <a:lnTo>
                  <a:pt x="25" y="184"/>
                </a:lnTo>
                <a:lnTo>
                  <a:pt x="15" y="171"/>
                </a:lnTo>
                <a:lnTo>
                  <a:pt x="15" y="161"/>
                </a:lnTo>
                <a:lnTo>
                  <a:pt x="0" y="149"/>
                </a:lnTo>
                <a:lnTo>
                  <a:pt x="0" y="141"/>
                </a:lnTo>
                <a:lnTo>
                  <a:pt x="0" y="131"/>
                </a:lnTo>
                <a:lnTo>
                  <a:pt x="0" y="126"/>
                </a:lnTo>
                <a:lnTo>
                  <a:pt x="7" y="124"/>
                </a:lnTo>
                <a:lnTo>
                  <a:pt x="21" y="128"/>
                </a:lnTo>
                <a:lnTo>
                  <a:pt x="32" y="124"/>
                </a:lnTo>
                <a:lnTo>
                  <a:pt x="40" y="118"/>
                </a:lnTo>
                <a:lnTo>
                  <a:pt x="36" y="103"/>
                </a:lnTo>
                <a:lnTo>
                  <a:pt x="30" y="92"/>
                </a:lnTo>
                <a:lnTo>
                  <a:pt x="25" y="86"/>
                </a:lnTo>
                <a:lnTo>
                  <a:pt x="21" y="77"/>
                </a:lnTo>
                <a:lnTo>
                  <a:pt x="25" y="62"/>
                </a:lnTo>
                <a:lnTo>
                  <a:pt x="26" y="57"/>
                </a:lnTo>
                <a:lnTo>
                  <a:pt x="30" y="48"/>
                </a:lnTo>
                <a:lnTo>
                  <a:pt x="28" y="42"/>
                </a:lnTo>
                <a:lnTo>
                  <a:pt x="25" y="29"/>
                </a:lnTo>
                <a:lnTo>
                  <a:pt x="30" y="23"/>
                </a:lnTo>
                <a:lnTo>
                  <a:pt x="33" y="20"/>
                </a:lnTo>
                <a:lnTo>
                  <a:pt x="39" y="18"/>
                </a:lnTo>
              </a:path>
            </a:pathLst>
          </a:custGeom>
          <a:solidFill>
            <a:srgbClr val="6699FF"/>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287" name="Freeform 194"/>
          <p:cNvSpPr>
            <a:spLocks/>
          </p:cNvSpPr>
          <p:nvPr/>
        </p:nvSpPr>
        <p:spPr bwMode="auto">
          <a:xfrm>
            <a:off x="7348538" y="3609975"/>
            <a:ext cx="317500" cy="271463"/>
          </a:xfrm>
          <a:custGeom>
            <a:avLst/>
            <a:gdLst>
              <a:gd name="T0" fmla="*/ 2147483646 w 200"/>
              <a:gd name="T1" fmla="*/ 2147483646 h 171"/>
              <a:gd name="T2" fmla="*/ 2147483646 w 200"/>
              <a:gd name="T3" fmla="*/ 2147483646 h 171"/>
              <a:gd name="T4" fmla="*/ 2147483646 w 200"/>
              <a:gd name="T5" fmla="*/ 2147483646 h 171"/>
              <a:gd name="T6" fmla="*/ 2147483646 w 200"/>
              <a:gd name="T7" fmla="*/ 2147483646 h 171"/>
              <a:gd name="T8" fmla="*/ 2147483646 w 200"/>
              <a:gd name="T9" fmla="*/ 2147483646 h 171"/>
              <a:gd name="T10" fmla="*/ 2147483646 w 200"/>
              <a:gd name="T11" fmla="*/ 2147483646 h 171"/>
              <a:gd name="T12" fmla="*/ 2147483646 w 200"/>
              <a:gd name="T13" fmla="*/ 2147483646 h 171"/>
              <a:gd name="T14" fmla="*/ 2147483646 w 200"/>
              <a:gd name="T15" fmla="*/ 2147483646 h 171"/>
              <a:gd name="T16" fmla="*/ 2147483646 w 200"/>
              <a:gd name="T17" fmla="*/ 2147483646 h 171"/>
              <a:gd name="T18" fmla="*/ 2147483646 w 200"/>
              <a:gd name="T19" fmla="*/ 2147483646 h 171"/>
              <a:gd name="T20" fmla="*/ 2147483646 w 200"/>
              <a:gd name="T21" fmla="*/ 2147483646 h 171"/>
              <a:gd name="T22" fmla="*/ 2147483646 w 200"/>
              <a:gd name="T23" fmla="*/ 2147483646 h 171"/>
              <a:gd name="T24" fmla="*/ 2147483646 w 200"/>
              <a:gd name="T25" fmla="*/ 2147483646 h 171"/>
              <a:gd name="T26" fmla="*/ 2147483646 w 200"/>
              <a:gd name="T27" fmla="*/ 2147483646 h 171"/>
              <a:gd name="T28" fmla="*/ 2147483646 w 200"/>
              <a:gd name="T29" fmla="*/ 2147483646 h 171"/>
              <a:gd name="T30" fmla="*/ 2147483646 w 200"/>
              <a:gd name="T31" fmla="*/ 2147483646 h 171"/>
              <a:gd name="T32" fmla="*/ 2147483646 w 200"/>
              <a:gd name="T33" fmla="*/ 2147483646 h 171"/>
              <a:gd name="T34" fmla="*/ 2147483646 w 200"/>
              <a:gd name="T35" fmla="*/ 2147483646 h 171"/>
              <a:gd name="T36" fmla="*/ 2147483646 w 200"/>
              <a:gd name="T37" fmla="*/ 2147483646 h 171"/>
              <a:gd name="T38" fmla="*/ 2147483646 w 200"/>
              <a:gd name="T39" fmla="*/ 2147483646 h 171"/>
              <a:gd name="T40" fmla="*/ 2147483646 w 200"/>
              <a:gd name="T41" fmla="*/ 2147483646 h 171"/>
              <a:gd name="T42" fmla="*/ 2147483646 w 200"/>
              <a:gd name="T43" fmla="*/ 2147483646 h 171"/>
              <a:gd name="T44" fmla="*/ 2147483646 w 200"/>
              <a:gd name="T45" fmla="*/ 2147483646 h 171"/>
              <a:gd name="T46" fmla="*/ 2147483646 w 200"/>
              <a:gd name="T47" fmla="*/ 2147483646 h 171"/>
              <a:gd name="T48" fmla="*/ 2147483646 w 200"/>
              <a:gd name="T49" fmla="*/ 2147483646 h 171"/>
              <a:gd name="T50" fmla="*/ 2147483646 w 200"/>
              <a:gd name="T51" fmla="*/ 2147483646 h 171"/>
              <a:gd name="T52" fmla="*/ 2147483646 w 200"/>
              <a:gd name="T53" fmla="*/ 2147483646 h 171"/>
              <a:gd name="T54" fmla="*/ 2147483646 w 200"/>
              <a:gd name="T55" fmla="*/ 2147483646 h 171"/>
              <a:gd name="T56" fmla="*/ 2147483646 w 200"/>
              <a:gd name="T57" fmla="*/ 2147483646 h 171"/>
              <a:gd name="T58" fmla="*/ 2147483646 w 200"/>
              <a:gd name="T59" fmla="*/ 2147483646 h 171"/>
              <a:gd name="T60" fmla="*/ 2147483646 w 200"/>
              <a:gd name="T61" fmla="*/ 2147483646 h 171"/>
              <a:gd name="T62" fmla="*/ 2147483646 w 200"/>
              <a:gd name="T63" fmla="*/ 2147483646 h 171"/>
              <a:gd name="T64" fmla="*/ 2147483646 w 200"/>
              <a:gd name="T65" fmla="*/ 2147483646 h 171"/>
              <a:gd name="T66" fmla="*/ 2147483646 w 200"/>
              <a:gd name="T67" fmla="*/ 2147483646 h 171"/>
              <a:gd name="T68" fmla="*/ 2147483646 w 200"/>
              <a:gd name="T69" fmla="*/ 2147483646 h 171"/>
              <a:gd name="T70" fmla="*/ 2147483646 w 200"/>
              <a:gd name="T71" fmla="*/ 2147483646 h 171"/>
              <a:gd name="T72" fmla="*/ 2147483646 w 200"/>
              <a:gd name="T73" fmla="*/ 2147483646 h 171"/>
              <a:gd name="T74" fmla="*/ 0 w 200"/>
              <a:gd name="T75" fmla="*/ 2147483646 h 171"/>
              <a:gd name="T76" fmla="*/ 0 w 200"/>
              <a:gd name="T77" fmla="*/ 2147483646 h 171"/>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200"/>
              <a:gd name="T118" fmla="*/ 0 h 171"/>
              <a:gd name="T119" fmla="*/ 200 w 200"/>
              <a:gd name="T120" fmla="*/ 171 h 171"/>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200" h="171">
                <a:moveTo>
                  <a:pt x="0" y="40"/>
                </a:moveTo>
                <a:lnTo>
                  <a:pt x="4" y="35"/>
                </a:lnTo>
                <a:lnTo>
                  <a:pt x="4" y="33"/>
                </a:lnTo>
                <a:lnTo>
                  <a:pt x="9" y="29"/>
                </a:lnTo>
                <a:lnTo>
                  <a:pt x="22" y="29"/>
                </a:lnTo>
                <a:lnTo>
                  <a:pt x="28" y="25"/>
                </a:lnTo>
                <a:lnTo>
                  <a:pt x="33" y="23"/>
                </a:lnTo>
                <a:lnTo>
                  <a:pt x="37" y="20"/>
                </a:lnTo>
                <a:lnTo>
                  <a:pt x="43" y="12"/>
                </a:lnTo>
                <a:lnTo>
                  <a:pt x="45" y="12"/>
                </a:lnTo>
                <a:lnTo>
                  <a:pt x="48" y="8"/>
                </a:lnTo>
                <a:lnTo>
                  <a:pt x="50" y="8"/>
                </a:lnTo>
                <a:lnTo>
                  <a:pt x="50" y="4"/>
                </a:lnTo>
                <a:lnTo>
                  <a:pt x="56" y="2"/>
                </a:lnTo>
                <a:lnTo>
                  <a:pt x="70" y="0"/>
                </a:lnTo>
                <a:lnTo>
                  <a:pt x="77" y="6"/>
                </a:lnTo>
                <a:lnTo>
                  <a:pt x="83" y="8"/>
                </a:lnTo>
                <a:lnTo>
                  <a:pt x="89" y="10"/>
                </a:lnTo>
                <a:lnTo>
                  <a:pt x="107" y="12"/>
                </a:lnTo>
                <a:lnTo>
                  <a:pt x="109" y="16"/>
                </a:lnTo>
                <a:lnTo>
                  <a:pt x="110" y="23"/>
                </a:lnTo>
                <a:lnTo>
                  <a:pt x="115" y="24"/>
                </a:lnTo>
                <a:lnTo>
                  <a:pt x="117" y="27"/>
                </a:lnTo>
                <a:lnTo>
                  <a:pt x="125" y="25"/>
                </a:lnTo>
                <a:lnTo>
                  <a:pt x="126" y="24"/>
                </a:lnTo>
                <a:lnTo>
                  <a:pt x="133" y="20"/>
                </a:lnTo>
                <a:lnTo>
                  <a:pt x="137" y="16"/>
                </a:lnTo>
                <a:lnTo>
                  <a:pt x="137" y="27"/>
                </a:lnTo>
                <a:lnTo>
                  <a:pt x="141" y="40"/>
                </a:lnTo>
                <a:lnTo>
                  <a:pt x="141" y="44"/>
                </a:lnTo>
                <a:lnTo>
                  <a:pt x="145" y="52"/>
                </a:lnTo>
                <a:lnTo>
                  <a:pt x="153" y="57"/>
                </a:lnTo>
                <a:lnTo>
                  <a:pt x="156" y="60"/>
                </a:lnTo>
                <a:lnTo>
                  <a:pt x="160" y="64"/>
                </a:lnTo>
                <a:lnTo>
                  <a:pt x="165" y="65"/>
                </a:lnTo>
                <a:lnTo>
                  <a:pt x="175" y="67"/>
                </a:lnTo>
                <a:lnTo>
                  <a:pt x="178" y="69"/>
                </a:lnTo>
                <a:lnTo>
                  <a:pt x="178" y="76"/>
                </a:lnTo>
                <a:lnTo>
                  <a:pt x="179" y="76"/>
                </a:lnTo>
                <a:lnTo>
                  <a:pt x="180" y="97"/>
                </a:lnTo>
                <a:lnTo>
                  <a:pt x="179" y="97"/>
                </a:lnTo>
                <a:lnTo>
                  <a:pt x="178" y="104"/>
                </a:lnTo>
                <a:lnTo>
                  <a:pt x="175" y="105"/>
                </a:lnTo>
                <a:lnTo>
                  <a:pt x="172" y="107"/>
                </a:lnTo>
                <a:lnTo>
                  <a:pt x="172" y="124"/>
                </a:lnTo>
                <a:lnTo>
                  <a:pt x="178" y="125"/>
                </a:lnTo>
                <a:lnTo>
                  <a:pt x="186" y="129"/>
                </a:lnTo>
                <a:lnTo>
                  <a:pt x="190" y="137"/>
                </a:lnTo>
                <a:lnTo>
                  <a:pt x="193" y="141"/>
                </a:lnTo>
                <a:lnTo>
                  <a:pt x="194" y="141"/>
                </a:lnTo>
                <a:lnTo>
                  <a:pt x="194" y="150"/>
                </a:lnTo>
                <a:lnTo>
                  <a:pt x="199" y="165"/>
                </a:lnTo>
                <a:lnTo>
                  <a:pt x="194" y="170"/>
                </a:lnTo>
                <a:lnTo>
                  <a:pt x="187" y="170"/>
                </a:lnTo>
                <a:lnTo>
                  <a:pt x="179" y="168"/>
                </a:lnTo>
                <a:lnTo>
                  <a:pt x="172" y="165"/>
                </a:lnTo>
                <a:lnTo>
                  <a:pt x="159" y="158"/>
                </a:lnTo>
                <a:lnTo>
                  <a:pt x="153" y="158"/>
                </a:lnTo>
                <a:lnTo>
                  <a:pt x="146" y="153"/>
                </a:lnTo>
                <a:lnTo>
                  <a:pt x="145" y="147"/>
                </a:lnTo>
                <a:lnTo>
                  <a:pt x="143" y="141"/>
                </a:lnTo>
                <a:lnTo>
                  <a:pt x="137" y="143"/>
                </a:lnTo>
                <a:lnTo>
                  <a:pt x="134" y="140"/>
                </a:lnTo>
                <a:lnTo>
                  <a:pt x="110" y="133"/>
                </a:lnTo>
                <a:lnTo>
                  <a:pt x="99" y="129"/>
                </a:lnTo>
                <a:lnTo>
                  <a:pt x="89" y="125"/>
                </a:lnTo>
                <a:lnTo>
                  <a:pt x="81" y="113"/>
                </a:lnTo>
                <a:lnTo>
                  <a:pt x="73" y="93"/>
                </a:lnTo>
                <a:lnTo>
                  <a:pt x="71" y="82"/>
                </a:lnTo>
                <a:lnTo>
                  <a:pt x="67" y="76"/>
                </a:lnTo>
                <a:lnTo>
                  <a:pt x="52" y="69"/>
                </a:lnTo>
                <a:lnTo>
                  <a:pt x="30" y="64"/>
                </a:lnTo>
                <a:lnTo>
                  <a:pt x="16" y="57"/>
                </a:lnTo>
                <a:lnTo>
                  <a:pt x="9" y="52"/>
                </a:lnTo>
                <a:lnTo>
                  <a:pt x="3" y="44"/>
                </a:lnTo>
                <a:lnTo>
                  <a:pt x="0" y="40"/>
                </a:lnTo>
                <a:lnTo>
                  <a:pt x="0" y="37"/>
                </a:lnTo>
                <a:lnTo>
                  <a:pt x="0" y="40"/>
                </a:lnTo>
              </a:path>
            </a:pathLst>
          </a:custGeom>
          <a:solidFill>
            <a:schemeClr val="bg1"/>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288" name="Freeform 195" descr="Wide downward diagonal"/>
          <p:cNvSpPr>
            <a:spLocks/>
          </p:cNvSpPr>
          <p:nvPr/>
        </p:nvSpPr>
        <p:spPr bwMode="auto">
          <a:xfrm>
            <a:off x="7348538" y="3609975"/>
            <a:ext cx="317500" cy="271463"/>
          </a:xfrm>
          <a:custGeom>
            <a:avLst/>
            <a:gdLst>
              <a:gd name="T0" fmla="*/ 2147483646 w 200"/>
              <a:gd name="T1" fmla="*/ 2147483646 h 171"/>
              <a:gd name="T2" fmla="*/ 2147483646 w 200"/>
              <a:gd name="T3" fmla="*/ 2147483646 h 171"/>
              <a:gd name="T4" fmla="*/ 2147483646 w 200"/>
              <a:gd name="T5" fmla="*/ 2147483646 h 171"/>
              <a:gd name="T6" fmla="*/ 2147483646 w 200"/>
              <a:gd name="T7" fmla="*/ 2147483646 h 171"/>
              <a:gd name="T8" fmla="*/ 2147483646 w 200"/>
              <a:gd name="T9" fmla="*/ 2147483646 h 171"/>
              <a:gd name="T10" fmla="*/ 2147483646 w 200"/>
              <a:gd name="T11" fmla="*/ 2147483646 h 171"/>
              <a:gd name="T12" fmla="*/ 2147483646 w 200"/>
              <a:gd name="T13" fmla="*/ 2147483646 h 171"/>
              <a:gd name="T14" fmla="*/ 2147483646 w 200"/>
              <a:gd name="T15" fmla="*/ 2147483646 h 171"/>
              <a:gd name="T16" fmla="*/ 2147483646 w 200"/>
              <a:gd name="T17" fmla="*/ 2147483646 h 171"/>
              <a:gd name="T18" fmla="*/ 2147483646 w 200"/>
              <a:gd name="T19" fmla="*/ 2147483646 h 171"/>
              <a:gd name="T20" fmla="*/ 2147483646 w 200"/>
              <a:gd name="T21" fmla="*/ 2147483646 h 171"/>
              <a:gd name="T22" fmla="*/ 2147483646 w 200"/>
              <a:gd name="T23" fmla="*/ 2147483646 h 171"/>
              <a:gd name="T24" fmla="*/ 2147483646 w 200"/>
              <a:gd name="T25" fmla="*/ 2147483646 h 171"/>
              <a:gd name="T26" fmla="*/ 2147483646 w 200"/>
              <a:gd name="T27" fmla="*/ 2147483646 h 171"/>
              <a:gd name="T28" fmla="*/ 2147483646 w 200"/>
              <a:gd name="T29" fmla="*/ 2147483646 h 171"/>
              <a:gd name="T30" fmla="*/ 2147483646 w 200"/>
              <a:gd name="T31" fmla="*/ 2147483646 h 171"/>
              <a:gd name="T32" fmla="*/ 2147483646 w 200"/>
              <a:gd name="T33" fmla="*/ 2147483646 h 171"/>
              <a:gd name="T34" fmla="*/ 2147483646 w 200"/>
              <a:gd name="T35" fmla="*/ 2147483646 h 171"/>
              <a:gd name="T36" fmla="*/ 2147483646 w 200"/>
              <a:gd name="T37" fmla="*/ 2147483646 h 171"/>
              <a:gd name="T38" fmla="*/ 2147483646 w 200"/>
              <a:gd name="T39" fmla="*/ 2147483646 h 171"/>
              <a:gd name="T40" fmla="*/ 2147483646 w 200"/>
              <a:gd name="T41" fmla="*/ 2147483646 h 171"/>
              <a:gd name="T42" fmla="*/ 2147483646 w 200"/>
              <a:gd name="T43" fmla="*/ 2147483646 h 171"/>
              <a:gd name="T44" fmla="*/ 2147483646 w 200"/>
              <a:gd name="T45" fmla="*/ 2147483646 h 171"/>
              <a:gd name="T46" fmla="*/ 2147483646 w 200"/>
              <a:gd name="T47" fmla="*/ 2147483646 h 171"/>
              <a:gd name="T48" fmla="*/ 2147483646 w 200"/>
              <a:gd name="T49" fmla="*/ 2147483646 h 171"/>
              <a:gd name="T50" fmla="*/ 2147483646 w 200"/>
              <a:gd name="T51" fmla="*/ 2147483646 h 171"/>
              <a:gd name="T52" fmla="*/ 2147483646 w 200"/>
              <a:gd name="T53" fmla="*/ 2147483646 h 171"/>
              <a:gd name="T54" fmla="*/ 2147483646 w 200"/>
              <a:gd name="T55" fmla="*/ 2147483646 h 171"/>
              <a:gd name="T56" fmla="*/ 2147483646 w 200"/>
              <a:gd name="T57" fmla="*/ 2147483646 h 171"/>
              <a:gd name="T58" fmla="*/ 2147483646 w 200"/>
              <a:gd name="T59" fmla="*/ 2147483646 h 171"/>
              <a:gd name="T60" fmla="*/ 2147483646 w 200"/>
              <a:gd name="T61" fmla="*/ 2147483646 h 171"/>
              <a:gd name="T62" fmla="*/ 2147483646 w 200"/>
              <a:gd name="T63" fmla="*/ 2147483646 h 171"/>
              <a:gd name="T64" fmla="*/ 2147483646 w 200"/>
              <a:gd name="T65" fmla="*/ 2147483646 h 171"/>
              <a:gd name="T66" fmla="*/ 2147483646 w 200"/>
              <a:gd name="T67" fmla="*/ 2147483646 h 171"/>
              <a:gd name="T68" fmla="*/ 2147483646 w 200"/>
              <a:gd name="T69" fmla="*/ 2147483646 h 171"/>
              <a:gd name="T70" fmla="*/ 2147483646 w 200"/>
              <a:gd name="T71" fmla="*/ 2147483646 h 171"/>
              <a:gd name="T72" fmla="*/ 2147483646 w 200"/>
              <a:gd name="T73" fmla="*/ 2147483646 h 171"/>
              <a:gd name="T74" fmla="*/ 0 w 200"/>
              <a:gd name="T75" fmla="*/ 2147483646 h 171"/>
              <a:gd name="T76" fmla="*/ 0 w 200"/>
              <a:gd name="T77" fmla="*/ 2147483646 h 171"/>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200"/>
              <a:gd name="T118" fmla="*/ 0 h 171"/>
              <a:gd name="T119" fmla="*/ 200 w 200"/>
              <a:gd name="T120" fmla="*/ 171 h 171"/>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200" h="171">
                <a:moveTo>
                  <a:pt x="0" y="40"/>
                </a:moveTo>
                <a:lnTo>
                  <a:pt x="4" y="35"/>
                </a:lnTo>
                <a:lnTo>
                  <a:pt x="4" y="33"/>
                </a:lnTo>
                <a:lnTo>
                  <a:pt x="9" y="29"/>
                </a:lnTo>
                <a:lnTo>
                  <a:pt x="22" y="29"/>
                </a:lnTo>
                <a:lnTo>
                  <a:pt x="28" y="25"/>
                </a:lnTo>
                <a:lnTo>
                  <a:pt x="33" y="23"/>
                </a:lnTo>
                <a:lnTo>
                  <a:pt x="37" y="20"/>
                </a:lnTo>
                <a:lnTo>
                  <a:pt x="43" y="12"/>
                </a:lnTo>
                <a:lnTo>
                  <a:pt x="45" y="12"/>
                </a:lnTo>
                <a:lnTo>
                  <a:pt x="48" y="8"/>
                </a:lnTo>
                <a:lnTo>
                  <a:pt x="50" y="8"/>
                </a:lnTo>
                <a:lnTo>
                  <a:pt x="50" y="4"/>
                </a:lnTo>
                <a:lnTo>
                  <a:pt x="56" y="2"/>
                </a:lnTo>
                <a:lnTo>
                  <a:pt x="70" y="0"/>
                </a:lnTo>
                <a:lnTo>
                  <a:pt x="77" y="6"/>
                </a:lnTo>
                <a:lnTo>
                  <a:pt x="83" y="8"/>
                </a:lnTo>
                <a:lnTo>
                  <a:pt x="89" y="10"/>
                </a:lnTo>
                <a:lnTo>
                  <a:pt x="107" y="12"/>
                </a:lnTo>
                <a:lnTo>
                  <a:pt x="109" y="16"/>
                </a:lnTo>
                <a:lnTo>
                  <a:pt x="110" y="23"/>
                </a:lnTo>
                <a:lnTo>
                  <a:pt x="115" y="24"/>
                </a:lnTo>
                <a:lnTo>
                  <a:pt x="117" y="27"/>
                </a:lnTo>
                <a:lnTo>
                  <a:pt x="125" y="25"/>
                </a:lnTo>
                <a:lnTo>
                  <a:pt x="126" y="24"/>
                </a:lnTo>
                <a:lnTo>
                  <a:pt x="133" y="20"/>
                </a:lnTo>
                <a:lnTo>
                  <a:pt x="137" y="16"/>
                </a:lnTo>
                <a:lnTo>
                  <a:pt x="137" y="27"/>
                </a:lnTo>
                <a:lnTo>
                  <a:pt x="141" y="40"/>
                </a:lnTo>
                <a:lnTo>
                  <a:pt x="141" y="44"/>
                </a:lnTo>
                <a:lnTo>
                  <a:pt x="145" y="52"/>
                </a:lnTo>
                <a:lnTo>
                  <a:pt x="153" y="57"/>
                </a:lnTo>
                <a:lnTo>
                  <a:pt x="156" y="60"/>
                </a:lnTo>
                <a:lnTo>
                  <a:pt x="160" y="64"/>
                </a:lnTo>
                <a:lnTo>
                  <a:pt x="165" y="65"/>
                </a:lnTo>
                <a:lnTo>
                  <a:pt x="175" y="67"/>
                </a:lnTo>
                <a:lnTo>
                  <a:pt x="178" y="69"/>
                </a:lnTo>
                <a:lnTo>
                  <a:pt x="178" y="76"/>
                </a:lnTo>
                <a:lnTo>
                  <a:pt x="179" y="76"/>
                </a:lnTo>
                <a:lnTo>
                  <a:pt x="180" y="97"/>
                </a:lnTo>
                <a:lnTo>
                  <a:pt x="179" y="97"/>
                </a:lnTo>
                <a:lnTo>
                  <a:pt x="178" y="104"/>
                </a:lnTo>
                <a:lnTo>
                  <a:pt x="175" y="105"/>
                </a:lnTo>
                <a:lnTo>
                  <a:pt x="172" y="107"/>
                </a:lnTo>
                <a:lnTo>
                  <a:pt x="172" y="124"/>
                </a:lnTo>
                <a:lnTo>
                  <a:pt x="178" y="125"/>
                </a:lnTo>
                <a:lnTo>
                  <a:pt x="186" y="129"/>
                </a:lnTo>
                <a:lnTo>
                  <a:pt x="190" y="137"/>
                </a:lnTo>
                <a:lnTo>
                  <a:pt x="193" y="141"/>
                </a:lnTo>
                <a:lnTo>
                  <a:pt x="194" y="141"/>
                </a:lnTo>
                <a:lnTo>
                  <a:pt x="194" y="150"/>
                </a:lnTo>
                <a:lnTo>
                  <a:pt x="199" y="165"/>
                </a:lnTo>
                <a:lnTo>
                  <a:pt x="194" y="170"/>
                </a:lnTo>
                <a:lnTo>
                  <a:pt x="187" y="170"/>
                </a:lnTo>
                <a:lnTo>
                  <a:pt x="179" y="168"/>
                </a:lnTo>
                <a:lnTo>
                  <a:pt x="172" y="165"/>
                </a:lnTo>
                <a:lnTo>
                  <a:pt x="159" y="158"/>
                </a:lnTo>
                <a:lnTo>
                  <a:pt x="153" y="158"/>
                </a:lnTo>
                <a:lnTo>
                  <a:pt x="146" y="153"/>
                </a:lnTo>
                <a:lnTo>
                  <a:pt x="145" y="147"/>
                </a:lnTo>
                <a:lnTo>
                  <a:pt x="143" y="141"/>
                </a:lnTo>
                <a:lnTo>
                  <a:pt x="137" y="143"/>
                </a:lnTo>
                <a:lnTo>
                  <a:pt x="134" y="140"/>
                </a:lnTo>
                <a:lnTo>
                  <a:pt x="110" y="133"/>
                </a:lnTo>
                <a:lnTo>
                  <a:pt x="99" y="129"/>
                </a:lnTo>
                <a:lnTo>
                  <a:pt x="89" y="125"/>
                </a:lnTo>
                <a:lnTo>
                  <a:pt x="81" y="113"/>
                </a:lnTo>
                <a:lnTo>
                  <a:pt x="73" y="93"/>
                </a:lnTo>
                <a:lnTo>
                  <a:pt x="71" y="82"/>
                </a:lnTo>
                <a:lnTo>
                  <a:pt x="67" y="76"/>
                </a:lnTo>
                <a:lnTo>
                  <a:pt x="52" y="69"/>
                </a:lnTo>
                <a:lnTo>
                  <a:pt x="30" y="64"/>
                </a:lnTo>
                <a:lnTo>
                  <a:pt x="16" y="57"/>
                </a:lnTo>
                <a:lnTo>
                  <a:pt x="9" y="52"/>
                </a:lnTo>
                <a:lnTo>
                  <a:pt x="3" y="44"/>
                </a:lnTo>
                <a:lnTo>
                  <a:pt x="0" y="40"/>
                </a:lnTo>
                <a:lnTo>
                  <a:pt x="0" y="37"/>
                </a:lnTo>
                <a:lnTo>
                  <a:pt x="0" y="40"/>
                </a:lnTo>
              </a:path>
            </a:pathLst>
          </a:custGeom>
          <a:blipFill dpi="0" rotWithShape="0">
            <a:blip r:embed="rId3"/>
            <a:srcRect/>
            <a:tile tx="0" ty="0" sx="100000" sy="100000" flip="none" algn="tl"/>
          </a:blip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289" name="Freeform 196"/>
          <p:cNvSpPr>
            <a:spLocks/>
          </p:cNvSpPr>
          <p:nvPr/>
        </p:nvSpPr>
        <p:spPr bwMode="auto">
          <a:xfrm>
            <a:off x="7061200" y="3257550"/>
            <a:ext cx="401638" cy="414338"/>
          </a:xfrm>
          <a:custGeom>
            <a:avLst/>
            <a:gdLst>
              <a:gd name="T0" fmla="*/ 2147483646 w 253"/>
              <a:gd name="T1" fmla="*/ 2147483646 h 261"/>
              <a:gd name="T2" fmla="*/ 2147483646 w 253"/>
              <a:gd name="T3" fmla="*/ 2147483646 h 261"/>
              <a:gd name="T4" fmla="*/ 2147483646 w 253"/>
              <a:gd name="T5" fmla="*/ 2147483646 h 261"/>
              <a:gd name="T6" fmla="*/ 2147483646 w 253"/>
              <a:gd name="T7" fmla="*/ 2147483646 h 261"/>
              <a:gd name="T8" fmla="*/ 2147483646 w 253"/>
              <a:gd name="T9" fmla="*/ 0 h 261"/>
              <a:gd name="T10" fmla="*/ 2147483646 w 253"/>
              <a:gd name="T11" fmla="*/ 2147483646 h 261"/>
              <a:gd name="T12" fmla="*/ 2147483646 w 253"/>
              <a:gd name="T13" fmla="*/ 2147483646 h 261"/>
              <a:gd name="T14" fmla="*/ 2147483646 w 253"/>
              <a:gd name="T15" fmla="*/ 2147483646 h 261"/>
              <a:gd name="T16" fmla="*/ 2147483646 w 253"/>
              <a:gd name="T17" fmla="*/ 2147483646 h 261"/>
              <a:gd name="T18" fmla="*/ 2147483646 w 253"/>
              <a:gd name="T19" fmla="*/ 2147483646 h 261"/>
              <a:gd name="T20" fmla="*/ 2147483646 w 253"/>
              <a:gd name="T21" fmla="*/ 2147483646 h 261"/>
              <a:gd name="T22" fmla="*/ 2147483646 w 253"/>
              <a:gd name="T23" fmla="*/ 2147483646 h 261"/>
              <a:gd name="T24" fmla="*/ 2147483646 w 253"/>
              <a:gd name="T25" fmla="*/ 2147483646 h 261"/>
              <a:gd name="T26" fmla="*/ 2147483646 w 253"/>
              <a:gd name="T27" fmla="*/ 2147483646 h 261"/>
              <a:gd name="T28" fmla="*/ 2147483646 w 253"/>
              <a:gd name="T29" fmla="*/ 2147483646 h 261"/>
              <a:gd name="T30" fmla="*/ 2147483646 w 253"/>
              <a:gd name="T31" fmla="*/ 2147483646 h 261"/>
              <a:gd name="T32" fmla="*/ 2147483646 w 253"/>
              <a:gd name="T33" fmla="*/ 2147483646 h 261"/>
              <a:gd name="T34" fmla="*/ 2147483646 w 253"/>
              <a:gd name="T35" fmla="*/ 2147483646 h 261"/>
              <a:gd name="T36" fmla="*/ 2147483646 w 253"/>
              <a:gd name="T37" fmla="*/ 2147483646 h 261"/>
              <a:gd name="T38" fmla="*/ 2147483646 w 253"/>
              <a:gd name="T39" fmla="*/ 2147483646 h 261"/>
              <a:gd name="T40" fmla="*/ 2147483646 w 253"/>
              <a:gd name="T41" fmla="*/ 2147483646 h 261"/>
              <a:gd name="T42" fmla="*/ 2147483646 w 253"/>
              <a:gd name="T43" fmla="*/ 2147483646 h 261"/>
              <a:gd name="T44" fmla="*/ 2147483646 w 253"/>
              <a:gd name="T45" fmla="*/ 2147483646 h 261"/>
              <a:gd name="T46" fmla="*/ 2147483646 w 253"/>
              <a:gd name="T47" fmla="*/ 2147483646 h 261"/>
              <a:gd name="T48" fmla="*/ 2147483646 w 253"/>
              <a:gd name="T49" fmla="*/ 2147483646 h 261"/>
              <a:gd name="T50" fmla="*/ 2147483646 w 253"/>
              <a:gd name="T51" fmla="*/ 2147483646 h 261"/>
              <a:gd name="T52" fmla="*/ 2147483646 w 253"/>
              <a:gd name="T53" fmla="*/ 2147483646 h 261"/>
              <a:gd name="T54" fmla="*/ 2147483646 w 253"/>
              <a:gd name="T55" fmla="*/ 2147483646 h 261"/>
              <a:gd name="T56" fmla="*/ 2147483646 w 253"/>
              <a:gd name="T57" fmla="*/ 2147483646 h 261"/>
              <a:gd name="T58" fmla="*/ 2147483646 w 253"/>
              <a:gd name="T59" fmla="*/ 2147483646 h 261"/>
              <a:gd name="T60" fmla="*/ 2147483646 w 253"/>
              <a:gd name="T61" fmla="*/ 2147483646 h 261"/>
              <a:gd name="T62" fmla="*/ 2147483646 w 253"/>
              <a:gd name="T63" fmla="*/ 2147483646 h 261"/>
              <a:gd name="T64" fmla="*/ 2147483646 w 253"/>
              <a:gd name="T65" fmla="*/ 2147483646 h 261"/>
              <a:gd name="T66" fmla="*/ 2147483646 w 253"/>
              <a:gd name="T67" fmla="*/ 2147483646 h 261"/>
              <a:gd name="T68" fmla="*/ 2147483646 w 253"/>
              <a:gd name="T69" fmla="*/ 2147483646 h 261"/>
              <a:gd name="T70" fmla="*/ 2147483646 w 253"/>
              <a:gd name="T71" fmla="*/ 2147483646 h 261"/>
              <a:gd name="T72" fmla="*/ 2147483646 w 253"/>
              <a:gd name="T73" fmla="*/ 2147483646 h 261"/>
              <a:gd name="T74" fmla="*/ 2147483646 w 253"/>
              <a:gd name="T75" fmla="*/ 2147483646 h 261"/>
              <a:gd name="T76" fmla="*/ 2147483646 w 253"/>
              <a:gd name="T77" fmla="*/ 2147483646 h 261"/>
              <a:gd name="T78" fmla="*/ 2147483646 w 253"/>
              <a:gd name="T79" fmla="*/ 2147483646 h 261"/>
              <a:gd name="T80" fmla="*/ 2147483646 w 253"/>
              <a:gd name="T81" fmla="*/ 2147483646 h 261"/>
              <a:gd name="T82" fmla="*/ 2147483646 w 253"/>
              <a:gd name="T83" fmla="*/ 2147483646 h 261"/>
              <a:gd name="T84" fmla="*/ 2147483646 w 253"/>
              <a:gd name="T85" fmla="*/ 2147483646 h 261"/>
              <a:gd name="T86" fmla="*/ 2147483646 w 253"/>
              <a:gd name="T87" fmla="*/ 2147483646 h 261"/>
              <a:gd name="T88" fmla="*/ 2147483646 w 253"/>
              <a:gd name="T89" fmla="*/ 2147483646 h 261"/>
              <a:gd name="T90" fmla="*/ 2147483646 w 253"/>
              <a:gd name="T91" fmla="*/ 2147483646 h 261"/>
              <a:gd name="T92" fmla="*/ 2147483646 w 253"/>
              <a:gd name="T93" fmla="*/ 2147483646 h 261"/>
              <a:gd name="T94" fmla="*/ 2147483646 w 253"/>
              <a:gd name="T95" fmla="*/ 2147483646 h 261"/>
              <a:gd name="T96" fmla="*/ 2147483646 w 253"/>
              <a:gd name="T97" fmla="*/ 2147483646 h 261"/>
              <a:gd name="T98" fmla="*/ 2147483646 w 253"/>
              <a:gd name="T99" fmla="*/ 2147483646 h 261"/>
              <a:gd name="T100" fmla="*/ 2147483646 w 253"/>
              <a:gd name="T101" fmla="*/ 2147483646 h 261"/>
              <a:gd name="T102" fmla="*/ 2147483646 w 253"/>
              <a:gd name="T103" fmla="*/ 2147483646 h 261"/>
              <a:gd name="T104" fmla="*/ 2147483646 w 253"/>
              <a:gd name="T105" fmla="*/ 2147483646 h 261"/>
              <a:gd name="T106" fmla="*/ 2147483646 w 253"/>
              <a:gd name="T107" fmla="*/ 2147483646 h 261"/>
              <a:gd name="T108" fmla="*/ 0 w 253"/>
              <a:gd name="T109" fmla="*/ 2147483646 h 261"/>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253"/>
              <a:gd name="T166" fmla="*/ 0 h 261"/>
              <a:gd name="T167" fmla="*/ 253 w 253"/>
              <a:gd name="T168" fmla="*/ 261 h 261"/>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253" h="261">
                <a:moveTo>
                  <a:pt x="0" y="27"/>
                </a:moveTo>
                <a:lnTo>
                  <a:pt x="10" y="23"/>
                </a:lnTo>
                <a:lnTo>
                  <a:pt x="14" y="22"/>
                </a:lnTo>
                <a:lnTo>
                  <a:pt x="17" y="16"/>
                </a:lnTo>
                <a:lnTo>
                  <a:pt x="24" y="11"/>
                </a:lnTo>
                <a:lnTo>
                  <a:pt x="26" y="10"/>
                </a:lnTo>
                <a:lnTo>
                  <a:pt x="30" y="7"/>
                </a:lnTo>
                <a:lnTo>
                  <a:pt x="36" y="2"/>
                </a:lnTo>
                <a:lnTo>
                  <a:pt x="36" y="3"/>
                </a:lnTo>
                <a:lnTo>
                  <a:pt x="40" y="0"/>
                </a:lnTo>
                <a:lnTo>
                  <a:pt x="44" y="0"/>
                </a:lnTo>
                <a:lnTo>
                  <a:pt x="52" y="6"/>
                </a:lnTo>
                <a:lnTo>
                  <a:pt x="55" y="11"/>
                </a:lnTo>
                <a:lnTo>
                  <a:pt x="56" y="15"/>
                </a:lnTo>
                <a:lnTo>
                  <a:pt x="60" y="19"/>
                </a:lnTo>
                <a:lnTo>
                  <a:pt x="67" y="27"/>
                </a:lnTo>
                <a:lnTo>
                  <a:pt x="70" y="33"/>
                </a:lnTo>
                <a:lnTo>
                  <a:pt x="75" y="41"/>
                </a:lnTo>
                <a:lnTo>
                  <a:pt x="78" y="45"/>
                </a:lnTo>
                <a:lnTo>
                  <a:pt x="83" y="49"/>
                </a:lnTo>
                <a:lnTo>
                  <a:pt x="94" y="55"/>
                </a:lnTo>
                <a:lnTo>
                  <a:pt x="100" y="57"/>
                </a:lnTo>
                <a:lnTo>
                  <a:pt x="106" y="59"/>
                </a:lnTo>
                <a:lnTo>
                  <a:pt x="112" y="63"/>
                </a:lnTo>
                <a:lnTo>
                  <a:pt x="120" y="65"/>
                </a:lnTo>
                <a:lnTo>
                  <a:pt x="119" y="71"/>
                </a:lnTo>
                <a:lnTo>
                  <a:pt x="119" y="73"/>
                </a:lnTo>
                <a:lnTo>
                  <a:pt x="117" y="96"/>
                </a:lnTo>
                <a:lnTo>
                  <a:pt x="121" y="99"/>
                </a:lnTo>
                <a:lnTo>
                  <a:pt x="128" y="102"/>
                </a:lnTo>
                <a:lnTo>
                  <a:pt x="131" y="101"/>
                </a:lnTo>
                <a:lnTo>
                  <a:pt x="140" y="99"/>
                </a:lnTo>
                <a:lnTo>
                  <a:pt x="143" y="106"/>
                </a:lnTo>
                <a:lnTo>
                  <a:pt x="148" y="114"/>
                </a:lnTo>
                <a:lnTo>
                  <a:pt x="154" y="118"/>
                </a:lnTo>
                <a:lnTo>
                  <a:pt x="158" y="118"/>
                </a:lnTo>
                <a:lnTo>
                  <a:pt x="164" y="118"/>
                </a:lnTo>
                <a:lnTo>
                  <a:pt x="172" y="114"/>
                </a:lnTo>
                <a:lnTo>
                  <a:pt x="176" y="118"/>
                </a:lnTo>
                <a:lnTo>
                  <a:pt x="178" y="118"/>
                </a:lnTo>
                <a:lnTo>
                  <a:pt x="185" y="120"/>
                </a:lnTo>
                <a:lnTo>
                  <a:pt x="184" y="122"/>
                </a:lnTo>
                <a:lnTo>
                  <a:pt x="192" y="126"/>
                </a:lnTo>
                <a:lnTo>
                  <a:pt x="204" y="131"/>
                </a:lnTo>
                <a:lnTo>
                  <a:pt x="212" y="135"/>
                </a:lnTo>
                <a:lnTo>
                  <a:pt x="216" y="136"/>
                </a:lnTo>
                <a:lnTo>
                  <a:pt x="219" y="143"/>
                </a:lnTo>
                <a:lnTo>
                  <a:pt x="219" y="146"/>
                </a:lnTo>
                <a:lnTo>
                  <a:pt x="228" y="150"/>
                </a:lnTo>
                <a:lnTo>
                  <a:pt x="234" y="150"/>
                </a:lnTo>
                <a:lnTo>
                  <a:pt x="237" y="153"/>
                </a:lnTo>
                <a:lnTo>
                  <a:pt x="242" y="160"/>
                </a:lnTo>
                <a:lnTo>
                  <a:pt x="246" y="167"/>
                </a:lnTo>
                <a:lnTo>
                  <a:pt x="248" y="171"/>
                </a:lnTo>
                <a:lnTo>
                  <a:pt x="246" y="195"/>
                </a:lnTo>
                <a:lnTo>
                  <a:pt x="246" y="196"/>
                </a:lnTo>
                <a:lnTo>
                  <a:pt x="245" y="199"/>
                </a:lnTo>
                <a:lnTo>
                  <a:pt x="245" y="201"/>
                </a:lnTo>
                <a:lnTo>
                  <a:pt x="242" y="203"/>
                </a:lnTo>
                <a:lnTo>
                  <a:pt x="240" y="206"/>
                </a:lnTo>
                <a:lnTo>
                  <a:pt x="242" y="210"/>
                </a:lnTo>
                <a:lnTo>
                  <a:pt x="242" y="216"/>
                </a:lnTo>
                <a:lnTo>
                  <a:pt x="245" y="216"/>
                </a:lnTo>
                <a:lnTo>
                  <a:pt x="249" y="220"/>
                </a:lnTo>
                <a:lnTo>
                  <a:pt x="252" y="222"/>
                </a:lnTo>
                <a:lnTo>
                  <a:pt x="245" y="222"/>
                </a:lnTo>
                <a:lnTo>
                  <a:pt x="238" y="225"/>
                </a:lnTo>
                <a:lnTo>
                  <a:pt x="232" y="225"/>
                </a:lnTo>
                <a:lnTo>
                  <a:pt x="232" y="228"/>
                </a:lnTo>
                <a:lnTo>
                  <a:pt x="228" y="235"/>
                </a:lnTo>
                <a:lnTo>
                  <a:pt x="224" y="235"/>
                </a:lnTo>
                <a:lnTo>
                  <a:pt x="219" y="239"/>
                </a:lnTo>
                <a:lnTo>
                  <a:pt x="219" y="242"/>
                </a:lnTo>
                <a:lnTo>
                  <a:pt x="212" y="245"/>
                </a:lnTo>
                <a:lnTo>
                  <a:pt x="205" y="252"/>
                </a:lnTo>
                <a:lnTo>
                  <a:pt x="201" y="252"/>
                </a:lnTo>
                <a:lnTo>
                  <a:pt x="196" y="250"/>
                </a:lnTo>
                <a:lnTo>
                  <a:pt x="192" y="252"/>
                </a:lnTo>
                <a:lnTo>
                  <a:pt x="184" y="256"/>
                </a:lnTo>
                <a:lnTo>
                  <a:pt x="185" y="258"/>
                </a:lnTo>
                <a:lnTo>
                  <a:pt x="184" y="258"/>
                </a:lnTo>
                <a:lnTo>
                  <a:pt x="181" y="260"/>
                </a:lnTo>
                <a:lnTo>
                  <a:pt x="176" y="254"/>
                </a:lnTo>
                <a:lnTo>
                  <a:pt x="172" y="247"/>
                </a:lnTo>
                <a:lnTo>
                  <a:pt x="167" y="236"/>
                </a:lnTo>
                <a:lnTo>
                  <a:pt x="164" y="230"/>
                </a:lnTo>
                <a:lnTo>
                  <a:pt x="155" y="222"/>
                </a:lnTo>
                <a:lnTo>
                  <a:pt x="152" y="220"/>
                </a:lnTo>
                <a:lnTo>
                  <a:pt x="151" y="215"/>
                </a:lnTo>
                <a:lnTo>
                  <a:pt x="148" y="208"/>
                </a:lnTo>
                <a:lnTo>
                  <a:pt x="148" y="201"/>
                </a:lnTo>
                <a:lnTo>
                  <a:pt x="143" y="188"/>
                </a:lnTo>
                <a:lnTo>
                  <a:pt x="134" y="175"/>
                </a:lnTo>
                <a:lnTo>
                  <a:pt x="121" y="162"/>
                </a:lnTo>
                <a:lnTo>
                  <a:pt x="106" y="146"/>
                </a:lnTo>
                <a:lnTo>
                  <a:pt x="96" y="140"/>
                </a:lnTo>
                <a:lnTo>
                  <a:pt x="88" y="135"/>
                </a:lnTo>
                <a:lnTo>
                  <a:pt x="82" y="120"/>
                </a:lnTo>
                <a:lnTo>
                  <a:pt x="70" y="106"/>
                </a:lnTo>
                <a:lnTo>
                  <a:pt x="60" y="94"/>
                </a:lnTo>
                <a:lnTo>
                  <a:pt x="40" y="82"/>
                </a:lnTo>
                <a:lnTo>
                  <a:pt x="32" y="63"/>
                </a:lnTo>
                <a:lnTo>
                  <a:pt x="24" y="57"/>
                </a:lnTo>
                <a:lnTo>
                  <a:pt x="20" y="53"/>
                </a:lnTo>
                <a:lnTo>
                  <a:pt x="17" y="50"/>
                </a:lnTo>
                <a:lnTo>
                  <a:pt x="14" y="43"/>
                </a:lnTo>
                <a:lnTo>
                  <a:pt x="11" y="39"/>
                </a:lnTo>
                <a:lnTo>
                  <a:pt x="10" y="35"/>
                </a:lnTo>
                <a:lnTo>
                  <a:pt x="6" y="31"/>
                </a:lnTo>
                <a:lnTo>
                  <a:pt x="0" y="27"/>
                </a:lnTo>
              </a:path>
            </a:pathLst>
          </a:custGeom>
          <a:solidFill>
            <a:schemeClr val="bg1"/>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290" name="Freeform 197"/>
          <p:cNvSpPr>
            <a:spLocks/>
          </p:cNvSpPr>
          <p:nvPr/>
        </p:nvSpPr>
        <p:spPr bwMode="auto">
          <a:xfrm>
            <a:off x="7061200" y="3257550"/>
            <a:ext cx="401638" cy="414338"/>
          </a:xfrm>
          <a:custGeom>
            <a:avLst/>
            <a:gdLst>
              <a:gd name="T0" fmla="*/ 2147483646 w 253"/>
              <a:gd name="T1" fmla="*/ 2147483646 h 261"/>
              <a:gd name="T2" fmla="*/ 2147483646 w 253"/>
              <a:gd name="T3" fmla="*/ 2147483646 h 261"/>
              <a:gd name="T4" fmla="*/ 2147483646 w 253"/>
              <a:gd name="T5" fmla="*/ 2147483646 h 261"/>
              <a:gd name="T6" fmla="*/ 2147483646 w 253"/>
              <a:gd name="T7" fmla="*/ 2147483646 h 261"/>
              <a:gd name="T8" fmla="*/ 2147483646 w 253"/>
              <a:gd name="T9" fmla="*/ 0 h 261"/>
              <a:gd name="T10" fmla="*/ 2147483646 w 253"/>
              <a:gd name="T11" fmla="*/ 2147483646 h 261"/>
              <a:gd name="T12" fmla="*/ 2147483646 w 253"/>
              <a:gd name="T13" fmla="*/ 2147483646 h 261"/>
              <a:gd name="T14" fmla="*/ 2147483646 w 253"/>
              <a:gd name="T15" fmla="*/ 2147483646 h 261"/>
              <a:gd name="T16" fmla="*/ 2147483646 w 253"/>
              <a:gd name="T17" fmla="*/ 2147483646 h 261"/>
              <a:gd name="T18" fmla="*/ 2147483646 w 253"/>
              <a:gd name="T19" fmla="*/ 2147483646 h 261"/>
              <a:gd name="T20" fmla="*/ 2147483646 w 253"/>
              <a:gd name="T21" fmla="*/ 2147483646 h 261"/>
              <a:gd name="T22" fmla="*/ 2147483646 w 253"/>
              <a:gd name="T23" fmla="*/ 2147483646 h 261"/>
              <a:gd name="T24" fmla="*/ 2147483646 w 253"/>
              <a:gd name="T25" fmla="*/ 2147483646 h 261"/>
              <a:gd name="T26" fmla="*/ 2147483646 w 253"/>
              <a:gd name="T27" fmla="*/ 2147483646 h 261"/>
              <a:gd name="T28" fmla="*/ 2147483646 w 253"/>
              <a:gd name="T29" fmla="*/ 2147483646 h 261"/>
              <a:gd name="T30" fmla="*/ 2147483646 w 253"/>
              <a:gd name="T31" fmla="*/ 2147483646 h 261"/>
              <a:gd name="T32" fmla="*/ 2147483646 w 253"/>
              <a:gd name="T33" fmla="*/ 2147483646 h 261"/>
              <a:gd name="T34" fmla="*/ 2147483646 w 253"/>
              <a:gd name="T35" fmla="*/ 2147483646 h 261"/>
              <a:gd name="T36" fmla="*/ 2147483646 w 253"/>
              <a:gd name="T37" fmla="*/ 2147483646 h 261"/>
              <a:gd name="T38" fmla="*/ 2147483646 w 253"/>
              <a:gd name="T39" fmla="*/ 2147483646 h 261"/>
              <a:gd name="T40" fmla="*/ 2147483646 w 253"/>
              <a:gd name="T41" fmla="*/ 2147483646 h 261"/>
              <a:gd name="T42" fmla="*/ 2147483646 w 253"/>
              <a:gd name="T43" fmla="*/ 2147483646 h 261"/>
              <a:gd name="T44" fmla="*/ 2147483646 w 253"/>
              <a:gd name="T45" fmla="*/ 2147483646 h 261"/>
              <a:gd name="T46" fmla="*/ 2147483646 w 253"/>
              <a:gd name="T47" fmla="*/ 2147483646 h 261"/>
              <a:gd name="T48" fmla="*/ 2147483646 w 253"/>
              <a:gd name="T49" fmla="*/ 2147483646 h 261"/>
              <a:gd name="T50" fmla="*/ 2147483646 w 253"/>
              <a:gd name="T51" fmla="*/ 2147483646 h 261"/>
              <a:gd name="T52" fmla="*/ 2147483646 w 253"/>
              <a:gd name="T53" fmla="*/ 2147483646 h 261"/>
              <a:gd name="T54" fmla="*/ 2147483646 w 253"/>
              <a:gd name="T55" fmla="*/ 2147483646 h 261"/>
              <a:gd name="T56" fmla="*/ 2147483646 w 253"/>
              <a:gd name="T57" fmla="*/ 2147483646 h 261"/>
              <a:gd name="T58" fmla="*/ 2147483646 w 253"/>
              <a:gd name="T59" fmla="*/ 2147483646 h 261"/>
              <a:gd name="T60" fmla="*/ 2147483646 w 253"/>
              <a:gd name="T61" fmla="*/ 2147483646 h 261"/>
              <a:gd name="T62" fmla="*/ 2147483646 w 253"/>
              <a:gd name="T63" fmla="*/ 2147483646 h 261"/>
              <a:gd name="T64" fmla="*/ 2147483646 w 253"/>
              <a:gd name="T65" fmla="*/ 2147483646 h 261"/>
              <a:gd name="T66" fmla="*/ 2147483646 w 253"/>
              <a:gd name="T67" fmla="*/ 2147483646 h 261"/>
              <a:gd name="T68" fmla="*/ 2147483646 w 253"/>
              <a:gd name="T69" fmla="*/ 2147483646 h 261"/>
              <a:gd name="T70" fmla="*/ 2147483646 w 253"/>
              <a:gd name="T71" fmla="*/ 2147483646 h 261"/>
              <a:gd name="T72" fmla="*/ 2147483646 w 253"/>
              <a:gd name="T73" fmla="*/ 2147483646 h 261"/>
              <a:gd name="T74" fmla="*/ 2147483646 w 253"/>
              <a:gd name="T75" fmla="*/ 2147483646 h 261"/>
              <a:gd name="T76" fmla="*/ 2147483646 w 253"/>
              <a:gd name="T77" fmla="*/ 2147483646 h 261"/>
              <a:gd name="T78" fmla="*/ 2147483646 w 253"/>
              <a:gd name="T79" fmla="*/ 2147483646 h 261"/>
              <a:gd name="T80" fmla="*/ 2147483646 w 253"/>
              <a:gd name="T81" fmla="*/ 2147483646 h 261"/>
              <a:gd name="T82" fmla="*/ 2147483646 w 253"/>
              <a:gd name="T83" fmla="*/ 2147483646 h 261"/>
              <a:gd name="T84" fmla="*/ 2147483646 w 253"/>
              <a:gd name="T85" fmla="*/ 2147483646 h 261"/>
              <a:gd name="T86" fmla="*/ 2147483646 w 253"/>
              <a:gd name="T87" fmla="*/ 2147483646 h 261"/>
              <a:gd name="T88" fmla="*/ 2147483646 w 253"/>
              <a:gd name="T89" fmla="*/ 2147483646 h 261"/>
              <a:gd name="T90" fmla="*/ 2147483646 w 253"/>
              <a:gd name="T91" fmla="*/ 2147483646 h 261"/>
              <a:gd name="T92" fmla="*/ 2147483646 w 253"/>
              <a:gd name="T93" fmla="*/ 2147483646 h 261"/>
              <a:gd name="T94" fmla="*/ 2147483646 w 253"/>
              <a:gd name="T95" fmla="*/ 2147483646 h 261"/>
              <a:gd name="T96" fmla="*/ 2147483646 w 253"/>
              <a:gd name="T97" fmla="*/ 2147483646 h 261"/>
              <a:gd name="T98" fmla="*/ 2147483646 w 253"/>
              <a:gd name="T99" fmla="*/ 2147483646 h 261"/>
              <a:gd name="T100" fmla="*/ 2147483646 w 253"/>
              <a:gd name="T101" fmla="*/ 2147483646 h 261"/>
              <a:gd name="T102" fmla="*/ 2147483646 w 253"/>
              <a:gd name="T103" fmla="*/ 2147483646 h 261"/>
              <a:gd name="T104" fmla="*/ 2147483646 w 253"/>
              <a:gd name="T105" fmla="*/ 2147483646 h 261"/>
              <a:gd name="T106" fmla="*/ 2147483646 w 253"/>
              <a:gd name="T107" fmla="*/ 2147483646 h 261"/>
              <a:gd name="T108" fmla="*/ 0 w 253"/>
              <a:gd name="T109" fmla="*/ 2147483646 h 261"/>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253"/>
              <a:gd name="T166" fmla="*/ 0 h 261"/>
              <a:gd name="T167" fmla="*/ 253 w 253"/>
              <a:gd name="T168" fmla="*/ 261 h 261"/>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253" h="261">
                <a:moveTo>
                  <a:pt x="0" y="27"/>
                </a:moveTo>
                <a:lnTo>
                  <a:pt x="10" y="23"/>
                </a:lnTo>
                <a:lnTo>
                  <a:pt x="14" y="22"/>
                </a:lnTo>
                <a:lnTo>
                  <a:pt x="17" y="16"/>
                </a:lnTo>
                <a:lnTo>
                  <a:pt x="24" y="11"/>
                </a:lnTo>
                <a:lnTo>
                  <a:pt x="26" y="10"/>
                </a:lnTo>
                <a:lnTo>
                  <a:pt x="30" y="7"/>
                </a:lnTo>
                <a:lnTo>
                  <a:pt x="36" y="2"/>
                </a:lnTo>
                <a:lnTo>
                  <a:pt x="36" y="3"/>
                </a:lnTo>
                <a:lnTo>
                  <a:pt x="40" y="0"/>
                </a:lnTo>
                <a:lnTo>
                  <a:pt x="44" y="0"/>
                </a:lnTo>
                <a:lnTo>
                  <a:pt x="52" y="6"/>
                </a:lnTo>
                <a:lnTo>
                  <a:pt x="55" y="11"/>
                </a:lnTo>
                <a:lnTo>
                  <a:pt x="56" y="15"/>
                </a:lnTo>
                <a:lnTo>
                  <a:pt x="60" y="19"/>
                </a:lnTo>
                <a:lnTo>
                  <a:pt x="67" y="27"/>
                </a:lnTo>
                <a:lnTo>
                  <a:pt x="70" y="33"/>
                </a:lnTo>
                <a:lnTo>
                  <a:pt x="75" y="41"/>
                </a:lnTo>
                <a:lnTo>
                  <a:pt x="78" y="45"/>
                </a:lnTo>
                <a:lnTo>
                  <a:pt x="83" y="49"/>
                </a:lnTo>
                <a:lnTo>
                  <a:pt x="94" y="55"/>
                </a:lnTo>
                <a:lnTo>
                  <a:pt x="100" y="57"/>
                </a:lnTo>
                <a:lnTo>
                  <a:pt x="106" y="59"/>
                </a:lnTo>
                <a:lnTo>
                  <a:pt x="112" y="63"/>
                </a:lnTo>
                <a:lnTo>
                  <a:pt x="120" y="65"/>
                </a:lnTo>
                <a:lnTo>
                  <a:pt x="119" y="71"/>
                </a:lnTo>
                <a:lnTo>
                  <a:pt x="119" y="73"/>
                </a:lnTo>
                <a:lnTo>
                  <a:pt x="117" y="96"/>
                </a:lnTo>
                <a:lnTo>
                  <a:pt x="121" y="99"/>
                </a:lnTo>
                <a:lnTo>
                  <a:pt x="128" y="102"/>
                </a:lnTo>
                <a:lnTo>
                  <a:pt x="131" y="101"/>
                </a:lnTo>
                <a:lnTo>
                  <a:pt x="140" y="99"/>
                </a:lnTo>
                <a:lnTo>
                  <a:pt x="143" y="106"/>
                </a:lnTo>
                <a:lnTo>
                  <a:pt x="148" y="114"/>
                </a:lnTo>
                <a:lnTo>
                  <a:pt x="154" y="118"/>
                </a:lnTo>
                <a:lnTo>
                  <a:pt x="158" y="118"/>
                </a:lnTo>
                <a:lnTo>
                  <a:pt x="164" y="118"/>
                </a:lnTo>
                <a:lnTo>
                  <a:pt x="172" y="114"/>
                </a:lnTo>
                <a:lnTo>
                  <a:pt x="176" y="118"/>
                </a:lnTo>
                <a:lnTo>
                  <a:pt x="178" y="118"/>
                </a:lnTo>
                <a:lnTo>
                  <a:pt x="185" y="120"/>
                </a:lnTo>
                <a:lnTo>
                  <a:pt x="184" y="122"/>
                </a:lnTo>
                <a:lnTo>
                  <a:pt x="192" y="126"/>
                </a:lnTo>
                <a:lnTo>
                  <a:pt x="204" y="131"/>
                </a:lnTo>
                <a:lnTo>
                  <a:pt x="212" y="135"/>
                </a:lnTo>
                <a:lnTo>
                  <a:pt x="216" y="136"/>
                </a:lnTo>
                <a:lnTo>
                  <a:pt x="219" y="143"/>
                </a:lnTo>
                <a:lnTo>
                  <a:pt x="219" y="146"/>
                </a:lnTo>
                <a:lnTo>
                  <a:pt x="228" y="150"/>
                </a:lnTo>
                <a:lnTo>
                  <a:pt x="234" y="150"/>
                </a:lnTo>
                <a:lnTo>
                  <a:pt x="237" y="153"/>
                </a:lnTo>
                <a:lnTo>
                  <a:pt x="242" y="160"/>
                </a:lnTo>
                <a:lnTo>
                  <a:pt x="246" y="167"/>
                </a:lnTo>
                <a:lnTo>
                  <a:pt x="248" y="171"/>
                </a:lnTo>
                <a:lnTo>
                  <a:pt x="246" y="195"/>
                </a:lnTo>
                <a:lnTo>
                  <a:pt x="246" y="196"/>
                </a:lnTo>
                <a:lnTo>
                  <a:pt x="245" y="199"/>
                </a:lnTo>
                <a:lnTo>
                  <a:pt x="245" y="201"/>
                </a:lnTo>
                <a:lnTo>
                  <a:pt x="242" y="203"/>
                </a:lnTo>
                <a:lnTo>
                  <a:pt x="240" y="206"/>
                </a:lnTo>
                <a:lnTo>
                  <a:pt x="242" y="210"/>
                </a:lnTo>
                <a:lnTo>
                  <a:pt x="242" y="216"/>
                </a:lnTo>
                <a:lnTo>
                  <a:pt x="245" y="216"/>
                </a:lnTo>
                <a:lnTo>
                  <a:pt x="249" y="220"/>
                </a:lnTo>
                <a:lnTo>
                  <a:pt x="252" y="222"/>
                </a:lnTo>
                <a:lnTo>
                  <a:pt x="245" y="222"/>
                </a:lnTo>
                <a:lnTo>
                  <a:pt x="238" y="225"/>
                </a:lnTo>
                <a:lnTo>
                  <a:pt x="232" y="225"/>
                </a:lnTo>
                <a:lnTo>
                  <a:pt x="232" y="228"/>
                </a:lnTo>
                <a:lnTo>
                  <a:pt x="228" y="235"/>
                </a:lnTo>
                <a:lnTo>
                  <a:pt x="224" y="235"/>
                </a:lnTo>
                <a:lnTo>
                  <a:pt x="219" y="239"/>
                </a:lnTo>
                <a:lnTo>
                  <a:pt x="219" y="242"/>
                </a:lnTo>
                <a:lnTo>
                  <a:pt x="212" y="245"/>
                </a:lnTo>
                <a:lnTo>
                  <a:pt x="205" y="252"/>
                </a:lnTo>
                <a:lnTo>
                  <a:pt x="201" y="252"/>
                </a:lnTo>
                <a:lnTo>
                  <a:pt x="196" y="250"/>
                </a:lnTo>
                <a:lnTo>
                  <a:pt x="192" y="252"/>
                </a:lnTo>
                <a:lnTo>
                  <a:pt x="184" y="256"/>
                </a:lnTo>
                <a:lnTo>
                  <a:pt x="185" y="258"/>
                </a:lnTo>
                <a:lnTo>
                  <a:pt x="184" y="258"/>
                </a:lnTo>
                <a:lnTo>
                  <a:pt x="181" y="260"/>
                </a:lnTo>
                <a:lnTo>
                  <a:pt x="176" y="254"/>
                </a:lnTo>
                <a:lnTo>
                  <a:pt x="172" y="247"/>
                </a:lnTo>
                <a:lnTo>
                  <a:pt x="167" y="236"/>
                </a:lnTo>
                <a:lnTo>
                  <a:pt x="164" y="230"/>
                </a:lnTo>
                <a:lnTo>
                  <a:pt x="155" y="222"/>
                </a:lnTo>
                <a:lnTo>
                  <a:pt x="152" y="220"/>
                </a:lnTo>
                <a:lnTo>
                  <a:pt x="151" y="215"/>
                </a:lnTo>
                <a:lnTo>
                  <a:pt x="148" y="208"/>
                </a:lnTo>
                <a:lnTo>
                  <a:pt x="148" y="201"/>
                </a:lnTo>
                <a:lnTo>
                  <a:pt x="143" y="188"/>
                </a:lnTo>
                <a:lnTo>
                  <a:pt x="134" y="175"/>
                </a:lnTo>
                <a:lnTo>
                  <a:pt x="121" y="162"/>
                </a:lnTo>
                <a:lnTo>
                  <a:pt x="106" y="146"/>
                </a:lnTo>
                <a:lnTo>
                  <a:pt x="96" y="140"/>
                </a:lnTo>
                <a:lnTo>
                  <a:pt x="88" y="135"/>
                </a:lnTo>
                <a:lnTo>
                  <a:pt x="82" y="120"/>
                </a:lnTo>
                <a:lnTo>
                  <a:pt x="70" y="106"/>
                </a:lnTo>
                <a:lnTo>
                  <a:pt x="60" y="94"/>
                </a:lnTo>
                <a:lnTo>
                  <a:pt x="40" y="82"/>
                </a:lnTo>
                <a:lnTo>
                  <a:pt x="32" y="63"/>
                </a:lnTo>
                <a:lnTo>
                  <a:pt x="24" y="57"/>
                </a:lnTo>
                <a:lnTo>
                  <a:pt x="20" y="53"/>
                </a:lnTo>
                <a:lnTo>
                  <a:pt x="17" y="50"/>
                </a:lnTo>
                <a:lnTo>
                  <a:pt x="14" y="43"/>
                </a:lnTo>
                <a:lnTo>
                  <a:pt x="11" y="39"/>
                </a:lnTo>
                <a:lnTo>
                  <a:pt x="10" y="35"/>
                </a:lnTo>
                <a:lnTo>
                  <a:pt x="6" y="31"/>
                </a:lnTo>
                <a:lnTo>
                  <a:pt x="0" y="27"/>
                </a:lnTo>
              </a:path>
            </a:pathLst>
          </a:custGeom>
          <a:solidFill>
            <a:srgbClr val="99CCFF"/>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291" name="Freeform 198"/>
          <p:cNvSpPr>
            <a:spLocks/>
          </p:cNvSpPr>
          <p:nvPr/>
        </p:nvSpPr>
        <p:spPr bwMode="auto">
          <a:xfrm>
            <a:off x="6359525" y="3073400"/>
            <a:ext cx="577850" cy="630238"/>
          </a:xfrm>
          <a:custGeom>
            <a:avLst/>
            <a:gdLst>
              <a:gd name="T0" fmla="*/ 2147483646 w 364"/>
              <a:gd name="T1" fmla="*/ 0 h 397"/>
              <a:gd name="T2" fmla="*/ 2147483646 w 364"/>
              <a:gd name="T3" fmla="*/ 2147483646 h 397"/>
              <a:gd name="T4" fmla="*/ 2147483646 w 364"/>
              <a:gd name="T5" fmla="*/ 2147483646 h 397"/>
              <a:gd name="T6" fmla="*/ 2147483646 w 364"/>
              <a:gd name="T7" fmla="*/ 2147483646 h 397"/>
              <a:gd name="T8" fmla="*/ 2147483646 w 364"/>
              <a:gd name="T9" fmla="*/ 2147483646 h 397"/>
              <a:gd name="T10" fmla="*/ 2147483646 w 364"/>
              <a:gd name="T11" fmla="*/ 2147483646 h 397"/>
              <a:gd name="T12" fmla="*/ 2147483646 w 364"/>
              <a:gd name="T13" fmla="*/ 2147483646 h 397"/>
              <a:gd name="T14" fmla="*/ 2147483646 w 364"/>
              <a:gd name="T15" fmla="*/ 2147483646 h 397"/>
              <a:gd name="T16" fmla="*/ 2147483646 w 364"/>
              <a:gd name="T17" fmla="*/ 2147483646 h 397"/>
              <a:gd name="T18" fmla="*/ 2147483646 w 364"/>
              <a:gd name="T19" fmla="*/ 2147483646 h 397"/>
              <a:gd name="T20" fmla="*/ 2147483646 w 364"/>
              <a:gd name="T21" fmla="*/ 2147483646 h 397"/>
              <a:gd name="T22" fmla="*/ 2147483646 w 364"/>
              <a:gd name="T23" fmla="*/ 2147483646 h 397"/>
              <a:gd name="T24" fmla="*/ 2147483646 w 364"/>
              <a:gd name="T25" fmla="*/ 2147483646 h 397"/>
              <a:gd name="T26" fmla="*/ 2147483646 w 364"/>
              <a:gd name="T27" fmla="*/ 2147483646 h 397"/>
              <a:gd name="T28" fmla="*/ 2147483646 w 364"/>
              <a:gd name="T29" fmla="*/ 2147483646 h 397"/>
              <a:gd name="T30" fmla="*/ 2147483646 w 364"/>
              <a:gd name="T31" fmla="*/ 2147483646 h 397"/>
              <a:gd name="T32" fmla="*/ 2147483646 w 364"/>
              <a:gd name="T33" fmla="*/ 2147483646 h 397"/>
              <a:gd name="T34" fmla="*/ 2147483646 w 364"/>
              <a:gd name="T35" fmla="*/ 2147483646 h 397"/>
              <a:gd name="T36" fmla="*/ 2147483646 w 364"/>
              <a:gd name="T37" fmla="*/ 2147483646 h 397"/>
              <a:gd name="T38" fmla="*/ 2147483646 w 364"/>
              <a:gd name="T39" fmla="*/ 2147483646 h 397"/>
              <a:gd name="T40" fmla="*/ 2147483646 w 364"/>
              <a:gd name="T41" fmla="*/ 2147483646 h 397"/>
              <a:gd name="T42" fmla="*/ 2147483646 w 364"/>
              <a:gd name="T43" fmla="*/ 2147483646 h 397"/>
              <a:gd name="T44" fmla="*/ 2147483646 w 364"/>
              <a:gd name="T45" fmla="*/ 2147483646 h 397"/>
              <a:gd name="T46" fmla="*/ 2147483646 w 364"/>
              <a:gd name="T47" fmla="*/ 2147483646 h 397"/>
              <a:gd name="T48" fmla="*/ 2147483646 w 364"/>
              <a:gd name="T49" fmla="*/ 2147483646 h 397"/>
              <a:gd name="T50" fmla="*/ 2147483646 w 364"/>
              <a:gd name="T51" fmla="*/ 2147483646 h 397"/>
              <a:gd name="T52" fmla="*/ 2147483646 w 364"/>
              <a:gd name="T53" fmla="*/ 2147483646 h 397"/>
              <a:gd name="T54" fmla="*/ 2147483646 w 364"/>
              <a:gd name="T55" fmla="*/ 2147483646 h 397"/>
              <a:gd name="T56" fmla="*/ 2147483646 w 364"/>
              <a:gd name="T57" fmla="*/ 2147483646 h 397"/>
              <a:gd name="T58" fmla="*/ 2147483646 w 364"/>
              <a:gd name="T59" fmla="*/ 2147483646 h 397"/>
              <a:gd name="T60" fmla="*/ 2147483646 w 364"/>
              <a:gd name="T61" fmla="*/ 2147483646 h 397"/>
              <a:gd name="T62" fmla="*/ 2147483646 w 364"/>
              <a:gd name="T63" fmla="*/ 2147483646 h 397"/>
              <a:gd name="T64" fmla="*/ 2147483646 w 364"/>
              <a:gd name="T65" fmla="*/ 2147483646 h 397"/>
              <a:gd name="T66" fmla="*/ 2147483646 w 364"/>
              <a:gd name="T67" fmla="*/ 2147483646 h 397"/>
              <a:gd name="T68" fmla="*/ 2147483646 w 364"/>
              <a:gd name="T69" fmla="*/ 2147483646 h 397"/>
              <a:gd name="T70" fmla="*/ 2147483646 w 364"/>
              <a:gd name="T71" fmla="*/ 2147483646 h 397"/>
              <a:gd name="T72" fmla="*/ 2147483646 w 364"/>
              <a:gd name="T73" fmla="*/ 2147483646 h 397"/>
              <a:gd name="T74" fmla="*/ 2147483646 w 364"/>
              <a:gd name="T75" fmla="*/ 2147483646 h 397"/>
              <a:gd name="T76" fmla="*/ 2147483646 w 364"/>
              <a:gd name="T77" fmla="*/ 2147483646 h 397"/>
              <a:gd name="T78" fmla="*/ 2147483646 w 364"/>
              <a:gd name="T79" fmla="*/ 2147483646 h 397"/>
              <a:gd name="T80" fmla="*/ 2147483646 w 364"/>
              <a:gd name="T81" fmla="*/ 2147483646 h 397"/>
              <a:gd name="T82" fmla="*/ 2147483646 w 364"/>
              <a:gd name="T83" fmla="*/ 2147483646 h 397"/>
              <a:gd name="T84" fmla="*/ 2147483646 w 364"/>
              <a:gd name="T85" fmla="*/ 2147483646 h 397"/>
              <a:gd name="T86" fmla="*/ 2147483646 w 364"/>
              <a:gd name="T87" fmla="*/ 2147483646 h 397"/>
              <a:gd name="T88" fmla="*/ 2147483646 w 364"/>
              <a:gd name="T89" fmla="*/ 2147483646 h 397"/>
              <a:gd name="T90" fmla="*/ 2147483646 w 364"/>
              <a:gd name="T91" fmla="*/ 2147483646 h 397"/>
              <a:gd name="T92" fmla="*/ 2147483646 w 364"/>
              <a:gd name="T93" fmla="*/ 2147483646 h 397"/>
              <a:gd name="T94" fmla="*/ 2147483646 w 364"/>
              <a:gd name="T95" fmla="*/ 2147483646 h 397"/>
              <a:gd name="T96" fmla="*/ 2147483646 w 364"/>
              <a:gd name="T97" fmla="*/ 2147483646 h 397"/>
              <a:gd name="T98" fmla="*/ 2147483646 w 364"/>
              <a:gd name="T99" fmla="*/ 2147483646 h 397"/>
              <a:gd name="T100" fmla="*/ 0 w 364"/>
              <a:gd name="T101" fmla="*/ 2147483646 h 397"/>
              <a:gd name="T102" fmla="*/ 2147483646 w 364"/>
              <a:gd name="T103" fmla="*/ 2147483646 h 397"/>
              <a:gd name="T104" fmla="*/ 2147483646 w 364"/>
              <a:gd name="T105" fmla="*/ 2147483646 h 397"/>
              <a:gd name="T106" fmla="*/ 2147483646 w 364"/>
              <a:gd name="T107" fmla="*/ 2147483646 h 397"/>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364"/>
              <a:gd name="T163" fmla="*/ 0 h 397"/>
              <a:gd name="T164" fmla="*/ 364 w 364"/>
              <a:gd name="T165" fmla="*/ 397 h 397"/>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364" h="397">
                <a:moveTo>
                  <a:pt x="175" y="4"/>
                </a:moveTo>
                <a:lnTo>
                  <a:pt x="188" y="4"/>
                </a:lnTo>
                <a:lnTo>
                  <a:pt x="189" y="0"/>
                </a:lnTo>
                <a:lnTo>
                  <a:pt x="195" y="1"/>
                </a:lnTo>
                <a:lnTo>
                  <a:pt x="198" y="8"/>
                </a:lnTo>
                <a:lnTo>
                  <a:pt x="200" y="11"/>
                </a:lnTo>
                <a:lnTo>
                  <a:pt x="203" y="14"/>
                </a:lnTo>
                <a:lnTo>
                  <a:pt x="206" y="14"/>
                </a:lnTo>
                <a:lnTo>
                  <a:pt x="212" y="19"/>
                </a:lnTo>
                <a:lnTo>
                  <a:pt x="215" y="24"/>
                </a:lnTo>
                <a:lnTo>
                  <a:pt x="218" y="26"/>
                </a:lnTo>
                <a:lnTo>
                  <a:pt x="242" y="26"/>
                </a:lnTo>
                <a:lnTo>
                  <a:pt x="244" y="27"/>
                </a:lnTo>
                <a:lnTo>
                  <a:pt x="246" y="38"/>
                </a:lnTo>
                <a:lnTo>
                  <a:pt x="253" y="46"/>
                </a:lnTo>
                <a:lnTo>
                  <a:pt x="254" y="50"/>
                </a:lnTo>
                <a:lnTo>
                  <a:pt x="254" y="59"/>
                </a:lnTo>
                <a:lnTo>
                  <a:pt x="255" y="57"/>
                </a:lnTo>
                <a:lnTo>
                  <a:pt x="259" y="57"/>
                </a:lnTo>
                <a:lnTo>
                  <a:pt x="264" y="55"/>
                </a:lnTo>
                <a:lnTo>
                  <a:pt x="278" y="55"/>
                </a:lnTo>
                <a:lnTo>
                  <a:pt x="282" y="63"/>
                </a:lnTo>
                <a:lnTo>
                  <a:pt x="288" y="74"/>
                </a:lnTo>
                <a:lnTo>
                  <a:pt x="294" y="80"/>
                </a:lnTo>
                <a:lnTo>
                  <a:pt x="295" y="79"/>
                </a:lnTo>
                <a:lnTo>
                  <a:pt x="301" y="80"/>
                </a:lnTo>
                <a:lnTo>
                  <a:pt x="303" y="79"/>
                </a:lnTo>
                <a:lnTo>
                  <a:pt x="308" y="77"/>
                </a:lnTo>
                <a:lnTo>
                  <a:pt x="318" y="78"/>
                </a:lnTo>
                <a:lnTo>
                  <a:pt x="322" y="84"/>
                </a:lnTo>
                <a:lnTo>
                  <a:pt x="326" y="91"/>
                </a:lnTo>
                <a:lnTo>
                  <a:pt x="331" y="91"/>
                </a:lnTo>
                <a:lnTo>
                  <a:pt x="331" y="94"/>
                </a:lnTo>
                <a:lnTo>
                  <a:pt x="331" y="97"/>
                </a:lnTo>
                <a:lnTo>
                  <a:pt x="335" y="99"/>
                </a:lnTo>
                <a:lnTo>
                  <a:pt x="337" y="102"/>
                </a:lnTo>
                <a:lnTo>
                  <a:pt x="335" y="103"/>
                </a:lnTo>
                <a:lnTo>
                  <a:pt x="337" y="106"/>
                </a:lnTo>
                <a:lnTo>
                  <a:pt x="335" y="110"/>
                </a:lnTo>
                <a:lnTo>
                  <a:pt x="329" y="112"/>
                </a:lnTo>
                <a:lnTo>
                  <a:pt x="322" y="114"/>
                </a:lnTo>
                <a:lnTo>
                  <a:pt x="317" y="118"/>
                </a:lnTo>
                <a:lnTo>
                  <a:pt x="313" y="118"/>
                </a:lnTo>
                <a:lnTo>
                  <a:pt x="313" y="126"/>
                </a:lnTo>
                <a:lnTo>
                  <a:pt x="310" y="130"/>
                </a:lnTo>
                <a:lnTo>
                  <a:pt x="306" y="134"/>
                </a:lnTo>
                <a:lnTo>
                  <a:pt x="303" y="142"/>
                </a:lnTo>
                <a:lnTo>
                  <a:pt x="302" y="144"/>
                </a:lnTo>
                <a:lnTo>
                  <a:pt x="301" y="151"/>
                </a:lnTo>
                <a:lnTo>
                  <a:pt x="304" y="158"/>
                </a:lnTo>
                <a:lnTo>
                  <a:pt x="314" y="170"/>
                </a:lnTo>
                <a:lnTo>
                  <a:pt x="318" y="176"/>
                </a:lnTo>
                <a:lnTo>
                  <a:pt x="322" y="182"/>
                </a:lnTo>
                <a:lnTo>
                  <a:pt x="326" y="188"/>
                </a:lnTo>
                <a:lnTo>
                  <a:pt x="326" y="194"/>
                </a:lnTo>
                <a:lnTo>
                  <a:pt x="329" y="199"/>
                </a:lnTo>
                <a:lnTo>
                  <a:pt x="331" y="199"/>
                </a:lnTo>
                <a:lnTo>
                  <a:pt x="337" y="201"/>
                </a:lnTo>
                <a:lnTo>
                  <a:pt x="348" y="201"/>
                </a:lnTo>
                <a:lnTo>
                  <a:pt x="350" y="202"/>
                </a:lnTo>
                <a:lnTo>
                  <a:pt x="354" y="202"/>
                </a:lnTo>
                <a:lnTo>
                  <a:pt x="358" y="212"/>
                </a:lnTo>
                <a:lnTo>
                  <a:pt x="360" y="217"/>
                </a:lnTo>
                <a:lnTo>
                  <a:pt x="363" y="228"/>
                </a:lnTo>
                <a:lnTo>
                  <a:pt x="359" y="231"/>
                </a:lnTo>
                <a:lnTo>
                  <a:pt x="359" y="237"/>
                </a:lnTo>
                <a:lnTo>
                  <a:pt x="356" y="241"/>
                </a:lnTo>
                <a:lnTo>
                  <a:pt x="346" y="241"/>
                </a:lnTo>
                <a:lnTo>
                  <a:pt x="340" y="247"/>
                </a:lnTo>
                <a:lnTo>
                  <a:pt x="348" y="240"/>
                </a:lnTo>
                <a:lnTo>
                  <a:pt x="343" y="243"/>
                </a:lnTo>
                <a:lnTo>
                  <a:pt x="337" y="243"/>
                </a:lnTo>
                <a:lnTo>
                  <a:pt x="328" y="243"/>
                </a:lnTo>
                <a:lnTo>
                  <a:pt x="322" y="241"/>
                </a:lnTo>
                <a:lnTo>
                  <a:pt x="318" y="240"/>
                </a:lnTo>
                <a:lnTo>
                  <a:pt x="314" y="239"/>
                </a:lnTo>
                <a:lnTo>
                  <a:pt x="310" y="237"/>
                </a:lnTo>
                <a:lnTo>
                  <a:pt x="302" y="237"/>
                </a:lnTo>
                <a:lnTo>
                  <a:pt x="298" y="241"/>
                </a:lnTo>
                <a:lnTo>
                  <a:pt x="294" y="247"/>
                </a:lnTo>
                <a:lnTo>
                  <a:pt x="294" y="251"/>
                </a:lnTo>
                <a:lnTo>
                  <a:pt x="294" y="262"/>
                </a:lnTo>
                <a:lnTo>
                  <a:pt x="291" y="262"/>
                </a:lnTo>
                <a:lnTo>
                  <a:pt x="288" y="291"/>
                </a:lnTo>
                <a:lnTo>
                  <a:pt x="294" y="295"/>
                </a:lnTo>
                <a:lnTo>
                  <a:pt x="298" y="300"/>
                </a:lnTo>
                <a:lnTo>
                  <a:pt x="286" y="300"/>
                </a:lnTo>
                <a:lnTo>
                  <a:pt x="286" y="297"/>
                </a:lnTo>
                <a:lnTo>
                  <a:pt x="271" y="296"/>
                </a:lnTo>
                <a:lnTo>
                  <a:pt x="270" y="300"/>
                </a:lnTo>
                <a:lnTo>
                  <a:pt x="261" y="300"/>
                </a:lnTo>
                <a:lnTo>
                  <a:pt x="261" y="297"/>
                </a:lnTo>
                <a:lnTo>
                  <a:pt x="257" y="297"/>
                </a:lnTo>
                <a:lnTo>
                  <a:pt x="253" y="309"/>
                </a:lnTo>
                <a:lnTo>
                  <a:pt x="246" y="315"/>
                </a:lnTo>
                <a:lnTo>
                  <a:pt x="244" y="325"/>
                </a:lnTo>
                <a:lnTo>
                  <a:pt x="236" y="338"/>
                </a:lnTo>
                <a:lnTo>
                  <a:pt x="225" y="348"/>
                </a:lnTo>
                <a:lnTo>
                  <a:pt x="225" y="351"/>
                </a:lnTo>
                <a:lnTo>
                  <a:pt x="215" y="358"/>
                </a:lnTo>
                <a:lnTo>
                  <a:pt x="213" y="363"/>
                </a:lnTo>
                <a:lnTo>
                  <a:pt x="210" y="370"/>
                </a:lnTo>
                <a:lnTo>
                  <a:pt x="206" y="373"/>
                </a:lnTo>
                <a:lnTo>
                  <a:pt x="206" y="371"/>
                </a:lnTo>
                <a:lnTo>
                  <a:pt x="200" y="376"/>
                </a:lnTo>
                <a:lnTo>
                  <a:pt x="198" y="379"/>
                </a:lnTo>
                <a:lnTo>
                  <a:pt x="197" y="384"/>
                </a:lnTo>
                <a:lnTo>
                  <a:pt x="193" y="385"/>
                </a:lnTo>
                <a:lnTo>
                  <a:pt x="188" y="387"/>
                </a:lnTo>
                <a:lnTo>
                  <a:pt x="187" y="387"/>
                </a:lnTo>
                <a:lnTo>
                  <a:pt x="176" y="385"/>
                </a:lnTo>
                <a:lnTo>
                  <a:pt x="171" y="390"/>
                </a:lnTo>
                <a:lnTo>
                  <a:pt x="168" y="392"/>
                </a:lnTo>
                <a:lnTo>
                  <a:pt x="165" y="392"/>
                </a:lnTo>
                <a:lnTo>
                  <a:pt x="161" y="396"/>
                </a:lnTo>
                <a:lnTo>
                  <a:pt x="160" y="392"/>
                </a:lnTo>
                <a:lnTo>
                  <a:pt x="157" y="385"/>
                </a:lnTo>
                <a:lnTo>
                  <a:pt x="151" y="376"/>
                </a:lnTo>
                <a:lnTo>
                  <a:pt x="145" y="371"/>
                </a:lnTo>
                <a:lnTo>
                  <a:pt x="139" y="365"/>
                </a:lnTo>
                <a:lnTo>
                  <a:pt x="134" y="355"/>
                </a:lnTo>
                <a:lnTo>
                  <a:pt x="134" y="326"/>
                </a:lnTo>
                <a:lnTo>
                  <a:pt x="131" y="325"/>
                </a:lnTo>
                <a:lnTo>
                  <a:pt x="133" y="319"/>
                </a:lnTo>
                <a:lnTo>
                  <a:pt x="131" y="311"/>
                </a:lnTo>
                <a:lnTo>
                  <a:pt x="127" y="309"/>
                </a:lnTo>
                <a:lnTo>
                  <a:pt x="127" y="306"/>
                </a:lnTo>
                <a:lnTo>
                  <a:pt x="114" y="303"/>
                </a:lnTo>
                <a:lnTo>
                  <a:pt x="112" y="306"/>
                </a:lnTo>
                <a:lnTo>
                  <a:pt x="104" y="306"/>
                </a:lnTo>
                <a:lnTo>
                  <a:pt x="104" y="304"/>
                </a:lnTo>
                <a:lnTo>
                  <a:pt x="99" y="304"/>
                </a:lnTo>
                <a:lnTo>
                  <a:pt x="97" y="300"/>
                </a:lnTo>
                <a:lnTo>
                  <a:pt x="96" y="296"/>
                </a:lnTo>
                <a:lnTo>
                  <a:pt x="91" y="291"/>
                </a:lnTo>
                <a:lnTo>
                  <a:pt x="88" y="291"/>
                </a:lnTo>
                <a:lnTo>
                  <a:pt x="88" y="287"/>
                </a:lnTo>
                <a:lnTo>
                  <a:pt x="81" y="283"/>
                </a:lnTo>
                <a:lnTo>
                  <a:pt x="74" y="282"/>
                </a:lnTo>
                <a:lnTo>
                  <a:pt x="72" y="278"/>
                </a:lnTo>
                <a:lnTo>
                  <a:pt x="66" y="278"/>
                </a:lnTo>
                <a:lnTo>
                  <a:pt x="62" y="273"/>
                </a:lnTo>
                <a:lnTo>
                  <a:pt x="56" y="274"/>
                </a:lnTo>
                <a:lnTo>
                  <a:pt x="53" y="269"/>
                </a:lnTo>
                <a:lnTo>
                  <a:pt x="47" y="257"/>
                </a:lnTo>
                <a:lnTo>
                  <a:pt x="38" y="252"/>
                </a:lnTo>
                <a:lnTo>
                  <a:pt x="32" y="251"/>
                </a:lnTo>
                <a:lnTo>
                  <a:pt x="21" y="251"/>
                </a:lnTo>
                <a:lnTo>
                  <a:pt x="21" y="249"/>
                </a:lnTo>
                <a:lnTo>
                  <a:pt x="12" y="249"/>
                </a:lnTo>
                <a:lnTo>
                  <a:pt x="8" y="241"/>
                </a:lnTo>
                <a:lnTo>
                  <a:pt x="0" y="230"/>
                </a:lnTo>
                <a:lnTo>
                  <a:pt x="0" y="225"/>
                </a:lnTo>
                <a:lnTo>
                  <a:pt x="0" y="217"/>
                </a:lnTo>
                <a:lnTo>
                  <a:pt x="41" y="161"/>
                </a:lnTo>
                <a:lnTo>
                  <a:pt x="62" y="130"/>
                </a:lnTo>
                <a:lnTo>
                  <a:pt x="110" y="83"/>
                </a:lnTo>
                <a:lnTo>
                  <a:pt x="146" y="38"/>
                </a:lnTo>
                <a:lnTo>
                  <a:pt x="171" y="8"/>
                </a:lnTo>
                <a:lnTo>
                  <a:pt x="176" y="4"/>
                </a:lnTo>
                <a:lnTo>
                  <a:pt x="181" y="4"/>
                </a:lnTo>
                <a:lnTo>
                  <a:pt x="187" y="1"/>
                </a:lnTo>
                <a:lnTo>
                  <a:pt x="189" y="1"/>
                </a:lnTo>
                <a:lnTo>
                  <a:pt x="175" y="4"/>
                </a:lnTo>
              </a:path>
            </a:pathLst>
          </a:custGeom>
          <a:solidFill>
            <a:schemeClr val="bg1"/>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292" name="Freeform 199"/>
          <p:cNvSpPr>
            <a:spLocks/>
          </p:cNvSpPr>
          <p:nvPr/>
        </p:nvSpPr>
        <p:spPr bwMode="auto">
          <a:xfrm>
            <a:off x="6359525" y="3073400"/>
            <a:ext cx="577850" cy="630238"/>
          </a:xfrm>
          <a:custGeom>
            <a:avLst/>
            <a:gdLst>
              <a:gd name="T0" fmla="*/ 2147483646 w 364"/>
              <a:gd name="T1" fmla="*/ 0 h 397"/>
              <a:gd name="T2" fmla="*/ 2147483646 w 364"/>
              <a:gd name="T3" fmla="*/ 2147483646 h 397"/>
              <a:gd name="T4" fmla="*/ 2147483646 w 364"/>
              <a:gd name="T5" fmla="*/ 2147483646 h 397"/>
              <a:gd name="T6" fmla="*/ 2147483646 w 364"/>
              <a:gd name="T7" fmla="*/ 2147483646 h 397"/>
              <a:gd name="T8" fmla="*/ 2147483646 w 364"/>
              <a:gd name="T9" fmla="*/ 2147483646 h 397"/>
              <a:gd name="T10" fmla="*/ 2147483646 w 364"/>
              <a:gd name="T11" fmla="*/ 2147483646 h 397"/>
              <a:gd name="T12" fmla="*/ 2147483646 w 364"/>
              <a:gd name="T13" fmla="*/ 2147483646 h 397"/>
              <a:gd name="T14" fmla="*/ 2147483646 w 364"/>
              <a:gd name="T15" fmla="*/ 2147483646 h 397"/>
              <a:gd name="T16" fmla="*/ 2147483646 w 364"/>
              <a:gd name="T17" fmla="*/ 2147483646 h 397"/>
              <a:gd name="T18" fmla="*/ 2147483646 w 364"/>
              <a:gd name="T19" fmla="*/ 2147483646 h 397"/>
              <a:gd name="T20" fmla="*/ 2147483646 w 364"/>
              <a:gd name="T21" fmla="*/ 2147483646 h 397"/>
              <a:gd name="T22" fmla="*/ 2147483646 w 364"/>
              <a:gd name="T23" fmla="*/ 2147483646 h 397"/>
              <a:gd name="T24" fmla="*/ 2147483646 w 364"/>
              <a:gd name="T25" fmla="*/ 2147483646 h 397"/>
              <a:gd name="T26" fmla="*/ 2147483646 w 364"/>
              <a:gd name="T27" fmla="*/ 2147483646 h 397"/>
              <a:gd name="T28" fmla="*/ 2147483646 w 364"/>
              <a:gd name="T29" fmla="*/ 2147483646 h 397"/>
              <a:gd name="T30" fmla="*/ 2147483646 w 364"/>
              <a:gd name="T31" fmla="*/ 2147483646 h 397"/>
              <a:gd name="T32" fmla="*/ 2147483646 w 364"/>
              <a:gd name="T33" fmla="*/ 2147483646 h 397"/>
              <a:gd name="T34" fmla="*/ 2147483646 w 364"/>
              <a:gd name="T35" fmla="*/ 2147483646 h 397"/>
              <a:gd name="T36" fmla="*/ 2147483646 w 364"/>
              <a:gd name="T37" fmla="*/ 2147483646 h 397"/>
              <a:gd name="T38" fmla="*/ 2147483646 w 364"/>
              <a:gd name="T39" fmla="*/ 2147483646 h 397"/>
              <a:gd name="T40" fmla="*/ 2147483646 w 364"/>
              <a:gd name="T41" fmla="*/ 2147483646 h 397"/>
              <a:gd name="T42" fmla="*/ 2147483646 w 364"/>
              <a:gd name="T43" fmla="*/ 2147483646 h 397"/>
              <a:gd name="T44" fmla="*/ 2147483646 w 364"/>
              <a:gd name="T45" fmla="*/ 2147483646 h 397"/>
              <a:gd name="T46" fmla="*/ 2147483646 w 364"/>
              <a:gd name="T47" fmla="*/ 2147483646 h 397"/>
              <a:gd name="T48" fmla="*/ 2147483646 w 364"/>
              <a:gd name="T49" fmla="*/ 2147483646 h 397"/>
              <a:gd name="T50" fmla="*/ 2147483646 w 364"/>
              <a:gd name="T51" fmla="*/ 2147483646 h 397"/>
              <a:gd name="T52" fmla="*/ 2147483646 w 364"/>
              <a:gd name="T53" fmla="*/ 2147483646 h 397"/>
              <a:gd name="T54" fmla="*/ 2147483646 w 364"/>
              <a:gd name="T55" fmla="*/ 2147483646 h 397"/>
              <a:gd name="T56" fmla="*/ 2147483646 w 364"/>
              <a:gd name="T57" fmla="*/ 2147483646 h 397"/>
              <a:gd name="T58" fmla="*/ 2147483646 w 364"/>
              <a:gd name="T59" fmla="*/ 2147483646 h 397"/>
              <a:gd name="T60" fmla="*/ 2147483646 w 364"/>
              <a:gd name="T61" fmla="*/ 2147483646 h 397"/>
              <a:gd name="T62" fmla="*/ 2147483646 w 364"/>
              <a:gd name="T63" fmla="*/ 2147483646 h 397"/>
              <a:gd name="T64" fmla="*/ 2147483646 w 364"/>
              <a:gd name="T65" fmla="*/ 2147483646 h 397"/>
              <a:gd name="T66" fmla="*/ 2147483646 w 364"/>
              <a:gd name="T67" fmla="*/ 2147483646 h 397"/>
              <a:gd name="T68" fmla="*/ 2147483646 w 364"/>
              <a:gd name="T69" fmla="*/ 2147483646 h 397"/>
              <a:gd name="T70" fmla="*/ 2147483646 w 364"/>
              <a:gd name="T71" fmla="*/ 2147483646 h 397"/>
              <a:gd name="T72" fmla="*/ 2147483646 w 364"/>
              <a:gd name="T73" fmla="*/ 2147483646 h 397"/>
              <a:gd name="T74" fmla="*/ 2147483646 w 364"/>
              <a:gd name="T75" fmla="*/ 2147483646 h 397"/>
              <a:gd name="T76" fmla="*/ 2147483646 w 364"/>
              <a:gd name="T77" fmla="*/ 2147483646 h 397"/>
              <a:gd name="T78" fmla="*/ 2147483646 w 364"/>
              <a:gd name="T79" fmla="*/ 2147483646 h 397"/>
              <a:gd name="T80" fmla="*/ 2147483646 w 364"/>
              <a:gd name="T81" fmla="*/ 2147483646 h 397"/>
              <a:gd name="T82" fmla="*/ 2147483646 w 364"/>
              <a:gd name="T83" fmla="*/ 2147483646 h 397"/>
              <a:gd name="T84" fmla="*/ 2147483646 w 364"/>
              <a:gd name="T85" fmla="*/ 2147483646 h 397"/>
              <a:gd name="T86" fmla="*/ 2147483646 w 364"/>
              <a:gd name="T87" fmla="*/ 2147483646 h 397"/>
              <a:gd name="T88" fmla="*/ 2147483646 w 364"/>
              <a:gd name="T89" fmla="*/ 2147483646 h 397"/>
              <a:gd name="T90" fmla="*/ 2147483646 w 364"/>
              <a:gd name="T91" fmla="*/ 2147483646 h 397"/>
              <a:gd name="T92" fmla="*/ 2147483646 w 364"/>
              <a:gd name="T93" fmla="*/ 2147483646 h 397"/>
              <a:gd name="T94" fmla="*/ 2147483646 w 364"/>
              <a:gd name="T95" fmla="*/ 2147483646 h 397"/>
              <a:gd name="T96" fmla="*/ 2147483646 w 364"/>
              <a:gd name="T97" fmla="*/ 2147483646 h 397"/>
              <a:gd name="T98" fmla="*/ 2147483646 w 364"/>
              <a:gd name="T99" fmla="*/ 2147483646 h 397"/>
              <a:gd name="T100" fmla="*/ 0 w 364"/>
              <a:gd name="T101" fmla="*/ 2147483646 h 397"/>
              <a:gd name="T102" fmla="*/ 2147483646 w 364"/>
              <a:gd name="T103" fmla="*/ 2147483646 h 397"/>
              <a:gd name="T104" fmla="*/ 2147483646 w 364"/>
              <a:gd name="T105" fmla="*/ 2147483646 h 397"/>
              <a:gd name="T106" fmla="*/ 2147483646 w 364"/>
              <a:gd name="T107" fmla="*/ 2147483646 h 397"/>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364"/>
              <a:gd name="T163" fmla="*/ 0 h 397"/>
              <a:gd name="T164" fmla="*/ 364 w 364"/>
              <a:gd name="T165" fmla="*/ 397 h 397"/>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364" h="397">
                <a:moveTo>
                  <a:pt x="175" y="4"/>
                </a:moveTo>
                <a:lnTo>
                  <a:pt x="188" y="4"/>
                </a:lnTo>
                <a:lnTo>
                  <a:pt x="189" y="0"/>
                </a:lnTo>
                <a:lnTo>
                  <a:pt x="195" y="1"/>
                </a:lnTo>
                <a:lnTo>
                  <a:pt x="198" y="8"/>
                </a:lnTo>
                <a:lnTo>
                  <a:pt x="200" y="11"/>
                </a:lnTo>
                <a:lnTo>
                  <a:pt x="203" y="14"/>
                </a:lnTo>
                <a:lnTo>
                  <a:pt x="206" y="14"/>
                </a:lnTo>
                <a:lnTo>
                  <a:pt x="212" y="19"/>
                </a:lnTo>
                <a:lnTo>
                  <a:pt x="215" y="24"/>
                </a:lnTo>
                <a:lnTo>
                  <a:pt x="218" y="26"/>
                </a:lnTo>
                <a:lnTo>
                  <a:pt x="242" y="26"/>
                </a:lnTo>
                <a:lnTo>
                  <a:pt x="244" y="27"/>
                </a:lnTo>
                <a:lnTo>
                  <a:pt x="246" y="38"/>
                </a:lnTo>
                <a:lnTo>
                  <a:pt x="253" y="46"/>
                </a:lnTo>
                <a:lnTo>
                  <a:pt x="254" y="50"/>
                </a:lnTo>
                <a:lnTo>
                  <a:pt x="254" y="59"/>
                </a:lnTo>
                <a:lnTo>
                  <a:pt x="255" y="57"/>
                </a:lnTo>
                <a:lnTo>
                  <a:pt x="259" y="57"/>
                </a:lnTo>
                <a:lnTo>
                  <a:pt x="264" y="55"/>
                </a:lnTo>
                <a:lnTo>
                  <a:pt x="278" y="55"/>
                </a:lnTo>
                <a:lnTo>
                  <a:pt x="282" y="63"/>
                </a:lnTo>
                <a:lnTo>
                  <a:pt x="288" y="74"/>
                </a:lnTo>
                <a:lnTo>
                  <a:pt x="294" y="80"/>
                </a:lnTo>
                <a:lnTo>
                  <a:pt x="295" y="79"/>
                </a:lnTo>
                <a:lnTo>
                  <a:pt x="301" y="80"/>
                </a:lnTo>
                <a:lnTo>
                  <a:pt x="303" y="79"/>
                </a:lnTo>
                <a:lnTo>
                  <a:pt x="308" y="77"/>
                </a:lnTo>
                <a:lnTo>
                  <a:pt x="318" y="78"/>
                </a:lnTo>
                <a:lnTo>
                  <a:pt x="322" y="84"/>
                </a:lnTo>
                <a:lnTo>
                  <a:pt x="326" y="91"/>
                </a:lnTo>
                <a:lnTo>
                  <a:pt x="331" y="91"/>
                </a:lnTo>
                <a:lnTo>
                  <a:pt x="331" y="94"/>
                </a:lnTo>
                <a:lnTo>
                  <a:pt x="331" y="97"/>
                </a:lnTo>
                <a:lnTo>
                  <a:pt x="335" y="99"/>
                </a:lnTo>
                <a:lnTo>
                  <a:pt x="337" y="102"/>
                </a:lnTo>
                <a:lnTo>
                  <a:pt x="335" y="103"/>
                </a:lnTo>
                <a:lnTo>
                  <a:pt x="337" y="106"/>
                </a:lnTo>
                <a:lnTo>
                  <a:pt x="335" y="110"/>
                </a:lnTo>
                <a:lnTo>
                  <a:pt x="329" y="112"/>
                </a:lnTo>
                <a:lnTo>
                  <a:pt x="322" y="114"/>
                </a:lnTo>
                <a:lnTo>
                  <a:pt x="317" y="118"/>
                </a:lnTo>
                <a:lnTo>
                  <a:pt x="313" y="118"/>
                </a:lnTo>
                <a:lnTo>
                  <a:pt x="313" y="126"/>
                </a:lnTo>
                <a:lnTo>
                  <a:pt x="310" y="130"/>
                </a:lnTo>
                <a:lnTo>
                  <a:pt x="306" y="134"/>
                </a:lnTo>
                <a:lnTo>
                  <a:pt x="303" y="142"/>
                </a:lnTo>
                <a:lnTo>
                  <a:pt x="302" y="144"/>
                </a:lnTo>
                <a:lnTo>
                  <a:pt x="301" y="151"/>
                </a:lnTo>
                <a:lnTo>
                  <a:pt x="304" y="158"/>
                </a:lnTo>
                <a:lnTo>
                  <a:pt x="314" y="170"/>
                </a:lnTo>
                <a:lnTo>
                  <a:pt x="318" y="176"/>
                </a:lnTo>
                <a:lnTo>
                  <a:pt x="322" y="182"/>
                </a:lnTo>
                <a:lnTo>
                  <a:pt x="326" y="188"/>
                </a:lnTo>
                <a:lnTo>
                  <a:pt x="326" y="194"/>
                </a:lnTo>
                <a:lnTo>
                  <a:pt x="329" y="199"/>
                </a:lnTo>
                <a:lnTo>
                  <a:pt x="331" y="199"/>
                </a:lnTo>
                <a:lnTo>
                  <a:pt x="337" y="201"/>
                </a:lnTo>
                <a:lnTo>
                  <a:pt x="348" y="201"/>
                </a:lnTo>
                <a:lnTo>
                  <a:pt x="350" y="202"/>
                </a:lnTo>
                <a:lnTo>
                  <a:pt x="354" y="202"/>
                </a:lnTo>
                <a:lnTo>
                  <a:pt x="358" y="212"/>
                </a:lnTo>
                <a:lnTo>
                  <a:pt x="360" y="217"/>
                </a:lnTo>
                <a:lnTo>
                  <a:pt x="363" y="228"/>
                </a:lnTo>
                <a:lnTo>
                  <a:pt x="359" y="231"/>
                </a:lnTo>
                <a:lnTo>
                  <a:pt x="359" y="237"/>
                </a:lnTo>
                <a:lnTo>
                  <a:pt x="356" y="241"/>
                </a:lnTo>
                <a:lnTo>
                  <a:pt x="346" y="241"/>
                </a:lnTo>
                <a:lnTo>
                  <a:pt x="340" y="247"/>
                </a:lnTo>
                <a:lnTo>
                  <a:pt x="348" y="240"/>
                </a:lnTo>
                <a:lnTo>
                  <a:pt x="343" y="243"/>
                </a:lnTo>
                <a:lnTo>
                  <a:pt x="337" y="243"/>
                </a:lnTo>
                <a:lnTo>
                  <a:pt x="328" y="243"/>
                </a:lnTo>
                <a:lnTo>
                  <a:pt x="322" y="241"/>
                </a:lnTo>
                <a:lnTo>
                  <a:pt x="318" y="240"/>
                </a:lnTo>
                <a:lnTo>
                  <a:pt x="314" y="239"/>
                </a:lnTo>
                <a:lnTo>
                  <a:pt x="310" y="237"/>
                </a:lnTo>
                <a:lnTo>
                  <a:pt x="302" y="237"/>
                </a:lnTo>
                <a:lnTo>
                  <a:pt x="298" y="241"/>
                </a:lnTo>
                <a:lnTo>
                  <a:pt x="294" y="247"/>
                </a:lnTo>
                <a:lnTo>
                  <a:pt x="294" y="251"/>
                </a:lnTo>
                <a:lnTo>
                  <a:pt x="294" y="262"/>
                </a:lnTo>
                <a:lnTo>
                  <a:pt x="291" y="262"/>
                </a:lnTo>
                <a:lnTo>
                  <a:pt x="288" y="291"/>
                </a:lnTo>
                <a:lnTo>
                  <a:pt x="294" y="295"/>
                </a:lnTo>
                <a:lnTo>
                  <a:pt x="298" y="300"/>
                </a:lnTo>
                <a:lnTo>
                  <a:pt x="286" y="300"/>
                </a:lnTo>
                <a:lnTo>
                  <a:pt x="286" y="297"/>
                </a:lnTo>
                <a:lnTo>
                  <a:pt x="271" y="296"/>
                </a:lnTo>
                <a:lnTo>
                  <a:pt x="270" y="300"/>
                </a:lnTo>
                <a:lnTo>
                  <a:pt x="261" y="300"/>
                </a:lnTo>
                <a:lnTo>
                  <a:pt x="261" y="297"/>
                </a:lnTo>
                <a:lnTo>
                  <a:pt x="257" y="297"/>
                </a:lnTo>
                <a:lnTo>
                  <a:pt x="253" y="309"/>
                </a:lnTo>
                <a:lnTo>
                  <a:pt x="246" y="315"/>
                </a:lnTo>
                <a:lnTo>
                  <a:pt x="244" y="325"/>
                </a:lnTo>
                <a:lnTo>
                  <a:pt x="236" y="338"/>
                </a:lnTo>
                <a:lnTo>
                  <a:pt x="225" y="348"/>
                </a:lnTo>
                <a:lnTo>
                  <a:pt x="225" y="351"/>
                </a:lnTo>
                <a:lnTo>
                  <a:pt x="215" y="358"/>
                </a:lnTo>
                <a:lnTo>
                  <a:pt x="213" y="363"/>
                </a:lnTo>
                <a:lnTo>
                  <a:pt x="210" y="370"/>
                </a:lnTo>
                <a:lnTo>
                  <a:pt x="206" y="373"/>
                </a:lnTo>
                <a:lnTo>
                  <a:pt x="206" y="371"/>
                </a:lnTo>
                <a:lnTo>
                  <a:pt x="200" y="376"/>
                </a:lnTo>
                <a:lnTo>
                  <a:pt x="198" y="379"/>
                </a:lnTo>
                <a:lnTo>
                  <a:pt x="197" y="384"/>
                </a:lnTo>
                <a:lnTo>
                  <a:pt x="193" y="385"/>
                </a:lnTo>
                <a:lnTo>
                  <a:pt x="188" y="387"/>
                </a:lnTo>
                <a:lnTo>
                  <a:pt x="187" y="387"/>
                </a:lnTo>
                <a:lnTo>
                  <a:pt x="176" y="385"/>
                </a:lnTo>
                <a:lnTo>
                  <a:pt x="171" y="390"/>
                </a:lnTo>
                <a:lnTo>
                  <a:pt x="168" y="392"/>
                </a:lnTo>
                <a:lnTo>
                  <a:pt x="165" y="392"/>
                </a:lnTo>
                <a:lnTo>
                  <a:pt x="161" y="396"/>
                </a:lnTo>
                <a:lnTo>
                  <a:pt x="160" y="392"/>
                </a:lnTo>
                <a:lnTo>
                  <a:pt x="157" y="385"/>
                </a:lnTo>
                <a:lnTo>
                  <a:pt x="151" y="376"/>
                </a:lnTo>
                <a:lnTo>
                  <a:pt x="145" y="371"/>
                </a:lnTo>
                <a:lnTo>
                  <a:pt x="139" y="365"/>
                </a:lnTo>
                <a:lnTo>
                  <a:pt x="134" y="355"/>
                </a:lnTo>
                <a:lnTo>
                  <a:pt x="134" y="326"/>
                </a:lnTo>
                <a:lnTo>
                  <a:pt x="131" y="325"/>
                </a:lnTo>
                <a:lnTo>
                  <a:pt x="133" y="319"/>
                </a:lnTo>
                <a:lnTo>
                  <a:pt x="131" y="311"/>
                </a:lnTo>
                <a:lnTo>
                  <a:pt x="127" y="309"/>
                </a:lnTo>
                <a:lnTo>
                  <a:pt x="127" y="306"/>
                </a:lnTo>
                <a:lnTo>
                  <a:pt x="114" y="303"/>
                </a:lnTo>
                <a:lnTo>
                  <a:pt x="112" y="306"/>
                </a:lnTo>
                <a:lnTo>
                  <a:pt x="104" y="306"/>
                </a:lnTo>
                <a:lnTo>
                  <a:pt x="104" y="304"/>
                </a:lnTo>
                <a:lnTo>
                  <a:pt x="99" y="304"/>
                </a:lnTo>
                <a:lnTo>
                  <a:pt x="97" y="300"/>
                </a:lnTo>
                <a:lnTo>
                  <a:pt x="96" y="296"/>
                </a:lnTo>
                <a:lnTo>
                  <a:pt x="91" y="291"/>
                </a:lnTo>
                <a:lnTo>
                  <a:pt x="88" y="291"/>
                </a:lnTo>
                <a:lnTo>
                  <a:pt x="88" y="287"/>
                </a:lnTo>
                <a:lnTo>
                  <a:pt x="81" y="283"/>
                </a:lnTo>
                <a:lnTo>
                  <a:pt x="74" y="282"/>
                </a:lnTo>
                <a:lnTo>
                  <a:pt x="72" y="278"/>
                </a:lnTo>
                <a:lnTo>
                  <a:pt x="66" y="278"/>
                </a:lnTo>
                <a:lnTo>
                  <a:pt x="62" y="273"/>
                </a:lnTo>
                <a:lnTo>
                  <a:pt x="56" y="274"/>
                </a:lnTo>
                <a:lnTo>
                  <a:pt x="53" y="269"/>
                </a:lnTo>
                <a:lnTo>
                  <a:pt x="47" y="257"/>
                </a:lnTo>
                <a:lnTo>
                  <a:pt x="38" y="252"/>
                </a:lnTo>
                <a:lnTo>
                  <a:pt x="32" y="251"/>
                </a:lnTo>
                <a:lnTo>
                  <a:pt x="21" y="251"/>
                </a:lnTo>
                <a:lnTo>
                  <a:pt x="21" y="249"/>
                </a:lnTo>
                <a:lnTo>
                  <a:pt x="12" y="249"/>
                </a:lnTo>
                <a:lnTo>
                  <a:pt x="8" y="241"/>
                </a:lnTo>
                <a:lnTo>
                  <a:pt x="0" y="230"/>
                </a:lnTo>
                <a:lnTo>
                  <a:pt x="0" y="225"/>
                </a:lnTo>
                <a:lnTo>
                  <a:pt x="0" y="217"/>
                </a:lnTo>
                <a:lnTo>
                  <a:pt x="41" y="161"/>
                </a:lnTo>
                <a:lnTo>
                  <a:pt x="62" y="130"/>
                </a:lnTo>
                <a:lnTo>
                  <a:pt x="110" y="83"/>
                </a:lnTo>
                <a:lnTo>
                  <a:pt x="146" y="38"/>
                </a:lnTo>
                <a:lnTo>
                  <a:pt x="171" y="8"/>
                </a:lnTo>
                <a:lnTo>
                  <a:pt x="176" y="4"/>
                </a:lnTo>
                <a:lnTo>
                  <a:pt x="181" y="4"/>
                </a:lnTo>
                <a:lnTo>
                  <a:pt x="187" y="1"/>
                </a:lnTo>
                <a:lnTo>
                  <a:pt x="189" y="1"/>
                </a:lnTo>
                <a:lnTo>
                  <a:pt x="175" y="4"/>
                </a:lnTo>
              </a:path>
            </a:pathLst>
          </a:custGeom>
          <a:solidFill>
            <a:srgbClr val="6699FF"/>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293" name="Freeform 200"/>
          <p:cNvSpPr>
            <a:spLocks/>
          </p:cNvSpPr>
          <p:nvPr/>
        </p:nvSpPr>
        <p:spPr bwMode="auto">
          <a:xfrm>
            <a:off x="7515225" y="4022725"/>
            <a:ext cx="271463" cy="177800"/>
          </a:xfrm>
          <a:custGeom>
            <a:avLst/>
            <a:gdLst>
              <a:gd name="T0" fmla="*/ 2147483646 w 171"/>
              <a:gd name="T1" fmla="*/ 2147483646 h 112"/>
              <a:gd name="T2" fmla="*/ 2147483646 w 171"/>
              <a:gd name="T3" fmla="*/ 2147483646 h 112"/>
              <a:gd name="T4" fmla="*/ 2147483646 w 171"/>
              <a:gd name="T5" fmla="*/ 2147483646 h 112"/>
              <a:gd name="T6" fmla="*/ 2147483646 w 171"/>
              <a:gd name="T7" fmla="*/ 2147483646 h 112"/>
              <a:gd name="T8" fmla="*/ 2147483646 w 171"/>
              <a:gd name="T9" fmla="*/ 2147483646 h 112"/>
              <a:gd name="T10" fmla="*/ 0 w 171"/>
              <a:gd name="T11" fmla="*/ 2147483646 h 112"/>
              <a:gd name="T12" fmla="*/ 0 w 171"/>
              <a:gd name="T13" fmla="*/ 2147483646 h 112"/>
              <a:gd name="T14" fmla="*/ 0 w 171"/>
              <a:gd name="T15" fmla="*/ 2147483646 h 112"/>
              <a:gd name="T16" fmla="*/ 2147483646 w 171"/>
              <a:gd name="T17" fmla="*/ 2147483646 h 112"/>
              <a:gd name="T18" fmla="*/ 2147483646 w 171"/>
              <a:gd name="T19" fmla="*/ 2147483646 h 112"/>
              <a:gd name="T20" fmla="*/ 2147483646 w 171"/>
              <a:gd name="T21" fmla="*/ 2147483646 h 112"/>
              <a:gd name="T22" fmla="*/ 2147483646 w 171"/>
              <a:gd name="T23" fmla="*/ 2147483646 h 112"/>
              <a:gd name="T24" fmla="*/ 2147483646 w 171"/>
              <a:gd name="T25" fmla="*/ 2147483646 h 112"/>
              <a:gd name="T26" fmla="*/ 2147483646 w 171"/>
              <a:gd name="T27" fmla="*/ 2147483646 h 112"/>
              <a:gd name="T28" fmla="*/ 2147483646 w 171"/>
              <a:gd name="T29" fmla="*/ 2147483646 h 112"/>
              <a:gd name="T30" fmla="*/ 2147483646 w 171"/>
              <a:gd name="T31" fmla="*/ 2147483646 h 112"/>
              <a:gd name="T32" fmla="*/ 2147483646 w 171"/>
              <a:gd name="T33" fmla="*/ 2147483646 h 112"/>
              <a:gd name="T34" fmla="*/ 2147483646 w 171"/>
              <a:gd name="T35" fmla="*/ 2147483646 h 112"/>
              <a:gd name="T36" fmla="*/ 2147483646 w 171"/>
              <a:gd name="T37" fmla="*/ 0 h 112"/>
              <a:gd name="T38" fmla="*/ 2147483646 w 171"/>
              <a:gd name="T39" fmla="*/ 0 h 112"/>
              <a:gd name="T40" fmla="*/ 2147483646 w 171"/>
              <a:gd name="T41" fmla="*/ 2147483646 h 112"/>
              <a:gd name="T42" fmla="*/ 2147483646 w 171"/>
              <a:gd name="T43" fmla="*/ 2147483646 h 112"/>
              <a:gd name="T44" fmla="*/ 2147483646 w 171"/>
              <a:gd name="T45" fmla="*/ 2147483646 h 112"/>
              <a:gd name="T46" fmla="*/ 2147483646 w 171"/>
              <a:gd name="T47" fmla="*/ 2147483646 h 112"/>
              <a:gd name="T48" fmla="*/ 2147483646 w 171"/>
              <a:gd name="T49" fmla="*/ 2147483646 h 112"/>
              <a:gd name="T50" fmla="*/ 2147483646 w 171"/>
              <a:gd name="T51" fmla="*/ 2147483646 h 112"/>
              <a:gd name="T52" fmla="*/ 2147483646 w 171"/>
              <a:gd name="T53" fmla="*/ 2147483646 h 112"/>
              <a:gd name="T54" fmla="*/ 2147483646 w 171"/>
              <a:gd name="T55" fmla="*/ 2147483646 h 112"/>
              <a:gd name="T56" fmla="*/ 2147483646 w 171"/>
              <a:gd name="T57" fmla="*/ 2147483646 h 112"/>
              <a:gd name="T58" fmla="*/ 2147483646 w 171"/>
              <a:gd name="T59" fmla="*/ 2147483646 h 112"/>
              <a:gd name="T60" fmla="*/ 2147483646 w 171"/>
              <a:gd name="T61" fmla="*/ 2147483646 h 112"/>
              <a:gd name="T62" fmla="*/ 2147483646 w 171"/>
              <a:gd name="T63" fmla="*/ 2147483646 h 112"/>
              <a:gd name="T64" fmla="*/ 2147483646 w 171"/>
              <a:gd name="T65" fmla="*/ 2147483646 h 112"/>
              <a:gd name="T66" fmla="*/ 2147483646 w 171"/>
              <a:gd name="T67" fmla="*/ 2147483646 h 112"/>
              <a:gd name="T68" fmla="*/ 2147483646 w 171"/>
              <a:gd name="T69" fmla="*/ 2147483646 h 112"/>
              <a:gd name="T70" fmla="*/ 2147483646 w 171"/>
              <a:gd name="T71" fmla="*/ 2147483646 h 112"/>
              <a:gd name="T72" fmla="*/ 2147483646 w 171"/>
              <a:gd name="T73" fmla="*/ 2147483646 h 112"/>
              <a:gd name="T74" fmla="*/ 2147483646 w 171"/>
              <a:gd name="T75" fmla="*/ 2147483646 h 112"/>
              <a:gd name="T76" fmla="*/ 2147483646 w 171"/>
              <a:gd name="T77" fmla="*/ 2147483646 h 112"/>
              <a:gd name="T78" fmla="*/ 2147483646 w 171"/>
              <a:gd name="T79" fmla="*/ 2147483646 h 112"/>
              <a:gd name="T80" fmla="*/ 2147483646 w 171"/>
              <a:gd name="T81" fmla="*/ 2147483646 h 112"/>
              <a:gd name="T82" fmla="*/ 2147483646 w 171"/>
              <a:gd name="T83" fmla="*/ 2147483646 h 112"/>
              <a:gd name="T84" fmla="*/ 2147483646 w 171"/>
              <a:gd name="T85" fmla="*/ 2147483646 h 112"/>
              <a:gd name="T86" fmla="*/ 2147483646 w 171"/>
              <a:gd name="T87" fmla="*/ 2147483646 h 112"/>
              <a:gd name="T88" fmla="*/ 2147483646 w 171"/>
              <a:gd name="T89" fmla="*/ 2147483646 h 112"/>
              <a:gd name="T90" fmla="*/ 2147483646 w 171"/>
              <a:gd name="T91" fmla="*/ 2147483646 h 112"/>
              <a:gd name="T92" fmla="*/ 2147483646 w 171"/>
              <a:gd name="T93" fmla="*/ 2147483646 h 112"/>
              <a:gd name="T94" fmla="*/ 2147483646 w 171"/>
              <a:gd name="T95" fmla="*/ 2147483646 h 112"/>
              <a:gd name="T96" fmla="*/ 2147483646 w 171"/>
              <a:gd name="T97" fmla="*/ 2147483646 h 112"/>
              <a:gd name="T98" fmla="*/ 2147483646 w 171"/>
              <a:gd name="T99" fmla="*/ 2147483646 h 112"/>
              <a:gd name="T100" fmla="*/ 2147483646 w 171"/>
              <a:gd name="T101" fmla="*/ 2147483646 h 112"/>
              <a:gd name="T102" fmla="*/ 2147483646 w 171"/>
              <a:gd name="T103" fmla="*/ 2147483646 h 112"/>
              <a:gd name="T104" fmla="*/ 2147483646 w 171"/>
              <a:gd name="T105" fmla="*/ 2147483646 h 112"/>
              <a:gd name="T106" fmla="*/ 2147483646 w 171"/>
              <a:gd name="T107" fmla="*/ 2147483646 h 112"/>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71"/>
              <a:gd name="T163" fmla="*/ 0 h 112"/>
              <a:gd name="T164" fmla="*/ 171 w 171"/>
              <a:gd name="T165" fmla="*/ 112 h 112"/>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71" h="112">
                <a:moveTo>
                  <a:pt x="39" y="88"/>
                </a:moveTo>
                <a:lnTo>
                  <a:pt x="27" y="84"/>
                </a:lnTo>
                <a:lnTo>
                  <a:pt x="13" y="79"/>
                </a:lnTo>
                <a:lnTo>
                  <a:pt x="9" y="73"/>
                </a:lnTo>
                <a:lnTo>
                  <a:pt x="3" y="70"/>
                </a:lnTo>
                <a:lnTo>
                  <a:pt x="0" y="67"/>
                </a:lnTo>
                <a:lnTo>
                  <a:pt x="0" y="59"/>
                </a:lnTo>
                <a:lnTo>
                  <a:pt x="0" y="51"/>
                </a:lnTo>
                <a:lnTo>
                  <a:pt x="1" y="44"/>
                </a:lnTo>
                <a:lnTo>
                  <a:pt x="7" y="39"/>
                </a:lnTo>
                <a:lnTo>
                  <a:pt x="13" y="30"/>
                </a:lnTo>
                <a:lnTo>
                  <a:pt x="22" y="23"/>
                </a:lnTo>
                <a:lnTo>
                  <a:pt x="27" y="15"/>
                </a:lnTo>
                <a:lnTo>
                  <a:pt x="33" y="10"/>
                </a:lnTo>
                <a:lnTo>
                  <a:pt x="36" y="7"/>
                </a:lnTo>
                <a:lnTo>
                  <a:pt x="47" y="7"/>
                </a:lnTo>
                <a:lnTo>
                  <a:pt x="55" y="2"/>
                </a:lnTo>
                <a:lnTo>
                  <a:pt x="58" y="1"/>
                </a:lnTo>
                <a:lnTo>
                  <a:pt x="66" y="0"/>
                </a:lnTo>
                <a:lnTo>
                  <a:pt x="82" y="0"/>
                </a:lnTo>
                <a:lnTo>
                  <a:pt x="83" y="7"/>
                </a:lnTo>
                <a:lnTo>
                  <a:pt x="90" y="10"/>
                </a:lnTo>
                <a:lnTo>
                  <a:pt x="98" y="19"/>
                </a:lnTo>
                <a:lnTo>
                  <a:pt x="108" y="23"/>
                </a:lnTo>
                <a:lnTo>
                  <a:pt x="114" y="19"/>
                </a:lnTo>
                <a:lnTo>
                  <a:pt x="115" y="15"/>
                </a:lnTo>
                <a:lnTo>
                  <a:pt x="119" y="10"/>
                </a:lnTo>
                <a:lnTo>
                  <a:pt x="121" y="8"/>
                </a:lnTo>
                <a:lnTo>
                  <a:pt x="125" y="11"/>
                </a:lnTo>
                <a:lnTo>
                  <a:pt x="130" y="16"/>
                </a:lnTo>
                <a:lnTo>
                  <a:pt x="133" y="28"/>
                </a:lnTo>
                <a:lnTo>
                  <a:pt x="139" y="39"/>
                </a:lnTo>
                <a:lnTo>
                  <a:pt x="150" y="48"/>
                </a:lnTo>
                <a:lnTo>
                  <a:pt x="163" y="63"/>
                </a:lnTo>
                <a:lnTo>
                  <a:pt x="166" y="75"/>
                </a:lnTo>
                <a:lnTo>
                  <a:pt x="170" y="93"/>
                </a:lnTo>
                <a:lnTo>
                  <a:pt x="166" y="107"/>
                </a:lnTo>
                <a:lnTo>
                  <a:pt x="160" y="111"/>
                </a:lnTo>
                <a:lnTo>
                  <a:pt x="155" y="108"/>
                </a:lnTo>
                <a:lnTo>
                  <a:pt x="149" y="103"/>
                </a:lnTo>
                <a:lnTo>
                  <a:pt x="139" y="99"/>
                </a:lnTo>
                <a:lnTo>
                  <a:pt x="130" y="95"/>
                </a:lnTo>
                <a:lnTo>
                  <a:pt x="124" y="93"/>
                </a:lnTo>
                <a:lnTo>
                  <a:pt x="121" y="91"/>
                </a:lnTo>
                <a:lnTo>
                  <a:pt x="102" y="91"/>
                </a:lnTo>
                <a:lnTo>
                  <a:pt x="87" y="91"/>
                </a:lnTo>
                <a:lnTo>
                  <a:pt x="73" y="93"/>
                </a:lnTo>
                <a:lnTo>
                  <a:pt x="60" y="93"/>
                </a:lnTo>
                <a:lnTo>
                  <a:pt x="48" y="93"/>
                </a:lnTo>
                <a:lnTo>
                  <a:pt x="45" y="91"/>
                </a:lnTo>
                <a:lnTo>
                  <a:pt x="40" y="91"/>
                </a:lnTo>
                <a:lnTo>
                  <a:pt x="39" y="91"/>
                </a:lnTo>
                <a:lnTo>
                  <a:pt x="39" y="88"/>
                </a:lnTo>
              </a:path>
            </a:pathLst>
          </a:custGeom>
          <a:solidFill>
            <a:schemeClr val="bg1"/>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294" name="Freeform 201"/>
          <p:cNvSpPr>
            <a:spLocks/>
          </p:cNvSpPr>
          <p:nvPr/>
        </p:nvSpPr>
        <p:spPr bwMode="auto">
          <a:xfrm>
            <a:off x="7515225" y="4022725"/>
            <a:ext cx="271463" cy="177800"/>
          </a:xfrm>
          <a:custGeom>
            <a:avLst/>
            <a:gdLst>
              <a:gd name="T0" fmla="*/ 2147483646 w 171"/>
              <a:gd name="T1" fmla="*/ 2147483646 h 112"/>
              <a:gd name="T2" fmla="*/ 2147483646 w 171"/>
              <a:gd name="T3" fmla="*/ 2147483646 h 112"/>
              <a:gd name="T4" fmla="*/ 2147483646 w 171"/>
              <a:gd name="T5" fmla="*/ 2147483646 h 112"/>
              <a:gd name="T6" fmla="*/ 2147483646 w 171"/>
              <a:gd name="T7" fmla="*/ 2147483646 h 112"/>
              <a:gd name="T8" fmla="*/ 2147483646 w 171"/>
              <a:gd name="T9" fmla="*/ 2147483646 h 112"/>
              <a:gd name="T10" fmla="*/ 0 w 171"/>
              <a:gd name="T11" fmla="*/ 2147483646 h 112"/>
              <a:gd name="T12" fmla="*/ 0 w 171"/>
              <a:gd name="T13" fmla="*/ 2147483646 h 112"/>
              <a:gd name="T14" fmla="*/ 0 w 171"/>
              <a:gd name="T15" fmla="*/ 2147483646 h 112"/>
              <a:gd name="T16" fmla="*/ 2147483646 w 171"/>
              <a:gd name="T17" fmla="*/ 2147483646 h 112"/>
              <a:gd name="T18" fmla="*/ 2147483646 w 171"/>
              <a:gd name="T19" fmla="*/ 2147483646 h 112"/>
              <a:gd name="T20" fmla="*/ 2147483646 w 171"/>
              <a:gd name="T21" fmla="*/ 2147483646 h 112"/>
              <a:gd name="T22" fmla="*/ 2147483646 w 171"/>
              <a:gd name="T23" fmla="*/ 2147483646 h 112"/>
              <a:gd name="T24" fmla="*/ 2147483646 w 171"/>
              <a:gd name="T25" fmla="*/ 2147483646 h 112"/>
              <a:gd name="T26" fmla="*/ 2147483646 w 171"/>
              <a:gd name="T27" fmla="*/ 2147483646 h 112"/>
              <a:gd name="T28" fmla="*/ 2147483646 w 171"/>
              <a:gd name="T29" fmla="*/ 2147483646 h 112"/>
              <a:gd name="T30" fmla="*/ 2147483646 w 171"/>
              <a:gd name="T31" fmla="*/ 2147483646 h 112"/>
              <a:gd name="T32" fmla="*/ 2147483646 w 171"/>
              <a:gd name="T33" fmla="*/ 2147483646 h 112"/>
              <a:gd name="T34" fmla="*/ 2147483646 w 171"/>
              <a:gd name="T35" fmla="*/ 2147483646 h 112"/>
              <a:gd name="T36" fmla="*/ 2147483646 w 171"/>
              <a:gd name="T37" fmla="*/ 0 h 112"/>
              <a:gd name="T38" fmla="*/ 2147483646 w 171"/>
              <a:gd name="T39" fmla="*/ 0 h 112"/>
              <a:gd name="T40" fmla="*/ 2147483646 w 171"/>
              <a:gd name="T41" fmla="*/ 2147483646 h 112"/>
              <a:gd name="T42" fmla="*/ 2147483646 w 171"/>
              <a:gd name="T43" fmla="*/ 2147483646 h 112"/>
              <a:gd name="T44" fmla="*/ 2147483646 w 171"/>
              <a:gd name="T45" fmla="*/ 2147483646 h 112"/>
              <a:gd name="T46" fmla="*/ 2147483646 w 171"/>
              <a:gd name="T47" fmla="*/ 2147483646 h 112"/>
              <a:gd name="T48" fmla="*/ 2147483646 w 171"/>
              <a:gd name="T49" fmla="*/ 2147483646 h 112"/>
              <a:gd name="T50" fmla="*/ 2147483646 w 171"/>
              <a:gd name="T51" fmla="*/ 2147483646 h 112"/>
              <a:gd name="T52" fmla="*/ 2147483646 w 171"/>
              <a:gd name="T53" fmla="*/ 2147483646 h 112"/>
              <a:gd name="T54" fmla="*/ 2147483646 w 171"/>
              <a:gd name="T55" fmla="*/ 2147483646 h 112"/>
              <a:gd name="T56" fmla="*/ 2147483646 w 171"/>
              <a:gd name="T57" fmla="*/ 2147483646 h 112"/>
              <a:gd name="T58" fmla="*/ 2147483646 w 171"/>
              <a:gd name="T59" fmla="*/ 2147483646 h 112"/>
              <a:gd name="T60" fmla="*/ 2147483646 w 171"/>
              <a:gd name="T61" fmla="*/ 2147483646 h 112"/>
              <a:gd name="T62" fmla="*/ 2147483646 w 171"/>
              <a:gd name="T63" fmla="*/ 2147483646 h 112"/>
              <a:gd name="T64" fmla="*/ 2147483646 w 171"/>
              <a:gd name="T65" fmla="*/ 2147483646 h 112"/>
              <a:gd name="T66" fmla="*/ 2147483646 w 171"/>
              <a:gd name="T67" fmla="*/ 2147483646 h 112"/>
              <a:gd name="T68" fmla="*/ 2147483646 w 171"/>
              <a:gd name="T69" fmla="*/ 2147483646 h 112"/>
              <a:gd name="T70" fmla="*/ 2147483646 w 171"/>
              <a:gd name="T71" fmla="*/ 2147483646 h 112"/>
              <a:gd name="T72" fmla="*/ 2147483646 w 171"/>
              <a:gd name="T73" fmla="*/ 2147483646 h 112"/>
              <a:gd name="T74" fmla="*/ 2147483646 w 171"/>
              <a:gd name="T75" fmla="*/ 2147483646 h 112"/>
              <a:gd name="T76" fmla="*/ 2147483646 w 171"/>
              <a:gd name="T77" fmla="*/ 2147483646 h 112"/>
              <a:gd name="T78" fmla="*/ 2147483646 w 171"/>
              <a:gd name="T79" fmla="*/ 2147483646 h 112"/>
              <a:gd name="T80" fmla="*/ 2147483646 w 171"/>
              <a:gd name="T81" fmla="*/ 2147483646 h 112"/>
              <a:gd name="T82" fmla="*/ 2147483646 w 171"/>
              <a:gd name="T83" fmla="*/ 2147483646 h 112"/>
              <a:gd name="T84" fmla="*/ 2147483646 w 171"/>
              <a:gd name="T85" fmla="*/ 2147483646 h 112"/>
              <a:gd name="T86" fmla="*/ 2147483646 w 171"/>
              <a:gd name="T87" fmla="*/ 2147483646 h 112"/>
              <a:gd name="T88" fmla="*/ 2147483646 w 171"/>
              <a:gd name="T89" fmla="*/ 2147483646 h 112"/>
              <a:gd name="T90" fmla="*/ 2147483646 w 171"/>
              <a:gd name="T91" fmla="*/ 2147483646 h 112"/>
              <a:gd name="T92" fmla="*/ 2147483646 w 171"/>
              <a:gd name="T93" fmla="*/ 2147483646 h 112"/>
              <a:gd name="T94" fmla="*/ 2147483646 w 171"/>
              <a:gd name="T95" fmla="*/ 2147483646 h 112"/>
              <a:gd name="T96" fmla="*/ 2147483646 w 171"/>
              <a:gd name="T97" fmla="*/ 2147483646 h 112"/>
              <a:gd name="T98" fmla="*/ 2147483646 w 171"/>
              <a:gd name="T99" fmla="*/ 2147483646 h 112"/>
              <a:gd name="T100" fmla="*/ 2147483646 w 171"/>
              <a:gd name="T101" fmla="*/ 2147483646 h 112"/>
              <a:gd name="T102" fmla="*/ 2147483646 w 171"/>
              <a:gd name="T103" fmla="*/ 2147483646 h 112"/>
              <a:gd name="T104" fmla="*/ 2147483646 w 171"/>
              <a:gd name="T105" fmla="*/ 2147483646 h 112"/>
              <a:gd name="T106" fmla="*/ 2147483646 w 171"/>
              <a:gd name="T107" fmla="*/ 2147483646 h 112"/>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71"/>
              <a:gd name="T163" fmla="*/ 0 h 112"/>
              <a:gd name="T164" fmla="*/ 171 w 171"/>
              <a:gd name="T165" fmla="*/ 112 h 112"/>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71" h="112">
                <a:moveTo>
                  <a:pt x="39" y="88"/>
                </a:moveTo>
                <a:lnTo>
                  <a:pt x="27" y="84"/>
                </a:lnTo>
                <a:lnTo>
                  <a:pt x="13" y="79"/>
                </a:lnTo>
                <a:lnTo>
                  <a:pt x="9" y="73"/>
                </a:lnTo>
                <a:lnTo>
                  <a:pt x="3" y="70"/>
                </a:lnTo>
                <a:lnTo>
                  <a:pt x="0" y="67"/>
                </a:lnTo>
                <a:lnTo>
                  <a:pt x="0" y="59"/>
                </a:lnTo>
                <a:lnTo>
                  <a:pt x="0" y="51"/>
                </a:lnTo>
                <a:lnTo>
                  <a:pt x="1" y="44"/>
                </a:lnTo>
                <a:lnTo>
                  <a:pt x="7" y="39"/>
                </a:lnTo>
                <a:lnTo>
                  <a:pt x="13" y="30"/>
                </a:lnTo>
                <a:lnTo>
                  <a:pt x="22" y="23"/>
                </a:lnTo>
                <a:lnTo>
                  <a:pt x="27" y="15"/>
                </a:lnTo>
                <a:lnTo>
                  <a:pt x="33" y="10"/>
                </a:lnTo>
                <a:lnTo>
                  <a:pt x="36" y="7"/>
                </a:lnTo>
                <a:lnTo>
                  <a:pt x="47" y="7"/>
                </a:lnTo>
                <a:lnTo>
                  <a:pt x="55" y="2"/>
                </a:lnTo>
                <a:lnTo>
                  <a:pt x="58" y="1"/>
                </a:lnTo>
                <a:lnTo>
                  <a:pt x="66" y="0"/>
                </a:lnTo>
                <a:lnTo>
                  <a:pt x="82" y="0"/>
                </a:lnTo>
                <a:lnTo>
                  <a:pt x="83" y="7"/>
                </a:lnTo>
                <a:lnTo>
                  <a:pt x="90" y="10"/>
                </a:lnTo>
                <a:lnTo>
                  <a:pt x="98" y="19"/>
                </a:lnTo>
                <a:lnTo>
                  <a:pt x="108" y="23"/>
                </a:lnTo>
                <a:lnTo>
                  <a:pt x="114" y="19"/>
                </a:lnTo>
                <a:lnTo>
                  <a:pt x="115" y="15"/>
                </a:lnTo>
                <a:lnTo>
                  <a:pt x="119" y="10"/>
                </a:lnTo>
                <a:lnTo>
                  <a:pt x="121" y="8"/>
                </a:lnTo>
                <a:lnTo>
                  <a:pt x="125" y="11"/>
                </a:lnTo>
                <a:lnTo>
                  <a:pt x="130" y="16"/>
                </a:lnTo>
                <a:lnTo>
                  <a:pt x="133" y="28"/>
                </a:lnTo>
                <a:lnTo>
                  <a:pt x="139" y="39"/>
                </a:lnTo>
                <a:lnTo>
                  <a:pt x="150" y="48"/>
                </a:lnTo>
                <a:lnTo>
                  <a:pt x="163" y="63"/>
                </a:lnTo>
                <a:lnTo>
                  <a:pt x="166" y="75"/>
                </a:lnTo>
                <a:lnTo>
                  <a:pt x="170" y="93"/>
                </a:lnTo>
                <a:lnTo>
                  <a:pt x="166" y="107"/>
                </a:lnTo>
                <a:lnTo>
                  <a:pt x="160" y="111"/>
                </a:lnTo>
                <a:lnTo>
                  <a:pt x="155" y="108"/>
                </a:lnTo>
                <a:lnTo>
                  <a:pt x="149" y="103"/>
                </a:lnTo>
                <a:lnTo>
                  <a:pt x="139" y="99"/>
                </a:lnTo>
                <a:lnTo>
                  <a:pt x="130" y="95"/>
                </a:lnTo>
                <a:lnTo>
                  <a:pt x="124" y="93"/>
                </a:lnTo>
                <a:lnTo>
                  <a:pt x="121" y="91"/>
                </a:lnTo>
                <a:lnTo>
                  <a:pt x="102" y="91"/>
                </a:lnTo>
                <a:lnTo>
                  <a:pt x="87" y="91"/>
                </a:lnTo>
                <a:lnTo>
                  <a:pt x="73" y="93"/>
                </a:lnTo>
                <a:lnTo>
                  <a:pt x="60" y="93"/>
                </a:lnTo>
                <a:lnTo>
                  <a:pt x="48" y="93"/>
                </a:lnTo>
                <a:lnTo>
                  <a:pt x="45" y="91"/>
                </a:lnTo>
                <a:lnTo>
                  <a:pt x="40" y="91"/>
                </a:lnTo>
                <a:lnTo>
                  <a:pt x="39" y="91"/>
                </a:lnTo>
                <a:lnTo>
                  <a:pt x="39" y="88"/>
                </a:lnTo>
              </a:path>
            </a:pathLst>
          </a:custGeom>
          <a:solidFill>
            <a:schemeClr val="bg1"/>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295" name="Freeform 202"/>
          <p:cNvSpPr>
            <a:spLocks/>
          </p:cNvSpPr>
          <p:nvPr/>
        </p:nvSpPr>
        <p:spPr bwMode="auto">
          <a:xfrm>
            <a:off x="4768850" y="4092575"/>
            <a:ext cx="198438" cy="196850"/>
          </a:xfrm>
          <a:custGeom>
            <a:avLst/>
            <a:gdLst>
              <a:gd name="T0" fmla="*/ 2147483646 w 125"/>
              <a:gd name="T1" fmla="*/ 0 h 124"/>
              <a:gd name="T2" fmla="*/ 2147483646 w 125"/>
              <a:gd name="T3" fmla="*/ 2147483646 h 124"/>
              <a:gd name="T4" fmla="*/ 2147483646 w 125"/>
              <a:gd name="T5" fmla="*/ 2147483646 h 124"/>
              <a:gd name="T6" fmla="*/ 2147483646 w 125"/>
              <a:gd name="T7" fmla="*/ 2147483646 h 124"/>
              <a:gd name="T8" fmla="*/ 2147483646 w 125"/>
              <a:gd name="T9" fmla="*/ 2147483646 h 124"/>
              <a:gd name="T10" fmla="*/ 2147483646 w 125"/>
              <a:gd name="T11" fmla="*/ 2147483646 h 124"/>
              <a:gd name="T12" fmla="*/ 2147483646 w 125"/>
              <a:gd name="T13" fmla="*/ 2147483646 h 124"/>
              <a:gd name="T14" fmla="*/ 2147483646 w 125"/>
              <a:gd name="T15" fmla="*/ 2147483646 h 124"/>
              <a:gd name="T16" fmla="*/ 2147483646 w 125"/>
              <a:gd name="T17" fmla="*/ 2147483646 h 124"/>
              <a:gd name="T18" fmla="*/ 2147483646 w 125"/>
              <a:gd name="T19" fmla="*/ 2147483646 h 124"/>
              <a:gd name="T20" fmla="*/ 2147483646 w 125"/>
              <a:gd name="T21" fmla="*/ 2147483646 h 124"/>
              <a:gd name="T22" fmla="*/ 2147483646 w 125"/>
              <a:gd name="T23" fmla="*/ 2147483646 h 124"/>
              <a:gd name="T24" fmla="*/ 2147483646 w 125"/>
              <a:gd name="T25" fmla="*/ 2147483646 h 124"/>
              <a:gd name="T26" fmla="*/ 2147483646 w 125"/>
              <a:gd name="T27" fmla="*/ 2147483646 h 124"/>
              <a:gd name="T28" fmla="*/ 2147483646 w 125"/>
              <a:gd name="T29" fmla="*/ 2147483646 h 124"/>
              <a:gd name="T30" fmla="*/ 2147483646 w 125"/>
              <a:gd name="T31" fmla="*/ 2147483646 h 124"/>
              <a:gd name="T32" fmla="*/ 2147483646 w 125"/>
              <a:gd name="T33" fmla="*/ 2147483646 h 124"/>
              <a:gd name="T34" fmla="*/ 2147483646 w 125"/>
              <a:gd name="T35" fmla="*/ 2147483646 h 124"/>
              <a:gd name="T36" fmla="*/ 2147483646 w 125"/>
              <a:gd name="T37" fmla="*/ 2147483646 h 124"/>
              <a:gd name="T38" fmla="*/ 2147483646 w 125"/>
              <a:gd name="T39" fmla="*/ 2147483646 h 124"/>
              <a:gd name="T40" fmla="*/ 2147483646 w 125"/>
              <a:gd name="T41" fmla="*/ 2147483646 h 124"/>
              <a:gd name="T42" fmla="*/ 2147483646 w 125"/>
              <a:gd name="T43" fmla="*/ 2147483646 h 124"/>
              <a:gd name="T44" fmla="*/ 2147483646 w 125"/>
              <a:gd name="T45" fmla="*/ 2147483646 h 124"/>
              <a:gd name="T46" fmla="*/ 2147483646 w 125"/>
              <a:gd name="T47" fmla="*/ 2147483646 h 124"/>
              <a:gd name="T48" fmla="*/ 2147483646 w 125"/>
              <a:gd name="T49" fmla="*/ 2147483646 h 124"/>
              <a:gd name="T50" fmla="*/ 0 w 125"/>
              <a:gd name="T51" fmla="*/ 2147483646 h 124"/>
              <a:gd name="T52" fmla="*/ 2147483646 w 125"/>
              <a:gd name="T53" fmla="*/ 2147483646 h 124"/>
              <a:gd name="T54" fmla="*/ 2147483646 w 125"/>
              <a:gd name="T55" fmla="*/ 2147483646 h 124"/>
              <a:gd name="T56" fmla="*/ 2147483646 w 125"/>
              <a:gd name="T57" fmla="*/ 2147483646 h 124"/>
              <a:gd name="T58" fmla="*/ 2147483646 w 125"/>
              <a:gd name="T59" fmla="*/ 2147483646 h 124"/>
              <a:gd name="T60" fmla="*/ 2147483646 w 125"/>
              <a:gd name="T61" fmla="*/ 2147483646 h 124"/>
              <a:gd name="T62" fmla="*/ 2147483646 w 125"/>
              <a:gd name="T63" fmla="*/ 2147483646 h 124"/>
              <a:gd name="T64" fmla="*/ 2147483646 w 125"/>
              <a:gd name="T65" fmla="*/ 2147483646 h 124"/>
              <a:gd name="T66" fmla="*/ 2147483646 w 125"/>
              <a:gd name="T67" fmla="*/ 2147483646 h 124"/>
              <a:gd name="T68" fmla="*/ 2147483646 w 125"/>
              <a:gd name="T69" fmla="*/ 0 h 12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5"/>
              <a:gd name="T106" fmla="*/ 0 h 124"/>
              <a:gd name="T107" fmla="*/ 125 w 125"/>
              <a:gd name="T108" fmla="*/ 124 h 124"/>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5" h="124">
                <a:moveTo>
                  <a:pt x="36" y="0"/>
                </a:moveTo>
                <a:lnTo>
                  <a:pt x="46" y="1"/>
                </a:lnTo>
                <a:lnTo>
                  <a:pt x="46" y="3"/>
                </a:lnTo>
                <a:lnTo>
                  <a:pt x="53" y="7"/>
                </a:lnTo>
                <a:lnTo>
                  <a:pt x="57" y="17"/>
                </a:lnTo>
                <a:lnTo>
                  <a:pt x="62" y="25"/>
                </a:lnTo>
                <a:lnTo>
                  <a:pt x="62" y="34"/>
                </a:lnTo>
                <a:lnTo>
                  <a:pt x="63" y="39"/>
                </a:lnTo>
                <a:lnTo>
                  <a:pt x="66" y="42"/>
                </a:lnTo>
                <a:lnTo>
                  <a:pt x="74" y="48"/>
                </a:lnTo>
                <a:lnTo>
                  <a:pt x="82" y="58"/>
                </a:lnTo>
                <a:lnTo>
                  <a:pt x="86" y="58"/>
                </a:lnTo>
                <a:lnTo>
                  <a:pt x="88" y="63"/>
                </a:lnTo>
                <a:lnTo>
                  <a:pt x="103" y="63"/>
                </a:lnTo>
                <a:lnTo>
                  <a:pt x="103" y="61"/>
                </a:lnTo>
                <a:lnTo>
                  <a:pt x="109" y="71"/>
                </a:lnTo>
                <a:lnTo>
                  <a:pt x="115" y="82"/>
                </a:lnTo>
                <a:lnTo>
                  <a:pt x="124" y="92"/>
                </a:lnTo>
                <a:lnTo>
                  <a:pt x="114" y="99"/>
                </a:lnTo>
                <a:lnTo>
                  <a:pt x="103" y="110"/>
                </a:lnTo>
                <a:lnTo>
                  <a:pt x="78" y="115"/>
                </a:lnTo>
                <a:lnTo>
                  <a:pt x="47" y="119"/>
                </a:lnTo>
                <a:lnTo>
                  <a:pt x="27" y="120"/>
                </a:lnTo>
                <a:lnTo>
                  <a:pt x="19" y="123"/>
                </a:lnTo>
                <a:lnTo>
                  <a:pt x="10" y="118"/>
                </a:lnTo>
                <a:lnTo>
                  <a:pt x="0" y="111"/>
                </a:lnTo>
                <a:lnTo>
                  <a:pt x="4" y="99"/>
                </a:lnTo>
                <a:lnTo>
                  <a:pt x="10" y="87"/>
                </a:lnTo>
                <a:lnTo>
                  <a:pt x="13" y="82"/>
                </a:lnTo>
                <a:lnTo>
                  <a:pt x="15" y="61"/>
                </a:lnTo>
                <a:lnTo>
                  <a:pt x="10" y="52"/>
                </a:lnTo>
                <a:lnTo>
                  <a:pt x="4" y="43"/>
                </a:lnTo>
                <a:lnTo>
                  <a:pt x="4" y="31"/>
                </a:lnTo>
                <a:lnTo>
                  <a:pt x="24" y="11"/>
                </a:lnTo>
                <a:lnTo>
                  <a:pt x="36" y="0"/>
                </a:lnTo>
              </a:path>
            </a:pathLst>
          </a:custGeom>
          <a:solidFill>
            <a:schemeClr val="bg1"/>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296" name="Freeform 203"/>
          <p:cNvSpPr>
            <a:spLocks/>
          </p:cNvSpPr>
          <p:nvPr/>
        </p:nvSpPr>
        <p:spPr bwMode="auto">
          <a:xfrm>
            <a:off x="4768850" y="4092575"/>
            <a:ext cx="198438" cy="196850"/>
          </a:xfrm>
          <a:custGeom>
            <a:avLst/>
            <a:gdLst>
              <a:gd name="T0" fmla="*/ 2147483646 w 125"/>
              <a:gd name="T1" fmla="*/ 0 h 124"/>
              <a:gd name="T2" fmla="*/ 2147483646 w 125"/>
              <a:gd name="T3" fmla="*/ 2147483646 h 124"/>
              <a:gd name="T4" fmla="*/ 2147483646 w 125"/>
              <a:gd name="T5" fmla="*/ 2147483646 h 124"/>
              <a:gd name="T6" fmla="*/ 2147483646 w 125"/>
              <a:gd name="T7" fmla="*/ 2147483646 h 124"/>
              <a:gd name="T8" fmla="*/ 2147483646 w 125"/>
              <a:gd name="T9" fmla="*/ 2147483646 h 124"/>
              <a:gd name="T10" fmla="*/ 2147483646 w 125"/>
              <a:gd name="T11" fmla="*/ 2147483646 h 124"/>
              <a:gd name="T12" fmla="*/ 2147483646 w 125"/>
              <a:gd name="T13" fmla="*/ 2147483646 h 124"/>
              <a:gd name="T14" fmla="*/ 2147483646 w 125"/>
              <a:gd name="T15" fmla="*/ 2147483646 h 124"/>
              <a:gd name="T16" fmla="*/ 2147483646 w 125"/>
              <a:gd name="T17" fmla="*/ 2147483646 h 124"/>
              <a:gd name="T18" fmla="*/ 2147483646 w 125"/>
              <a:gd name="T19" fmla="*/ 2147483646 h 124"/>
              <a:gd name="T20" fmla="*/ 2147483646 w 125"/>
              <a:gd name="T21" fmla="*/ 2147483646 h 124"/>
              <a:gd name="T22" fmla="*/ 2147483646 w 125"/>
              <a:gd name="T23" fmla="*/ 2147483646 h 124"/>
              <a:gd name="T24" fmla="*/ 2147483646 w 125"/>
              <a:gd name="T25" fmla="*/ 2147483646 h 124"/>
              <a:gd name="T26" fmla="*/ 2147483646 w 125"/>
              <a:gd name="T27" fmla="*/ 2147483646 h 124"/>
              <a:gd name="T28" fmla="*/ 2147483646 w 125"/>
              <a:gd name="T29" fmla="*/ 2147483646 h 124"/>
              <a:gd name="T30" fmla="*/ 2147483646 w 125"/>
              <a:gd name="T31" fmla="*/ 2147483646 h 124"/>
              <a:gd name="T32" fmla="*/ 2147483646 w 125"/>
              <a:gd name="T33" fmla="*/ 2147483646 h 124"/>
              <a:gd name="T34" fmla="*/ 2147483646 w 125"/>
              <a:gd name="T35" fmla="*/ 2147483646 h 124"/>
              <a:gd name="T36" fmla="*/ 2147483646 w 125"/>
              <a:gd name="T37" fmla="*/ 2147483646 h 124"/>
              <a:gd name="T38" fmla="*/ 2147483646 w 125"/>
              <a:gd name="T39" fmla="*/ 2147483646 h 124"/>
              <a:gd name="T40" fmla="*/ 2147483646 w 125"/>
              <a:gd name="T41" fmla="*/ 2147483646 h 124"/>
              <a:gd name="T42" fmla="*/ 2147483646 w 125"/>
              <a:gd name="T43" fmla="*/ 2147483646 h 124"/>
              <a:gd name="T44" fmla="*/ 2147483646 w 125"/>
              <a:gd name="T45" fmla="*/ 2147483646 h 124"/>
              <a:gd name="T46" fmla="*/ 2147483646 w 125"/>
              <a:gd name="T47" fmla="*/ 2147483646 h 124"/>
              <a:gd name="T48" fmla="*/ 2147483646 w 125"/>
              <a:gd name="T49" fmla="*/ 2147483646 h 124"/>
              <a:gd name="T50" fmla="*/ 0 w 125"/>
              <a:gd name="T51" fmla="*/ 2147483646 h 124"/>
              <a:gd name="T52" fmla="*/ 2147483646 w 125"/>
              <a:gd name="T53" fmla="*/ 2147483646 h 124"/>
              <a:gd name="T54" fmla="*/ 2147483646 w 125"/>
              <a:gd name="T55" fmla="*/ 2147483646 h 124"/>
              <a:gd name="T56" fmla="*/ 2147483646 w 125"/>
              <a:gd name="T57" fmla="*/ 2147483646 h 124"/>
              <a:gd name="T58" fmla="*/ 2147483646 w 125"/>
              <a:gd name="T59" fmla="*/ 2147483646 h 124"/>
              <a:gd name="T60" fmla="*/ 2147483646 w 125"/>
              <a:gd name="T61" fmla="*/ 2147483646 h 124"/>
              <a:gd name="T62" fmla="*/ 2147483646 w 125"/>
              <a:gd name="T63" fmla="*/ 2147483646 h 124"/>
              <a:gd name="T64" fmla="*/ 2147483646 w 125"/>
              <a:gd name="T65" fmla="*/ 2147483646 h 124"/>
              <a:gd name="T66" fmla="*/ 2147483646 w 125"/>
              <a:gd name="T67" fmla="*/ 2147483646 h 124"/>
              <a:gd name="T68" fmla="*/ 2147483646 w 125"/>
              <a:gd name="T69" fmla="*/ 0 h 12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5"/>
              <a:gd name="T106" fmla="*/ 0 h 124"/>
              <a:gd name="T107" fmla="*/ 125 w 125"/>
              <a:gd name="T108" fmla="*/ 124 h 124"/>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5" h="124">
                <a:moveTo>
                  <a:pt x="36" y="0"/>
                </a:moveTo>
                <a:lnTo>
                  <a:pt x="46" y="1"/>
                </a:lnTo>
                <a:lnTo>
                  <a:pt x="46" y="3"/>
                </a:lnTo>
                <a:lnTo>
                  <a:pt x="53" y="7"/>
                </a:lnTo>
                <a:lnTo>
                  <a:pt x="57" y="17"/>
                </a:lnTo>
                <a:lnTo>
                  <a:pt x="62" y="25"/>
                </a:lnTo>
                <a:lnTo>
                  <a:pt x="62" y="34"/>
                </a:lnTo>
                <a:lnTo>
                  <a:pt x="63" y="39"/>
                </a:lnTo>
                <a:lnTo>
                  <a:pt x="66" y="42"/>
                </a:lnTo>
                <a:lnTo>
                  <a:pt x="74" y="48"/>
                </a:lnTo>
                <a:lnTo>
                  <a:pt x="82" y="58"/>
                </a:lnTo>
                <a:lnTo>
                  <a:pt x="86" y="58"/>
                </a:lnTo>
                <a:lnTo>
                  <a:pt x="88" y="63"/>
                </a:lnTo>
                <a:lnTo>
                  <a:pt x="103" y="63"/>
                </a:lnTo>
                <a:lnTo>
                  <a:pt x="103" y="61"/>
                </a:lnTo>
                <a:lnTo>
                  <a:pt x="109" y="71"/>
                </a:lnTo>
                <a:lnTo>
                  <a:pt x="115" y="82"/>
                </a:lnTo>
                <a:lnTo>
                  <a:pt x="124" y="92"/>
                </a:lnTo>
                <a:lnTo>
                  <a:pt x="114" y="99"/>
                </a:lnTo>
                <a:lnTo>
                  <a:pt x="103" y="110"/>
                </a:lnTo>
                <a:lnTo>
                  <a:pt x="78" y="115"/>
                </a:lnTo>
                <a:lnTo>
                  <a:pt x="47" y="119"/>
                </a:lnTo>
                <a:lnTo>
                  <a:pt x="27" y="120"/>
                </a:lnTo>
                <a:lnTo>
                  <a:pt x="19" y="123"/>
                </a:lnTo>
                <a:lnTo>
                  <a:pt x="10" y="118"/>
                </a:lnTo>
                <a:lnTo>
                  <a:pt x="0" y="111"/>
                </a:lnTo>
                <a:lnTo>
                  <a:pt x="4" y="99"/>
                </a:lnTo>
                <a:lnTo>
                  <a:pt x="10" y="87"/>
                </a:lnTo>
                <a:lnTo>
                  <a:pt x="13" y="82"/>
                </a:lnTo>
                <a:lnTo>
                  <a:pt x="15" y="61"/>
                </a:lnTo>
                <a:lnTo>
                  <a:pt x="10" y="52"/>
                </a:lnTo>
                <a:lnTo>
                  <a:pt x="4" y="43"/>
                </a:lnTo>
                <a:lnTo>
                  <a:pt x="4" y="31"/>
                </a:lnTo>
                <a:lnTo>
                  <a:pt x="24" y="11"/>
                </a:lnTo>
                <a:lnTo>
                  <a:pt x="36" y="0"/>
                </a:lnTo>
              </a:path>
            </a:pathLst>
          </a:custGeom>
          <a:solidFill>
            <a:srgbClr val="6699FF"/>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297" name="Freeform 204"/>
          <p:cNvSpPr>
            <a:spLocks/>
          </p:cNvSpPr>
          <p:nvPr/>
        </p:nvSpPr>
        <p:spPr bwMode="auto">
          <a:xfrm>
            <a:off x="5175250" y="3662363"/>
            <a:ext cx="608013" cy="631825"/>
          </a:xfrm>
          <a:custGeom>
            <a:avLst/>
            <a:gdLst>
              <a:gd name="T0" fmla="*/ 2147483646 w 383"/>
              <a:gd name="T1" fmla="*/ 2147483646 h 398"/>
              <a:gd name="T2" fmla="*/ 2147483646 w 383"/>
              <a:gd name="T3" fmla="*/ 2147483646 h 398"/>
              <a:gd name="T4" fmla="*/ 2147483646 w 383"/>
              <a:gd name="T5" fmla="*/ 2147483646 h 398"/>
              <a:gd name="T6" fmla="*/ 2147483646 w 383"/>
              <a:gd name="T7" fmla="*/ 2147483646 h 398"/>
              <a:gd name="T8" fmla="*/ 2147483646 w 383"/>
              <a:gd name="T9" fmla="*/ 2147483646 h 398"/>
              <a:gd name="T10" fmla="*/ 2147483646 w 383"/>
              <a:gd name="T11" fmla="*/ 2147483646 h 398"/>
              <a:gd name="T12" fmla="*/ 2147483646 w 383"/>
              <a:gd name="T13" fmla="*/ 2147483646 h 398"/>
              <a:gd name="T14" fmla="*/ 2147483646 w 383"/>
              <a:gd name="T15" fmla="*/ 2147483646 h 398"/>
              <a:gd name="T16" fmla="*/ 2147483646 w 383"/>
              <a:gd name="T17" fmla="*/ 2147483646 h 398"/>
              <a:gd name="T18" fmla="*/ 2147483646 w 383"/>
              <a:gd name="T19" fmla="*/ 2147483646 h 398"/>
              <a:gd name="T20" fmla="*/ 2147483646 w 383"/>
              <a:gd name="T21" fmla="*/ 2147483646 h 398"/>
              <a:gd name="T22" fmla="*/ 2147483646 w 383"/>
              <a:gd name="T23" fmla="*/ 2147483646 h 398"/>
              <a:gd name="T24" fmla="*/ 2147483646 w 383"/>
              <a:gd name="T25" fmla="*/ 2147483646 h 398"/>
              <a:gd name="T26" fmla="*/ 2147483646 w 383"/>
              <a:gd name="T27" fmla="*/ 2147483646 h 398"/>
              <a:gd name="T28" fmla="*/ 2147483646 w 383"/>
              <a:gd name="T29" fmla="*/ 2147483646 h 398"/>
              <a:gd name="T30" fmla="*/ 2147483646 w 383"/>
              <a:gd name="T31" fmla="*/ 2147483646 h 398"/>
              <a:gd name="T32" fmla="*/ 2147483646 w 383"/>
              <a:gd name="T33" fmla="*/ 2147483646 h 398"/>
              <a:gd name="T34" fmla="*/ 2147483646 w 383"/>
              <a:gd name="T35" fmla="*/ 2147483646 h 398"/>
              <a:gd name="T36" fmla="*/ 0 w 383"/>
              <a:gd name="T37" fmla="*/ 2147483646 h 398"/>
              <a:gd name="T38" fmla="*/ 2147483646 w 383"/>
              <a:gd name="T39" fmla="*/ 2147483646 h 398"/>
              <a:gd name="T40" fmla="*/ 2147483646 w 383"/>
              <a:gd name="T41" fmla="*/ 2147483646 h 398"/>
              <a:gd name="T42" fmla="*/ 2147483646 w 383"/>
              <a:gd name="T43" fmla="*/ 2147483646 h 398"/>
              <a:gd name="T44" fmla="*/ 2147483646 w 383"/>
              <a:gd name="T45" fmla="*/ 2147483646 h 398"/>
              <a:gd name="T46" fmla="*/ 2147483646 w 383"/>
              <a:gd name="T47" fmla="*/ 2147483646 h 398"/>
              <a:gd name="T48" fmla="*/ 2147483646 w 383"/>
              <a:gd name="T49" fmla="*/ 2147483646 h 398"/>
              <a:gd name="T50" fmla="*/ 2147483646 w 383"/>
              <a:gd name="T51" fmla="*/ 2147483646 h 398"/>
              <a:gd name="T52" fmla="*/ 2147483646 w 383"/>
              <a:gd name="T53" fmla="*/ 2147483646 h 398"/>
              <a:gd name="T54" fmla="*/ 2147483646 w 383"/>
              <a:gd name="T55" fmla="*/ 2147483646 h 398"/>
              <a:gd name="T56" fmla="*/ 2147483646 w 383"/>
              <a:gd name="T57" fmla="*/ 2147483646 h 398"/>
              <a:gd name="T58" fmla="*/ 2147483646 w 383"/>
              <a:gd name="T59" fmla="*/ 2147483646 h 398"/>
              <a:gd name="T60" fmla="*/ 2147483646 w 383"/>
              <a:gd name="T61" fmla="*/ 2147483646 h 398"/>
              <a:gd name="T62" fmla="*/ 2147483646 w 383"/>
              <a:gd name="T63" fmla="*/ 2147483646 h 398"/>
              <a:gd name="T64" fmla="*/ 2147483646 w 383"/>
              <a:gd name="T65" fmla="*/ 2147483646 h 398"/>
              <a:gd name="T66" fmla="*/ 2147483646 w 383"/>
              <a:gd name="T67" fmla="*/ 2147483646 h 398"/>
              <a:gd name="T68" fmla="*/ 2147483646 w 383"/>
              <a:gd name="T69" fmla="*/ 2147483646 h 398"/>
              <a:gd name="T70" fmla="*/ 2147483646 w 383"/>
              <a:gd name="T71" fmla="*/ 2147483646 h 398"/>
              <a:gd name="T72" fmla="*/ 2147483646 w 383"/>
              <a:gd name="T73" fmla="*/ 2147483646 h 398"/>
              <a:gd name="T74" fmla="*/ 2147483646 w 383"/>
              <a:gd name="T75" fmla="*/ 2147483646 h 398"/>
              <a:gd name="T76" fmla="*/ 2147483646 w 383"/>
              <a:gd name="T77" fmla="*/ 2147483646 h 398"/>
              <a:gd name="T78" fmla="*/ 2147483646 w 383"/>
              <a:gd name="T79" fmla="*/ 2147483646 h 398"/>
              <a:gd name="T80" fmla="*/ 2147483646 w 383"/>
              <a:gd name="T81" fmla="*/ 2147483646 h 398"/>
              <a:gd name="T82" fmla="*/ 2147483646 w 383"/>
              <a:gd name="T83" fmla="*/ 2147483646 h 398"/>
              <a:gd name="T84" fmla="*/ 2147483646 w 383"/>
              <a:gd name="T85" fmla="*/ 2147483646 h 398"/>
              <a:gd name="T86" fmla="*/ 2147483646 w 383"/>
              <a:gd name="T87" fmla="*/ 2147483646 h 398"/>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383"/>
              <a:gd name="T133" fmla="*/ 0 h 398"/>
              <a:gd name="T134" fmla="*/ 383 w 383"/>
              <a:gd name="T135" fmla="*/ 398 h 398"/>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383" h="398">
                <a:moveTo>
                  <a:pt x="216" y="2"/>
                </a:moveTo>
                <a:lnTo>
                  <a:pt x="213" y="7"/>
                </a:lnTo>
                <a:lnTo>
                  <a:pt x="213" y="10"/>
                </a:lnTo>
                <a:lnTo>
                  <a:pt x="213" y="20"/>
                </a:lnTo>
                <a:lnTo>
                  <a:pt x="212" y="31"/>
                </a:lnTo>
                <a:lnTo>
                  <a:pt x="209" y="36"/>
                </a:lnTo>
                <a:lnTo>
                  <a:pt x="201" y="43"/>
                </a:lnTo>
                <a:lnTo>
                  <a:pt x="197" y="45"/>
                </a:lnTo>
                <a:lnTo>
                  <a:pt x="179" y="45"/>
                </a:lnTo>
                <a:lnTo>
                  <a:pt x="180" y="43"/>
                </a:lnTo>
                <a:lnTo>
                  <a:pt x="179" y="43"/>
                </a:lnTo>
                <a:lnTo>
                  <a:pt x="179" y="39"/>
                </a:lnTo>
                <a:lnTo>
                  <a:pt x="179" y="36"/>
                </a:lnTo>
                <a:lnTo>
                  <a:pt x="174" y="36"/>
                </a:lnTo>
                <a:lnTo>
                  <a:pt x="168" y="34"/>
                </a:lnTo>
                <a:lnTo>
                  <a:pt x="165" y="39"/>
                </a:lnTo>
                <a:lnTo>
                  <a:pt x="161" y="43"/>
                </a:lnTo>
                <a:lnTo>
                  <a:pt x="158" y="46"/>
                </a:lnTo>
                <a:lnTo>
                  <a:pt x="155" y="47"/>
                </a:lnTo>
                <a:lnTo>
                  <a:pt x="148" y="47"/>
                </a:lnTo>
                <a:lnTo>
                  <a:pt x="145" y="46"/>
                </a:lnTo>
                <a:lnTo>
                  <a:pt x="140" y="43"/>
                </a:lnTo>
                <a:lnTo>
                  <a:pt x="137" y="43"/>
                </a:lnTo>
                <a:lnTo>
                  <a:pt x="136" y="43"/>
                </a:lnTo>
                <a:lnTo>
                  <a:pt x="132" y="43"/>
                </a:lnTo>
                <a:lnTo>
                  <a:pt x="128" y="46"/>
                </a:lnTo>
                <a:lnTo>
                  <a:pt x="125" y="51"/>
                </a:lnTo>
                <a:lnTo>
                  <a:pt x="124" y="55"/>
                </a:lnTo>
                <a:lnTo>
                  <a:pt x="120" y="56"/>
                </a:lnTo>
                <a:lnTo>
                  <a:pt x="115" y="59"/>
                </a:lnTo>
                <a:lnTo>
                  <a:pt x="112" y="61"/>
                </a:lnTo>
                <a:lnTo>
                  <a:pt x="110" y="63"/>
                </a:lnTo>
                <a:lnTo>
                  <a:pt x="109" y="71"/>
                </a:lnTo>
                <a:lnTo>
                  <a:pt x="103" y="71"/>
                </a:lnTo>
                <a:lnTo>
                  <a:pt x="112" y="80"/>
                </a:lnTo>
                <a:lnTo>
                  <a:pt x="113" y="90"/>
                </a:lnTo>
                <a:lnTo>
                  <a:pt x="122" y="104"/>
                </a:lnTo>
                <a:lnTo>
                  <a:pt x="112" y="109"/>
                </a:lnTo>
                <a:lnTo>
                  <a:pt x="99" y="112"/>
                </a:lnTo>
                <a:lnTo>
                  <a:pt x="85" y="114"/>
                </a:lnTo>
                <a:lnTo>
                  <a:pt x="74" y="117"/>
                </a:lnTo>
                <a:lnTo>
                  <a:pt x="79" y="142"/>
                </a:lnTo>
                <a:lnTo>
                  <a:pt x="74" y="144"/>
                </a:lnTo>
                <a:lnTo>
                  <a:pt x="69" y="146"/>
                </a:lnTo>
                <a:lnTo>
                  <a:pt x="64" y="152"/>
                </a:lnTo>
                <a:lnTo>
                  <a:pt x="61" y="146"/>
                </a:lnTo>
                <a:lnTo>
                  <a:pt x="54" y="140"/>
                </a:lnTo>
                <a:lnTo>
                  <a:pt x="52" y="136"/>
                </a:lnTo>
                <a:lnTo>
                  <a:pt x="37" y="134"/>
                </a:lnTo>
                <a:lnTo>
                  <a:pt x="27" y="134"/>
                </a:lnTo>
                <a:lnTo>
                  <a:pt x="19" y="136"/>
                </a:lnTo>
                <a:lnTo>
                  <a:pt x="8" y="144"/>
                </a:lnTo>
                <a:lnTo>
                  <a:pt x="6" y="159"/>
                </a:lnTo>
                <a:lnTo>
                  <a:pt x="15" y="168"/>
                </a:lnTo>
                <a:lnTo>
                  <a:pt x="15" y="174"/>
                </a:lnTo>
                <a:lnTo>
                  <a:pt x="2" y="180"/>
                </a:lnTo>
                <a:lnTo>
                  <a:pt x="0" y="182"/>
                </a:lnTo>
                <a:lnTo>
                  <a:pt x="10" y="186"/>
                </a:lnTo>
                <a:lnTo>
                  <a:pt x="12" y="190"/>
                </a:lnTo>
                <a:lnTo>
                  <a:pt x="12" y="196"/>
                </a:lnTo>
                <a:lnTo>
                  <a:pt x="15" y="199"/>
                </a:lnTo>
                <a:lnTo>
                  <a:pt x="19" y="201"/>
                </a:lnTo>
                <a:lnTo>
                  <a:pt x="24" y="208"/>
                </a:lnTo>
                <a:lnTo>
                  <a:pt x="23" y="216"/>
                </a:lnTo>
                <a:lnTo>
                  <a:pt x="21" y="216"/>
                </a:lnTo>
                <a:lnTo>
                  <a:pt x="29" y="225"/>
                </a:lnTo>
                <a:lnTo>
                  <a:pt x="40" y="242"/>
                </a:lnTo>
                <a:lnTo>
                  <a:pt x="50" y="258"/>
                </a:lnTo>
                <a:lnTo>
                  <a:pt x="68" y="279"/>
                </a:lnTo>
                <a:lnTo>
                  <a:pt x="79" y="293"/>
                </a:lnTo>
                <a:lnTo>
                  <a:pt x="105" y="317"/>
                </a:lnTo>
                <a:lnTo>
                  <a:pt x="109" y="321"/>
                </a:lnTo>
                <a:lnTo>
                  <a:pt x="112" y="326"/>
                </a:lnTo>
                <a:lnTo>
                  <a:pt x="112" y="328"/>
                </a:lnTo>
                <a:lnTo>
                  <a:pt x="130" y="328"/>
                </a:lnTo>
                <a:lnTo>
                  <a:pt x="133" y="333"/>
                </a:lnTo>
                <a:lnTo>
                  <a:pt x="136" y="338"/>
                </a:lnTo>
                <a:lnTo>
                  <a:pt x="143" y="340"/>
                </a:lnTo>
                <a:lnTo>
                  <a:pt x="152" y="342"/>
                </a:lnTo>
                <a:lnTo>
                  <a:pt x="156" y="342"/>
                </a:lnTo>
                <a:lnTo>
                  <a:pt x="160" y="346"/>
                </a:lnTo>
                <a:lnTo>
                  <a:pt x="168" y="357"/>
                </a:lnTo>
                <a:lnTo>
                  <a:pt x="170" y="361"/>
                </a:lnTo>
                <a:lnTo>
                  <a:pt x="172" y="365"/>
                </a:lnTo>
                <a:lnTo>
                  <a:pt x="180" y="377"/>
                </a:lnTo>
                <a:lnTo>
                  <a:pt x="191" y="385"/>
                </a:lnTo>
                <a:lnTo>
                  <a:pt x="205" y="397"/>
                </a:lnTo>
                <a:lnTo>
                  <a:pt x="219" y="385"/>
                </a:lnTo>
                <a:lnTo>
                  <a:pt x="216" y="384"/>
                </a:lnTo>
                <a:lnTo>
                  <a:pt x="225" y="380"/>
                </a:lnTo>
                <a:lnTo>
                  <a:pt x="231" y="381"/>
                </a:lnTo>
                <a:lnTo>
                  <a:pt x="258" y="338"/>
                </a:lnTo>
                <a:lnTo>
                  <a:pt x="271" y="312"/>
                </a:lnTo>
                <a:lnTo>
                  <a:pt x="305" y="253"/>
                </a:lnTo>
                <a:lnTo>
                  <a:pt x="329" y="210"/>
                </a:lnTo>
                <a:lnTo>
                  <a:pt x="365" y="142"/>
                </a:lnTo>
                <a:lnTo>
                  <a:pt x="381" y="119"/>
                </a:lnTo>
                <a:lnTo>
                  <a:pt x="381" y="110"/>
                </a:lnTo>
                <a:lnTo>
                  <a:pt x="377" y="103"/>
                </a:lnTo>
                <a:lnTo>
                  <a:pt x="380" y="100"/>
                </a:lnTo>
                <a:lnTo>
                  <a:pt x="380" y="92"/>
                </a:lnTo>
                <a:lnTo>
                  <a:pt x="381" y="91"/>
                </a:lnTo>
                <a:lnTo>
                  <a:pt x="382" y="91"/>
                </a:lnTo>
                <a:lnTo>
                  <a:pt x="377" y="92"/>
                </a:lnTo>
                <a:lnTo>
                  <a:pt x="362" y="86"/>
                </a:lnTo>
                <a:lnTo>
                  <a:pt x="353" y="80"/>
                </a:lnTo>
                <a:lnTo>
                  <a:pt x="349" y="80"/>
                </a:lnTo>
                <a:lnTo>
                  <a:pt x="341" y="80"/>
                </a:lnTo>
                <a:lnTo>
                  <a:pt x="335" y="80"/>
                </a:lnTo>
                <a:lnTo>
                  <a:pt x="329" y="75"/>
                </a:lnTo>
                <a:lnTo>
                  <a:pt x="325" y="75"/>
                </a:lnTo>
                <a:lnTo>
                  <a:pt x="323" y="75"/>
                </a:lnTo>
                <a:lnTo>
                  <a:pt x="320" y="72"/>
                </a:lnTo>
                <a:lnTo>
                  <a:pt x="307" y="74"/>
                </a:lnTo>
                <a:lnTo>
                  <a:pt x="305" y="70"/>
                </a:lnTo>
                <a:lnTo>
                  <a:pt x="304" y="68"/>
                </a:lnTo>
                <a:lnTo>
                  <a:pt x="304" y="67"/>
                </a:lnTo>
                <a:lnTo>
                  <a:pt x="289" y="56"/>
                </a:lnTo>
                <a:lnTo>
                  <a:pt x="286" y="56"/>
                </a:lnTo>
                <a:lnTo>
                  <a:pt x="265" y="56"/>
                </a:lnTo>
                <a:lnTo>
                  <a:pt x="259" y="51"/>
                </a:lnTo>
                <a:lnTo>
                  <a:pt x="256" y="49"/>
                </a:lnTo>
                <a:lnTo>
                  <a:pt x="252" y="46"/>
                </a:lnTo>
                <a:lnTo>
                  <a:pt x="252" y="43"/>
                </a:lnTo>
                <a:lnTo>
                  <a:pt x="247" y="39"/>
                </a:lnTo>
                <a:lnTo>
                  <a:pt x="244" y="39"/>
                </a:lnTo>
                <a:lnTo>
                  <a:pt x="238" y="33"/>
                </a:lnTo>
                <a:lnTo>
                  <a:pt x="235" y="31"/>
                </a:lnTo>
                <a:lnTo>
                  <a:pt x="228" y="28"/>
                </a:lnTo>
                <a:lnTo>
                  <a:pt x="219" y="7"/>
                </a:lnTo>
                <a:lnTo>
                  <a:pt x="219" y="0"/>
                </a:lnTo>
                <a:lnTo>
                  <a:pt x="216" y="2"/>
                </a:lnTo>
              </a:path>
            </a:pathLst>
          </a:custGeom>
          <a:solidFill>
            <a:schemeClr val="bg1"/>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298" name="Freeform 205"/>
          <p:cNvSpPr>
            <a:spLocks/>
          </p:cNvSpPr>
          <p:nvPr/>
        </p:nvSpPr>
        <p:spPr bwMode="auto">
          <a:xfrm>
            <a:off x="5175250" y="3662363"/>
            <a:ext cx="608013" cy="631825"/>
          </a:xfrm>
          <a:custGeom>
            <a:avLst/>
            <a:gdLst>
              <a:gd name="T0" fmla="*/ 2147483646 w 383"/>
              <a:gd name="T1" fmla="*/ 2147483646 h 398"/>
              <a:gd name="T2" fmla="*/ 2147483646 w 383"/>
              <a:gd name="T3" fmla="*/ 2147483646 h 398"/>
              <a:gd name="T4" fmla="*/ 2147483646 w 383"/>
              <a:gd name="T5" fmla="*/ 2147483646 h 398"/>
              <a:gd name="T6" fmla="*/ 2147483646 w 383"/>
              <a:gd name="T7" fmla="*/ 2147483646 h 398"/>
              <a:gd name="T8" fmla="*/ 2147483646 w 383"/>
              <a:gd name="T9" fmla="*/ 2147483646 h 398"/>
              <a:gd name="T10" fmla="*/ 2147483646 w 383"/>
              <a:gd name="T11" fmla="*/ 2147483646 h 398"/>
              <a:gd name="T12" fmla="*/ 2147483646 w 383"/>
              <a:gd name="T13" fmla="*/ 2147483646 h 398"/>
              <a:gd name="T14" fmla="*/ 2147483646 w 383"/>
              <a:gd name="T15" fmla="*/ 2147483646 h 398"/>
              <a:gd name="T16" fmla="*/ 2147483646 w 383"/>
              <a:gd name="T17" fmla="*/ 2147483646 h 398"/>
              <a:gd name="T18" fmla="*/ 2147483646 w 383"/>
              <a:gd name="T19" fmla="*/ 2147483646 h 398"/>
              <a:gd name="T20" fmla="*/ 2147483646 w 383"/>
              <a:gd name="T21" fmla="*/ 2147483646 h 398"/>
              <a:gd name="T22" fmla="*/ 2147483646 w 383"/>
              <a:gd name="T23" fmla="*/ 2147483646 h 398"/>
              <a:gd name="T24" fmla="*/ 2147483646 w 383"/>
              <a:gd name="T25" fmla="*/ 2147483646 h 398"/>
              <a:gd name="T26" fmla="*/ 2147483646 w 383"/>
              <a:gd name="T27" fmla="*/ 2147483646 h 398"/>
              <a:gd name="T28" fmla="*/ 2147483646 w 383"/>
              <a:gd name="T29" fmla="*/ 2147483646 h 398"/>
              <a:gd name="T30" fmla="*/ 2147483646 w 383"/>
              <a:gd name="T31" fmla="*/ 2147483646 h 398"/>
              <a:gd name="T32" fmla="*/ 2147483646 w 383"/>
              <a:gd name="T33" fmla="*/ 2147483646 h 398"/>
              <a:gd name="T34" fmla="*/ 2147483646 w 383"/>
              <a:gd name="T35" fmla="*/ 2147483646 h 398"/>
              <a:gd name="T36" fmla="*/ 0 w 383"/>
              <a:gd name="T37" fmla="*/ 2147483646 h 398"/>
              <a:gd name="T38" fmla="*/ 2147483646 w 383"/>
              <a:gd name="T39" fmla="*/ 2147483646 h 398"/>
              <a:gd name="T40" fmla="*/ 2147483646 w 383"/>
              <a:gd name="T41" fmla="*/ 2147483646 h 398"/>
              <a:gd name="T42" fmla="*/ 2147483646 w 383"/>
              <a:gd name="T43" fmla="*/ 2147483646 h 398"/>
              <a:gd name="T44" fmla="*/ 2147483646 w 383"/>
              <a:gd name="T45" fmla="*/ 2147483646 h 398"/>
              <a:gd name="T46" fmla="*/ 2147483646 w 383"/>
              <a:gd name="T47" fmla="*/ 2147483646 h 398"/>
              <a:gd name="T48" fmla="*/ 2147483646 w 383"/>
              <a:gd name="T49" fmla="*/ 2147483646 h 398"/>
              <a:gd name="T50" fmla="*/ 2147483646 w 383"/>
              <a:gd name="T51" fmla="*/ 2147483646 h 398"/>
              <a:gd name="T52" fmla="*/ 2147483646 w 383"/>
              <a:gd name="T53" fmla="*/ 2147483646 h 398"/>
              <a:gd name="T54" fmla="*/ 2147483646 w 383"/>
              <a:gd name="T55" fmla="*/ 2147483646 h 398"/>
              <a:gd name="T56" fmla="*/ 2147483646 w 383"/>
              <a:gd name="T57" fmla="*/ 2147483646 h 398"/>
              <a:gd name="T58" fmla="*/ 2147483646 w 383"/>
              <a:gd name="T59" fmla="*/ 2147483646 h 398"/>
              <a:gd name="T60" fmla="*/ 2147483646 w 383"/>
              <a:gd name="T61" fmla="*/ 2147483646 h 398"/>
              <a:gd name="T62" fmla="*/ 2147483646 w 383"/>
              <a:gd name="T63" fmla="*/ 2147483646 h 398"/>
              <a:gd name="T64" fmla="*/ 2147483646 w 383"/>
              <a:gd name="T65" fmla="*/ 2147483646 h 398"/>
              <a:gd name="T66" fmla="*/ 2147483646 w 383"/>
              <a:gd name="T67" fmla="*/ 2147483646 h 398"/>
              <a:gd name="T68" fmla="*/ 2147483646 w 383"/>
              <a:gd name="T69" fmla="*/ 2147483646 h 398"/>
              <a:gd name="T70" fmla="*/ 2147483646 w 383"/>
              <a:gd name="T71" fmla="*/ 2147483646 h 398"/>
              <a:gd name="T72" fmla="*/ 2147483646 w 383"/>
              <a:gd name="T73" fmla="*/ 2147483646 h 398"/>
              <a:gd name="T74" fmla="*/ 2147483646 w 383"/>
              <a:gd name="T75" fmla="*/ 2147483646 h 398"/>
              <a:gd name="T76" fmla="*/ 2147483646 w 383"/>
              <a:gd name="T77" fmla="*/ 2147483646 h 398"/>
              <a:gd name="T78" fmla="*/ 2147483646 w 383"/>
              <a:gd name="T79" fmla="*/ 2147483646 h 398"/>
              <a:gd name="T80" fmla="*/ 2147483646 w 383"/>
              <a:gd name="T81" fmla="*/ 2147483646 h 398"/>
              <a:gd name="T82" fmla="*/ 2147483646 w 383"/>
              <a:gd name="T83" fmla="*/ 2147483646 h 398"/>
              <a:gd name="T84" fmla="*/ 2147483646 w 383"/>
              <a:gd name="T85" fmla="*/ 2147483646 h 398"/>
              <a:gd name="T86" fmla="*/ 2147483646 w 383"/>
              <a:gd name="T87" fmla="*/ 2147483646 h 398"/>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383"/>
              <a:gd name="T133" fmla="*/ 0 h 398"/>
              <a:gd name="T134" fmla="*/ 383 w 383"/>
              <a:gd name="T135" fmla="*/ 398 h 398"/>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383" h="398">
                <a:moveTo>
                  <a:pt x="216" y="2"/>
                </a:moveTo>
                <a:lnTo>
                  <a:pt x="213" y="7"/>
                </a:lnTo>
                <a:lnTo>
                  <a:pt x="213" y="10"/>
                </a:lnTo>
                <a:lnTo>
                  <a:pt x="213" y="20"/>
                </a:lnTo>
                <a:lnTo>
                  <a:pt x="212" y="31"/>
                </a:lnTo>
                <a:lnTo>
                  <a:pt x="209" y="36"/>
                </a:lnTo>
                <a:lnTo>
                  <a:pt x="201" y="43"/>
                </a:lnTo>
                <a:lnTo>
                  <a:pt x="197" y="45"/>
                </a:lnTo>
                <a:lnTo>
                  <a:pt x="179" y="45"/>
                </a:lnTo>
                <a:lnTo>
                  <a:pt x="180" y="43"/>
                </a:lnTo>
                <a:lnTo>
                  <a:pt x="179" y="43"/>
                </a:lnTo>
                <a:lnTo>
                  <a:pt x="179" y="39"/>
                </a:lnTo>
                <a:lnTo>
                  <a:pt x="179" y="36"/>
                </a:lnTo>
                <a:lnTo>
                  <a:pt x="174" y="36"/>
                </a:lnTo>
                <a:lnTo>
                  <a:pt x="168" y="34"/>
                </a:lnTo>
                <a:lnTo>
                  <a:pt x="165" y="39"/>
                </a:lnTo>
                <a:lnTo>
                  <a:pt x="161" y="43"/>
                </a:lnTo>
                <a:lnTo>
                  <a:pt x="158" y="46"/>
                </a:lnTo>
                <a:lnTo>
                  <a:pt x="155" y="47"/>
                </a:lnTo>
                <a:lnTo>
                  <a:pt x="148" y="47"/>
                </a:lnTo>
                <a:lnTo>
                  <a:pt x="145" y="46"/>
                </a:lnTo>
                <a:lnTo>
                  <a:pt x="140" y="43"/>
                </a:lnTo>
                <a:lnTo>
                  <a:pt x="137" y="43"/>
                </a:lnTo>
                <a:lnTo>
                  <a:pt x="136" y="43"/>
                </a:lnTo>
                <a:lnTo>
                  <a:pt x="132" y="43"/>
                </a:lnTo>
                <a:lnTo>
                  <a:pt x="128" y="46"/>
                </a:lnTo>
                <a:lnTo>
                  <a:pt x="125" y="51"/>
                </a:lnTo>
                <a:lnTo>
                  <a:pt x="124" y="55"/>
                </a:lnTo>
                <a:lnTo>
                  <a:pt x="120" y="56"/>
                </a:lnTo>
                <a:lnTo>
                  <a:pt x="115" y="59"/>
                </a:lnTo>
                <a:lnTo>
                  <a:pt x="112" y="61"/>
                </a:lnTo>
                <a:lnTo>
                  <a:pt x="110" y="63"/>
                </a:lnTo>
                <a:lnTo>
                  <a:pt x="109" y="71"/>
                </a:lnTo>
                <a:lnTo>
                  <a:pt x="103" y="71"/>
                </a:lnTo>
                <a:lnTo>
                  <a:pt x="112" y="80"/>
                </a:lnTo>
                <a:lnTo>
                  <a:pt x="113" y="90"/>
                </a:lnTo>
                <a:lnTo>
                  <a:pt x="122" y="104"/>
                </a:lnTo>
                <a:lnTo>
                  <a:pt x="112" y="109"/>
                </a:lnTo>
                <a:lnTo>
                  <a:pt x="99" y="112"/>
                </a:lnTo>
                <a:lnTo>
                  <a:pt x="85" y="114"/>
                </a:lnTo>
                <a:lnTo>
                  <a:pt x="74" y="117"/>
                </a:lnTo>
                <a:lnTo>
                  <a:pt x="79" y="142"/>
                </a:lnTo>
                <a:lnTo>
                  <a:pt x="74" y="144"/>
                </a:lnTo>
                <a:lnTo>
                  <a:pt x="69" y="146"/>
                </a:lnTo>
                <a:lnTo>
                  <a:pt x="64" y="152"/>
                </a:lnTo>
                <a:lnTo>
                  <a:pt x="61" y="146"/>
                </a:lnTo>
                <a:lnTo>
                  <a:pt x="54" y="140"/>
                </a:lnTo>
                <a:lnTo>
                  <a:pt x="52" y="136"/>
                </a:lnTo>
                <a:lnTo>
                  <a:pt x="37" y="134"/>
                </a:lnTo>
                <a:lnTo>
                  <a:pt x="27" y="134"/>
                </a:lnTo>
                <a:lnTo>
                  <a:pt x="19" y="136"/>
                </a:lnTo>
                <a:lnTo>
                  <a:pt x="8" y="144"/>
                </a:lnTo>
                <a:lnTo>
                  <a:pt x="6" y="159"/>
                </a:lnTo>
                <a:lnTo>
                  <a:pt x="15" y="168"/>
                </a:lnTo>
                <a:lnTo>
                  <a:pt x="15" y="174"/>
                </a:lnTo>
                <a:lnTo>
                  <a:pt x="2" y="180"/>
                </a:lnTo>
                <a:lnTo>
                  <a:pt x="0" y="182"/>
                </a:lnTo>
                <a:lnTo>
                  <a:pt x="10" y="186"/>
                </a:lnTo>
                <a:lnTo>
                  <a:pt x="12" y="190"/>
                </a:lnTo>
                <a:lnTo>
                  <a:pt x="12" y="196"/>
                </a:lnTo>
                <a:lnTo>
                  <a:pt x="15" y="199"/>
                </a:lnTo>
                <a:lnTo>
                  <a:pt x="19" y="201"/>
                </a:lnTo>
                <a:lnTo>
                  <a:pt x="24" y="208"/>
                </a:lnTo>
                <a:lnTo>
                  <a:pt x="23" y="216"/>
                </a:lnTo>
                <a:lnTo>
                  <a:pt x="21" y="216"/>
                </a:lnTo>
                <a:lnTo>
                  <a:pt x="29" y="225"/>
                </a:lnTo>
                <a:lnTo>
                  <a:pt x="40" y="242"/>
                </a:lnTo>
                <a:lnTo>
                  <a:pt x="50" y="258"/>
                </a:lnTo>
                <a:lnTo>
                  <a:pt x="68" y="279"/>
                </a:lnTo>
                <a:lnTo>
                  <a:pt x="79" y="293"/>
                </a:lnTo>
                <a:lnTo>
                  <a:pt x="105" y="317"/>
                </a:lnTo>
                <a:lnTo>
                  <a:pt x="109" y="321"/>
                </a:lnTo>
                <a:lnTo>
                  <a:pt x="112" y="326"/>
                </a:lnTo>
                <a:lnTo>
                  <a:pt x="112" y="328"/>
                </a:lnTo>
                <a:lnTo>
                  <a:pt x="130" y="328"/>
                </a:lnTo>
                <a:lnTo>
                  <a:pt x="133" y="333"/>
                </a:lnTo>
                <a:lnTo>
                  <a:pt x="136" y="338"/>
                </a:lnTo>
                <a:lnTo>
                  <a:pt x="143" y="340"/>
                </a:lnTo>
                <a:lnTo>
                  <a:pt x="152" y="342"/>
                </a:lnTo>
                <a:lnTo>
                  <a:pt x="156" y="342"/>
                </a:lnTo>
                <a:lnTo>
                  <a:pt x="160" y="346"/>
                </a:lnTo>
                <a:lnTo>
                  <a:pt x="168" y="357"/>
                </a:lnTo>
                <a:lnTo>
                  <a:pt x="170" y="361"/>
                </a:lnTo>
                <a:lnTo>
                  <a:pt x="172" y="365"/>
                </a:lnTo>
                <a:lnTo>
                  <a:pt x="180" y="377"/>
                </a:lnTo>
                <a:lnTo>
                  <a:pt x="191" y="385"/>
                </a:lnTo>
                <a:lnTo>
                  <a:pt x="205" y="397"/>
                </a:lnTo>
                <a:lnTo>
                  <a:pt x="219" y="385"/>
                </a:lnTo>
                <a:lnTo>
                  <a:pt x="216" y="384"/>
                </a:lnTo>
                <a:lnTo>
                  <a:pt x="225" y="380"/>
                </a:lnTo>
                <a:lnTo>
                  <a:pt x="231" y="381"/>
                </a:lnTo>
                <a:lnTo>
                  <a:pt x="258" y="338"/>
                </a:lnTo>
                <a:lnTo>
                  <a:pt x="271" y="312"/>
                </a:lnTo>
                <a:lnTo>
                  <a:pt x="305" y="253"/>
                </a:lnTo>
                <a:lnTo>
                  <a:pt x="329" y="210"/>
                </a:lnTo>
                <a:lnTo>
                  <a:pt x="365" y="142"/>
                </a:lnTo>
                <a:lnTo>
                  <a:pt x="381" y="119"/>
                </a:lnTo>
                <a:lnTo>
                  <a:pt x="381" y="110"/>
                </a:lnTo>
                <a:lnTo>
                  <a:pt x="377" y="103"/>
                </a:lnTo>
                <a:lnTo>
                  <a:pt x="380" y="100"/>
                </a:lnTo>
                <a:lnTo>
                  <a:pt x="380" y="92"/>
                </a:lnTo>
                <a:lnTo>
                  <a:pt x="381" y="91"/>
                </a:lnTo>
                <a:lnTo>
                  <a:pt x="382" y="91"/>
                </a:lnTo>
                <a:lnTo>
                  <a:pt x="377" y="92"/>
                </a:lnTo>
                <a:lnTo>
                  <a:pt x="362" y="86"/>
                </a:lnTo>
                <a:lnTo>
                  <a:pt x="353" y="80"/>
                </a:lnTo>
                <a:lnTo>
                  <a:pt x="349" y="80"/>
                </a:lnTo>
                <a:lnTo>
                  <a:pt x="341" y="80"/>
                </a:lnTo>
                <a:lnTo>
                  <a:pt x="335" y="80"/>
                </a:lnTo>
                <a:lnTo>
                  <a:pt x="329" y="75"/>
                </a:lnTo>
                <a:lnTo>
                  <a:pt x="325" y="75"/>
                </a:lnTo>
                <a:lnTo>
                  <a:pt x="323" y="75"/>
                </a:lnTo>
                <a:lnTo>
                  <a:pt x="320" y="72"/>
                </a:lnTo>
                <a:lnTo>
                  <a:pt x="307" y="74"/>
                </a:lnTo>
                <a:lnTo>
                  <a:pt x="305" y="70"/>
                </a:lnTo>
                <a:lnTo>
                  <a:pt x="304" y="68"/>
                </a:lnTo>
                <a:lnTo>
                  <a:pt x="304" y="67"/>
                </a:lnTo>
                <a:lnTo>
                  <a:pt x="289" y="56"/>
                </a:lnTo>
                <a:lnTo>
                  <a:pt x="286" y="56"/>
                </a:lnTo>
                <a:lnTo>
                  <a:pt x="265" y="56"/>
                </a:lnTo>
                <a:lnTo>
                  <a:pt x="259" y="51"/>
                </a:lnTo>
                <a:lnTo>
                  <a:pt x="256" y="49"/>
                </a:lnTo>
                <a:lnTo>
                  <a:pt x="252" y="46"/>
                </a:lnTo>
                <a:lnTo>
                  <a:pt x="252" y="43"/>
                </a:lnTo>
                <a:lnTo>
                  <a:pt x="247" y="39"/>
                </a:lnTo>
                <a:lnTo>
                  <a:pt x="244" y="39"/>
                </a:lnTo>
                <a:lnTo>
                  <a:pt x="238" y="33"/>
                </a:lnTo>
                <a:lnTo>
                  <a:pt x="235" y="31"/>
                </a:lnTo>
                <a:lnTo>
                  <a:pt x="228" y="28"/>
                </a:lnTo>
                <a:lnTo>
                  <a:pt x="219" y="7"/>
                </a:lnTo>
                <a:lnTo>
                  <a:pt x="219" y="0"/>
                </a:lnTo>
                <a:lnTo>
                  <a:pt x="216" y="2"/>
                </a:lnTo>
              </a:path>
            </a:pathLst>
          </a:custGeom>
          <a:solidFill>
            <a:schemeClr val="bg1"/>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299" name="Freeform 206"/>
          <p:cNvSpPr>
            <a:spLocks/>
          </p:cNvSpPr>
          <p:nvPr/>
        </p:nvSpPr>
        <p:spPr bwMode="auto">
          <a:xfrm>
            <a:off x="6113463" y="4379913"/>
            <a:ext cx="566737" cy="512762"/>
          </a:xfrm>
          <a:custGeom>
            <a:avLst/>
            <a:gdLst>
              <a:gd name="T0" fmla="*/ 2147483646 w 357"/>
              <a:gd name="T1" fmla="*/ 0 h 323"/>
              <a:gd name="T2" fmla="*/ 2147483646 w 357"/>
              <a:gd name="T3" fmla="*/ 0 h 323"/>
              <a:gd name="T4" fmla="*/ 2147483646 w 357"/>
              <a:gd name="T5" fmla="*/ 2147483646 h 323"/>
              <a:gd name="T6" fmla="*/ 2147483646 w 357"/>
              <a:gd name="T7" fmla="*/ 2147483646 h 323"/>
              <a:gd name="T8" fmla="*/ 2147483646 w 357"/>
              <a:gd name="T9" fmla="*/ 2147483646 h 323"/>
              <a:gd name="T10" fmla="*/ 2147483646 w 357"/>
              <a:gd name="T11" fmla="*/ 2147483646 h 323"/>
              <a:gd name="T12" fmla="*/ 2147483646 w 357"/>
              <a:gd name="T13" fmla="*/ 2147483646 h 323"/>
              <a:gd name="T14" fmla="*/ 0 w 357"/>
              <a:gd name="T15" fmla="*/ 2147483646 h 323"/>
              <a:gd name="T16" fmla="*/ 2147483646 w 357"/>
              <a:gd name="T17" fmla="*/ 2147483646 h 323"/>
              <a:gd name="T18" fmla="*/ 2147483646 w 357"/>
              <a:gd name="T19" fmla="*/ 2147483646 h 323"/>
              <a:gd name="T20" fmla="*/ 2147483646 w 357"/>
              <a:gd name="T21" fmla="*/ 2147483646 h 323"/>
              <a:gd name="T22" fmla="*/ 2147483646 w 357"/>
              <a:gd name="T23" fmla="*/ 2147483646 h 323"/>
              <a:gd name="T24" fmla="*/ 2147483646 w 357"/>
              <a:gd name="T25" fmla="*/ 2147483646 h 323"/>
              <a:gd name="T26" fmla="*/ 2147483646 w 357"/>
              <a:gd name="T27" fmla="*/ 2147483646 h 323"/>
              <a:gd name="T28" fmla="*/ 2147483646 w 357"/>
              <a:gd name="T29" fmla="*/ 2147483646 h 323"/>
              <a:gd name="T30" fmla="*/ 2147483646 w 357"/>
              <a:gd name="T31" fmla="*/ 2147483646 h 323"/>
              <a:gd name="T32" fmla="*/ 2147483646 w 357"/>
              <a:gd name="T33" fmla="*/ 2147483646 h 323"/>
              <a:gd name="T34" fmla="*/ 2147483646 w 357"/>
              <a:gd name="T35" fmla="*/ 2147483646 h 323"/>
              <a:gd name="T36" fmla="*/ 2147483646 w 357"/>
              <a:gd name="T37" fmla="*/ 2147483646 h 323"/>
              <a:gd name="T38" fmla="*/ 2147483646 w 357"/>
              <a:gd name="T39" fmla="*/ 2147483646 h 323"/>
              <a:gd name="T40" fmla="*/ 2147483646 w 357"/>
              <a:gd name="T41" fmla="*/ 2147483646 h 323"/>
              <a:gd name="T42" fmla="*/ 2147483646 w 357"/>
              <a:gd name="T43" fmla="*/ 2147483646 h 323"/>
              <a:gd name="T44" fmla="*/ 2147483646 w 357"/>
              <a:gd name="T45" fmla="*/ 2147483646 h 323"/>
              <a:gd name="T46" fmla="*/ 2147483646 w 357"/>
              <a:gd name="T47" fmla="*/ 2147483646 h 323"/>
              <a:gd name="T48" fmla="*/ 2147483646 w 357"/>
              <a:gd name="T49" fmla="*/ 2147483646 h 323"/>
              <a:gd name="T50" fmla="*/ 2147483646 w 357"/>
              <a:gd name="T51" fmla="*/ 2147483646 h 323"/>
              <a:gd name="T52" fmla="*/ 2147483646 w 357"/>
              <a:gd name="T53" fmla="*/ 2147483646 h 323"/>
              <a:gd name="T54" fmla="*/ 2147483646 w 357"/>
              <a:gd name="T55" fmla="*/ 2147483646 h 323"/>
              <a:gd name="T56" fmla="*/ 2147483646 w 357"/>
              <a:gd name="T57" fmla="*/ 2147483646 h 323"/>
              <a:gd name="T58" fmla="*/ 2147483646 w 357"/>
              <a:gd name="T59" fmla="*/ 2147483646 h 323"/>
              <a:gd name="T60" fmla="*/ 2147483646 w 357"/>
              <a:gd name="T61" fmla="*/ 2147483646 h 323"/>
              <a:gd name="T62" fmla="*/ 2147483646 w 357"/>
              <a:gd name="T63" fmla="*/ 2147483646 h 323"/>
              <a:gd name="T64" fmla="*/ 2147483646 w 357"/>
              <a:gd name="T65" fmla="*/ 2147483646 h 32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57"/>
              <a:gd name="T100" fmla="*/ 0 h 323"/>
              <a:gd name="T101" fmla="*/ 357 w 357"/>
              <a:gd name="T102" fmla="*/ 323 h 323"/>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57" h="323">
                <a:moveTo>
                  <a:pt x="179" y="0"/>
                </a:moveTo>
                <a:lnTo>
                  <a:pt x="177" y="0"/>
                </a:lnTo>
                <a:lnTo>
                  <a:pt x="165" y="0"/>
                </a:lnTo>
                <a:lnTo>
                  <a:pt x="168" y="0"/>
                </a:lnTo>
                <a:lnTo>
                  <a:pt x="153" y="0"/>
                </a:lnTo>
                <a:lnTo>
                  <a:pt x="126" y="35"/>
                </a:lnTo>
                <a:lnTo>
                  <a:pt x="107" y="42"/>
                </a:lnTo>
                <a:lnTo>
                  <a:pt x="76" y="54"/>
                </a:lnTo>
                <a:lnTo>
                  <a:pt x="76" y="56"/>
                </a:lnTo>
                <a:lnTo>
                  <a:pt x="64" y="61"/>
                </a:lnTo>
                <a:lnTo>
                  <a:pt x="45" y="68"/>
                </a:lnTo>
                <a:lnTo>
                  <a:pt x="39" y="74"/>
                </a:lnTo>
                <a:lnTo>
                  <a:pt x="24" y="80"/>
                </a:lnTo>
                <a:lnTo>
                  <a:pt x="8" y="83"/>
                </a:lnTo>
                <a:lnTo>
                  <a:pt x="0" y="98"/>
                </a:lnTo>
                <a:lnTo>
                  <a:pt x="0" y="126"/>
                </a:lnTo>
                <a:lnTo>
                  <a:pt x="11" y="156"/>
                </a:lnTo>
                <a:lnTo>
                  <a:pt x="12" y="203"/>
                </a:lnTo>
                <a:lnTo>
                  <a:pt x="15" y="227"/>
                </a:lnTo>
                <a:lnTo>
                  <a:pt x="43" y="229"/>
                </a:lnTo>
                <a:lnTo>
                  <a:pt x="49" y="240"/>
                </a:lnTo>
                <a:lnTo>
                  <a:pt x="68" y="247"/>
                </a:lnTo>
                <a:lnTo>
                  <a:pt x="85" y="255"/>
                </a:lnTo>
                <a:lnTo>
                  <a:pt x="103" y="274"/>
                </a:lnTo>
                <a:lnTo>
                  <a:pt x="117" y="289"/>
                </a:lnTo>
                <a:lnTo>
                  <a:pt x="122" y="294"/>
                </a:lnTo>
                <a:lnTo>
                  <a:pt x="153" y="317"/>
                </a:lnTo>
                <a:lnTo>
                  <a:pt x="175" y="322"/>
                </a:lnTo>
                <a:lnTo>
                  <a:pt x="238" y="278"/>
                </a:lnTo>
                <a:lnTo>
                  <a:pt x="283" y="247"/>
                </a:lnTo>
                <a:lnTo>
                  <a:pt x="325" y="220"/>
                </a:lnTo>
                <a:lnTo>
                  <a:pt x="352" y="200"/>
                </a:lnTo>
                <a:lnTo>
                  <a:pt x="351" y="195"/>
                </a:lnTo>
                <a:lnTo>
                  <a:pt x="356" y="185"/>
                </a:lnTo>
                <a:lnTo>
                  <a:pt x="354" y="181"/>
                </a:lnTo>
                <a:lnTo>
                  <a:pt x="351" y="176"/>
                </a:lnTo>
                <a:lnTo>
                  <a:pt x="344" y="174"/>
                </a:lnTo>
                <a:lnTo>
                  <a:pt x="343" y="172"/>
                </a:lnTo>
                <a:lnTo>
                  <a:pt x="343" y="164"/>
                </a:lnTo>
                <a:lnTo>
                  <a:pt x="343" y="149"/>
                </a:lnTo>
                <a:lnTo>
                  <a:pt x="340" y="140"/>
                </a:lnTo>
                <a:lnTo>
                  <a:pt x="335" y="129"/>
                </a:lnTo>
                <a:lnTo>
                  <a:pt x="323" y="112"/>
                </a:lnTo>
                <a:lnTo>
                  <a:pt x="325" y="103"/>
                </a:lnTo>
                <a:lnTo>
                  <a:pt x="320" y="98"/>
                </a:lnTo>
                <a:lnTo>
                  <a:pt x="313" y="95"/>
                </a:lnTo>
                <a:lnTo>
                  <a:pt x="310" y="94"/>
                </a:lnTo>
                <a:lnTo>
                  <a:pt x="309" y="71"/>
                </a:lnTo>
                <a:lnTo>
                  <a:pt x="298" y="61"/>
                </a:lnTo>
                <a:lnTo>
                  <a:pt x="297" y="54"/>
                </a:lnTo>
                <a:lnTo>
                  <a:pt x="287" y="39"/>
                </a:lnTo>
                <a:lnTo>
                  <a:pt x="285" y="33"/>
                </a:lnTo>
                <a:lnTo>
                  <a:pt x="283" y="29"/>
                </a:lnTo>
                <a:lnTo>
                  <a:pt x="279" y="29"/>
                </a:lnTo>
                <a:lnTo>
                  <a:pt x="275" y="29"/>
                </a:lnTo>
                <a:lnTo>
                  <a:pt x="264" y="27"/>
                </a:lnTo>
                <a:lnTo>
                  <a:pt x="254" y="31"/>
                </a:lnTo>
                <a:lnTo>
                  <a:pt x="246" y="35"/>
                </a:lnTo>
                <a:lnTo>
                  <a:pt x="235" y="29"/>
                </a:lnTo>
                <a:lnTo>
                  <a:pt x="222" y="29"/>
                </a:lnTo>
                <a:lnTo>
                  <a:pt x="214" y="29"/>
                </a:lnTo>
                <a:lnTo>
                  <a:pt x="208" y="25"/>
                </a:lnTo>
                <a:lnTo>
                  <a:pt x="201" y="20"/>
                </a:lnTo>
                <a:lnTo>
                  <a:pt x="197" y="14"/>
                </a:lnTo>
                <a:lnTo>
                  <a:pt x="190" y="7"/>
                </a:lnTo>
                <a:lnTo>
                  <a:pt x="186" y="3"/>
                </a:lnTo>
                <a:lnTo>
                  <a:pt x="179" y="0"/>
                </a:lnTo>
              </a:path>
            </a:pathLst>
          </a:custGeom>
          <a:solidFill>
            <a:schemeClr val="bg1"/>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300" name="Freeform 207"/>
          <p:cNvSpPr>
            <a:spLocks/>
          </p:cNvSpPr>
          <p:nvPr/>
        </p:nvSpPr>
        <p:spPr bwMode="auto">
          <a:xfrm>
            <a:off x="6113463" y="4379913"/>
            <a:ext cx="566737" cy="512762"/>
          </a:xfrm>
          <a:custGeom>
            <a:avLst/>
            <a:gdLst>
              <a:gd name="T0" fmla="*/ 2147483646 w 357"/>
              <a:gd name="T1" fmla="*/ 0 h 323"/>
              <a:gd name="T2" fmla="*/ 2147483646 w 357"/>
              <a:gd name="T3" fmla="*/ 0 h 323"/>
              <a:gd name="T4" fmla="*/ 2147483646 w 357"/>
              <a:gd name="T5" fmla="*/ 2147483646 h 323"/>
              <a:gd name="T6" fmla="*/ 2147483646 w 357"/>
              <a:gd name="T7" fmla="*/ 2147483646 h 323"/>
              <a:gd name="T8" fmla="*/ 2147483646 w 357"/>
              <a:gd name="T9" fmla="*/ 2147483646 h 323"/>
              <a:gd name="T10" fmla="*/ 2147483646 w 357"/>
              <a:gd name="T11" fmla="*/ 2147483646 h 323"/>
              <a:gd name="T12" fmla="*/ 2147483646 w 357"/>
              <a:gd name="T13" fmla="*/ 2147483646 h 323"/>
              <a:gd name="T14" fmla="*/ 0 w 357"/>
              <a:gd name="T15" fmla="*/ 2147483646 h 323"/>
              <a:gd name="T16" fmla="*/ 2147483646 w 357"/>
              <a:gd name="T17" fmla="*/ 2147483646 h 323"/>
              <a:gd name="T18" fmla="*/ 2147483646 w 357"/>
              <a:gd name="T19" fmla="*/ 2147483646 h 323"/>
              <a:gd name="T20" fmla="*/ 2147483646 w 357"/>
              <a:gd name="T21" fmla="*/ 2147483646 h 323"/>
              <a:gd name="T22" fmla="*/ 2147483646 w 357"/>
              <a:gd name="T23" fmla="*/ 2147483646 h 323"/>
              <a:gd name="T24" fmla="*/ 2147483646 w 357"/>
              <a:gd name="T25" fmla="*/ 2147483646 h 323"/>
              <a:gd name="T26" fmla="*/ 2147483646 w 357"/>
              <a:gd name="T27" fmla="*/ 2147483646 h 323"/>
              <a:gd name="T28" fmla="*/ 2147483646 w 357"/>
              <a:gd name="T29" fmla="*/ 2147483646 h 323"/>
              <a:gd name="T30" fmla="*/ 2147483646 w 357"/>
              <a:gd name="T31" fmla="*/ 2147483646 h 323"/>
              <a:gd name="T32" fmla="*/ 2147483646 w 357"/>
              <a:gd name="T33" fmla="*/ 2147483646 h 323"/>
              <a:gd name="T34" fmla="*/ 2147483646 w 357"/>
              <a:gd name="T35" fmla="*/ 2147483646 h 323"/>
              <a:gd name="T36" fmla="*/ 2147483646 w 357"/>
              <a:gd name="T37" fmla="*/ 2147483646 h 323"/>
              <a:gd name="T38" fmla="*/ 2147483646 w 357"/>
              <a:gd name="T39" fmla="*/ 2147483646 h 323"/>
              <a:gd name="T40" fmla="*/ 2147483646 w 357"/>
              <a:gd name="T41" fmla="*/ 2147483646 h 323"/>
              <a:gd name="T42" fmla="*/ 2147483646 w 357"/>
              <a:gd name="T43" fmla="*/ 2147483646 h 323"/>
              <a:gd name="T44" fmla="*/ 2147483646 w 357"/>
              <a:gd name="T45" fmla="*/ 2147483646 h 323"/>
              <a:gd name="T46" fmla="*/ 2147483646 w 357"/>
              <a:gd name="T47" fmla="*/ 2147483646 h 323"/>
              <a:gd name="T48" fmla="*/ 2147483646 w 357"/>
              <a:gd name="T49" fmla="*/ 2147483646 h 323"/>
              <a:gd name="T50" fmla="*/ 2147483646 w 357"/>
              <a:gd name="T51" fmla="*/ 2147483646 h 323"/>
              <a:gd name="T52" fmla="*/ 2147483646 w 357"/>
              <a:gd name="T53" fmla="*/ 2147483646 h 323"/>
              <a:gd name="T54" fmla="*/ 2147483646 w 357"/>
              <a:gd name="T55" fmla="*/ 2147483646 h 323"/>
              <a:gd name="T56" fmla="*/ 2147483646 w 357"/>
              <a:gd name="T57" fmla="*/ 2147483646 h 323"/>
              <a:gd name="T58" fmla="*/ 2147483646 w 357"/>
              <a:gd name="T59" fmla="*/ 2147483646 h 323"/>
              <a:gd name="T60" fmla="*/ 2147483646 w 357"/>
              <a:gd name="T61" fmla="*/ 2147483646 h 323"/>
              <a:gd name="T62" fmla="*/ 2147483646 w 357"/>
              <a:gd name="T63" fmla="*/ 2147483646 h 323"/>
              <a:gd name="T64" fmla="*/ 2147483646 w 357"/>
              <a:gd name="T65" fmla="*/ 2147483646 h 32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57"/>
              <a:gd name="T100" fmla="*/ 0 h 323"/>
              <a:gd name="T101" fmla="*/ 357 w 357"/>
              <a:gd name="T102" fmla="*/ 323 h 323"/>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57" h="323">
                <a:moveTo>
                  <a:pt x="179" y="0"/>
                </a:moveTo>
                <a:lnTo>
                  <a:pt x="177" y="0"/>
                </a:lnTo>
                <a:lnTo>
                  <a:pt x="165" y="0"/>
                </a:lnTo>
                <a:lnTo>
                  <a:pt x="168" y="0"/>
                </a:lnTo>
                <a:lnTo>
                  <a:pt x="153" y="0"/>
                </a:lnTo>
                <a:lnTo>
                  <a:pt x="126" y="35"/>
                </a:lnTo>
                <a:lnTo>
                  <a:pt x="107" y="42"/>
                </a:lnTo>
                <a:lnTo>
                  <a:pt x="76" y="54"/>
                </a:lnTo>
                <a:lnTo>
                  <a:pt x="76" y="56"/>
                </a:lnTo>
                <a:lnTo>
                  <a:pt x="64" y="61"/>
                </a:lnTo>
                <a:lnTo>
                  <a:pt x="45" y="68"/>
                </a:lnTo>
                <a:lnTo>
                  <a:pt x="39" y="74"/>
                </a:lnTo>
                <a:lnTo>
                  <a:pt x="24" y="80"/>
                </a:lnTo>
                <a:lnTo>
                  <a:pt x="8" y="83"/>
                </a:lnTo>
                <a:lnTo>
                  <a:pt x="0" y="98"/>
                </a:lnTo>
                <a:lnTo>
                  <a:pt x="0" y="126"/>
                </a:lnTo>
                <a:lnTo>
                  <a:pt x="11" y="156"/>
                </a:lnTo>
                <a:lnTo>
                  <a:pt x="12" y="203"/>
                </a:lnTo>
                <a:lnTo>
                  <a:pt x="15" y="227"/>
                </a:lnTo>
                <a:lnTo>
                  <a:pt x="43" y="229"/>
                </a:lnTo>
                <a:lnTo>
                  <a:pt x="49" y="240"/>
                </a:lnTo>
                <a:lnTo>
                  <a:pt x="68" y="247"/>
                </a:lnTo>
                <a:lnTo>
                  <a:pt x="85" y="255"/>
                </a:lnTo>
                <a:lnTo>
                  <a:pt x="103" y="274"/>
                </a:lnTo>
                <a:lnTo>
                  <a:pt x="117" y="289"/>
                </a:lnTo>
                <a:lnTo>
                  <a:pt x="122" y="294"/>
                </a:lnTo>
                <a:lnTo>
                  <a:pt x="153" y="317"/>
                </a:lnTo>
                <a:lnTo>
                  <a:pt x="175" y="322"/>
                </a:lnTo>
                <a:lnTo>
                  <a:pt x="238" y="278"/>
                </a:lnTo>
                <a:lnTo>
                  <a:pt x="283" y="247"/>
                </a:lnTo>
                <a:lnTo>
                  <a:pt x="325" y="220"/>
                </a:lnTo>
                <a:lnTo>
                  <a:pt x="352" y="200"/>
                </a:lnTo>
                <a:lnTo>
                  <a:pt x="351" y="195"/>
                </a:lnTo>
                <a:lnTo>
                  <a:pt x="356" y="185"/>
                </a:lnTo>
                <a:lnTo>
                  <a:pt x="354" y="181"/>
                </a:lnTo>
                <a:lnTo>
                  <a:pt x="351" y="176"/>
                </a:lnTo>
                <a:lnTo>
                  <a:pt x="344" y="174"/>
                </a:lnTo>
                <a:lnTo>
                  <a:pt x="343" y="172"/>
                </a:lnTo>
                <a:lnTo>
                  <a:pt x="343" y="164"/>
                </a:lnTo>
                <a:lnTo>
                  <a:pt x="343" y="149"/>
                </a:lnTo>
                <a:lnTo>
                  <a:pt x="340" y="140"/>
                </a:lnTo>
                <a:lnTo>
                  <a:pt x="335" y="129"/>
                </a:lnTo>
                <a:lnTo>
                  <a:pt x="323" y="112"/>
                </a:lnTo>
                <a:lnTo>
                  <a:pt x="325" y="103"/>
                </a:lnTo>
                <a:lnTo>
                  <a:pt x="320" y="98"/>
                </a:lnTo>
                <a:lnTo>
                  <a:pt x="313" y="95"/>
                </a:lnTo>
                <a:lnTo>
                  <a:pt x="310" y="94"/>
                </a:lnTo>
                <a:lnTo>
                  <a:pt x="309" y="71"/>
                </a:lnTo>
                <a:lnTo>
                  <a:pt x="298" y="61"/>
                </a:lnTo>
                <a:lnTo>
                  <a:pt x="297" y="54"/>
                </a:lnTo>
                <a:lnTo>
                  <a:pt x="287" y="39"/>
                </a:lnTo>
                <a:lnTo>
                  <a:pt x="285" y="33"/>
                </a:lnTo>
                <a:lnTo>
                  <a:pt x="283" y="29"/>
                </a:lnTo>
                <a:lnTo>
                  <a:pt x="279" y="29"/>
                </a:lnTo>
                <a:lnTo>
                  <a:pt x="275" y="29"/>
                </a:lnTo>
                <a:lnTo>
                  <a:pt x="264" y="27"/>
                </a:lnTo>
                <a:lnTo>
                  <a:pt x="254" y="31"/>
                </a:lnTo>
                <a:lnTo>
                  <a:pt x="246" y="35"/>
                </a:lnTo>
                <a:lnTo>
                  <a:pt x="235" y="29"/>
                </a:lnTo>
                <a:lnTo>
                  <a:pt x="222" y="29"/>
                </a:lnTo>
                <a:lnTo>
                  <a:pt x="214" y="29"/>
                </a:lnTo>
                <a:lnTo>
                  <a:pt x="208" y="25"/>
                </a:lnTo>
                <a:lnTo>
                  <a:pt x="201" y="20"/>
                </a:lnTo>
                <a:lnTo>
                  <a:pt x="197" y="14"/>
                </a:lnTo>
                <a:lnTo>
                  <a:pt x="190" y="7"/>
                </a:lnTo>
                <a:lnTo>
                  <a:pt x="186" y="3"/>
                </a:lnTo>
                <a:lnTo>
                  <a:pt x="179" y="0"/>
                </a:lnTo>
              </a:path>
            </a:pathLst>
          </a:custGeom>
          <a:solidFill>
            <a:srgbClr val="6699FF"/>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301" name="Freeform 208"/>
          <p:cNvSpPr>
            <a:spLocks/>
          </p:cNvSpPr>
          <p:nvPr/>
        </p:nvSpPr>
        <p:spPr bwMode="auto">
          <a:xfrm>
            <a:off x="5508625" y="4573588"/>
            <a:ext cx="509588" cy="431800"/>
          </a:xfrm>
          <a:custGeom>
            <a:avLst/>
            <a:gdLst>
              <a:gd name="T0" fmla="*/ 0 w 321"/>
              <a:gd name="T1" fmla="*/ 2147483646 h 272"/>
              <a:gd name="T2" fmla="*/ 2147483646 w 321"/>
              <a:gd name="T3" fmla="*/ 2147483646 h 272"/>
              <a:gd name="T4" fmla="*/ 2147483646 w 321"/>
              <a:gd name="T5" fmla="*/ 2147483646 h 272"/>
              <a:gd name="T6" fmla="*/ 2147483646 w 321"/>
              <a:gd name="T7" fmla="*/ 2147483646 h 272"/>
              <a:gd name="T8" fmla="*/ 2147483646 w 321"/>
              <a:gd name="T9" fmla="*/ 2147483646 h 272"/>
              <a:gd name="T10" fmla="*/ 2147483646 w 321"/>
              <a:gd name="T11" fmla="*/ 2147483646 h 272"/>
              <a:gd name="T12" fmla="*/ 2147483646 w 321"/>
              <a:gd name="T13" fmla="*/ 2147483646 h 272"/>
              <a:gd name="T14" fmla="*/ 2147483646 w 321"/>
              <a:gd name="T15" fmla="*/ 2147483646 h 272"/>
              <a:gd name="T16" fmla="*/ 2147483646 w 321"/>
              <a:gd name="T17" fmla="*/ 2147483646 h 272"/>
              <a:gd name="T18" fmla="*/ 2147483646 w 321"/>
              <a:gd name="T19" fmla="*/ 2147483646 h 272"/>
              <a:gd name="T20" fmla="*/ 2147483646 w 321"/>
              <a:gd name="T21" fmla="*/ 2147483646 h 272"/>
              <a:gd name="T22" fmla="*/ 2147483646 w 321"/>
              <a:gd name="T23" fmla="*/ 2147483646 h 272"/>
              <a:gd name="T24" fmla="*/ 2147483646 w 321"/>
              <a:gd name="T25" fmla="*/ 2147483646 h 272"/>
              <a:gd name="T26" fmla="*/ 2147483646 w 321"/>
              <a:gd name="T27" fmla="*/ 2147483646 h 272"/>
              <a:gd name="T28" fmla="*/ 2147483646 w 321"/>
              <a:gd name="T29" fmla="*/ 2147483646 h 272"/>
              <a:gd name="T30" fmla="*/ 2147483646 w 321"/>
              <a:gd name="T31" fmla="*/ 2147483646 h 272"/>
              <a:gd name="T32" fmla="*/ 2147483646 w 321"/>
              <a:gd name="T33" fmla="*/ 2147483646 h 272"/>
              <a:gd name="T34" fmla="*/ 2147483646 w 321"/>
              <a:gd name="T35" fmla="*/ 2147483646 h 272"/>
              <a:gd name="T36" fmla="*/ 2147483646 w 321"/>
              <a:gd name="T37" fmla="*/ 2147483646 h 272"/>
              <a:gd name="T38" fmla="*/ 2147483646 w 321"/>
              <a:gd name="T39" fmla="*/ 2147483646 h 272"/>
              <a:gd name="T40" fmla="*/ 2147483646 w 321"/>
              <a:gd name="T41" fmla="*/ 2147483646 h 272"/>
              <a:gd name="T42" fmla="*/ 2147483646 w 321"/>
              <a:gd name="T43" fmla="*/ 2147483646 h 272"/>
              <a:gd name="T44" fmla="*/ 2147483646 w 321"/>
              <a:gd name="T45" fmla="*/ 2147483646 h 272"/>
              <a:gd name="T46" fmla="*/ 2147483646 w 321"/>
              <a:gd name="T47" fmla="*/ 2147483646 h 272"/>
              <a:gd name="T48" fmla="*/ 2147483646 w 321"/>
              <a:gd name="T49" fmla="*/ 2147483646 h 272"/>
              <a:gd name="T50" fmla="*/ 2147483646 w 321"/>
              <a:gd name="T51" fmla="*/ 2147483646 h 272"/>
              <a:gd name="T52" fmla="*/ 2147483646 w 321"/>
              <a:gd name="T53" fmla="*/ 2147483646 h 272"/>
              <a:gd name="T54" fmla="*/ 2147483646 w 321"/>
              <a:gd name="T55" fmla="*/ 2147483646 h 272"/>
              <a:gd name="T56" fmla="*/ 2147483646 w 321"/>
              <a:gd name="T57" fmla="*/ 2147483646 h 272"/>
              <a:gd name="T58" fmla="*/ 2147483646 w 321"/>
              <a:gd name="T59" fmla="*/ 2147483646 h 272"/>
              <a:gd name="T60" fmla="*/ 2147483646 w 321"/>
              <a:gd name="T61" fmla="*/ 2147483646 h 272"/>
              <a:gd name="T62" fmla="*/ 2147483646 w 321"/>
              <a:gd name="T63" fmla="*/ 2147483646 h 272"/>
              <a:gd name="T64" fmla="*/ 2147483646 w 321"/>
              <a:gd name="T65" fmla="*/ 2147483646 h 272"/>
              <a:gd name="T66" fmla="*/ 2147483646 w 321"/>
              <a:gd name="T67" fmla="*/ 2147483646 h 272"/>
              <a:gd name="T68" fmla="*/ 2147483646 w 321"/>
              <a:gd name="T69" fmla="*/ 2147483646 h 272"/>
              <a:gd name="T70" fmla="*/ 2147483646 w 321"/>
              <a:gd name="T71" fmla="*/ 2147483646 h 272"/>
              <a:gd name="T72" fmla="*/ 2147483646 w 321"/>
              <a:gd name="T73" fmla="*/ 2147483646 h 272"/>
              <a:gd name="T74" fmla="*/ 2147483646 w 321"/>
              <a:gd name="T75" fmla="*/ 2147483646 h 272"/>
              <a:gd name="T76" fmla="*/ 2147483646 w 321"/>
              <a:gd name="T77" fmla="*/ 2147483646 h 272"/>
              <a:gd name="T78" fmla="*/ 2147483646 w 321"/>
              <a:gd name="T79" fmla="*/ 0 h 272"/>
              <a:gd name="T80" fmla="*/ 2147483646 w 321"/>
              <a:gd name="T81" fmla="*/ 2147483646 h 272"/>
              <a:gd name="T82" fmla="*/ 2147483646 w 321"/>
              <a:gd name="T83" fmla="*/ 2147483646 h 272"/>
              <a:gd name="T84" fmla="*/ 2147483646 w 321"/>
              <a:gd name="T85" fmla="*/ 2147483646 h 272"/>
              <a:gd name="T86" fmla="*/ 2147483646 w 321"/>
              <a:gd name="T87" fmla="*/ 2147483646 h 272"/>
              <a:gd name="T88" fmla="*/ 2147483646 w 321"/>
              <a:gd name="T89" fmla="*/ 2147483646 h 272"/>
              <a:gd name="T90" fmla="*/ 2147483646 w 321"/>
              <a:gd name="T91" fmla="*/ 2147483646 h 272"/>
              <a:gd name="T92" fmla="*/ 2147483646 w 321"/>
              <a:gd name="T93" fmla="*/ 2147483646 h 272"/>
              <a:gd name="T94" fmla="*/ 2147483646 w 321"/>
              <a:gd name="T95" fmla="*/ 2147483646 h 272"/>
              <a:gd name="T96" fmla="*/ 2147483646 w 321"/>
              <a:gd name="T97" fmla="*/ 2147483646 h 272"/>
              <a:gd name="T98" fmla="*/ 2147483646 w 321"/>
              <a:gd name="T99" fmla="*/ 2147483646 h 272"/>
              <a:gd name="T100" fmla="*/ 2147483646 w 321"/>
              <a:gd name="T101" fmla="*/ 2147483646 h 272"/>
              <a:gd name="T102" fmla="*/ 2147483646 w 321"/>
              <a:gd name="T103" fmla="*/ 2147483646 h 272"/>
              <a:gd name="T104" fmla="*/ 2147483646 w 321"/>
              <a:gd name="T105" fmla="*/ 2147483646 h 272"/>
              <a:gd name="T106" fmla="*/ 2147483646 w 321"/>
              <a:gd name="T107" fmla="*/ 2147483646 h 272"/>
              <a:gd name="T108" fmla="*/ 0 w 321"/>
              <a:gd name="T109" fmla="*/ 2147483646 h 272"/>
              <a:gd name="T110" fmla="*/ 0 w 321"/>
              <a:gd name="T111" fmla="*/ 2147483646 h 272"/>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321"/>
              <a:gd name="T169" fmla="*/ 0 h 272"/>
              <a:gd name="T170" fmla="*/ 321 w 321"/>
              <a:gd name="T171" fmla="*/ 272 h 272"/>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321" h="272">
                <a:moveTo>
                  <a:pt x="0" y="192"/>
                </a:moveTo>
                <a:lnTo>
                  <a:pt x="4" y="190"/>
                </a:lnTo>
                <a:lnTo>
                  <a:pt x="9" y="184"/>
                </a:lnTo>
                <a:lnTo>
                  <a:pt x="18" y="186"/>
                </a:lnTo>
                <a:lnTo>
                  <a:pt x="27" y="192"/>
                </a:lnTo>
                <a:lnTo>
                  <a:pt x="31" y="192"/>
                </a:lnTo>
                <a:lnTo>
                  <a:pt x="34" y="196"/>
                </a:lnTo>
                <a:lnTo>
                  <a:pt x="42" y="204"/>
                </a:lnTo>
                <a:lnTo>
                  <a:pt x="54" y="208"/>
                </a:lnTo>
                <a:lnTo>
                  <a:pt x="84" y="208"/>
                </a:lnTo>
                <a:lnTo>
                  <a:pt x="100" y="216"/>
                </a:lnTo>
                <a:lnTo>
                  <a:pt x="116" y="227"/>
                </a:lnTo>
                <a:lnTo>
                  <a:pt x="113" y="215"/>
                </a:lnTo>
                <a:lnTo>
                  <a:pt x="125" y="219"/>
                </a:lnTo>
                <a:lnTo>
                  <a:pt x="140" y="227"/>
                </a:lnTo>
                <a:lnTo>
                  <a:pt x="159" y="243"/>
                </a:lnTo>
                <a:lnTo>
                  <a:pt x="172" y="245"/>
                </a:lnTo>
                <a:lnTo>
                  <a:pt x="189" y="247"/>
                </a:lnTo>
                <a:lnTo>
                  <a:pt x="204" y="255"/>
                </a:lnTo>
                <a:lnTo>
                  <a:pt x="218" y="257"/>
                </a:lnTo>
                <a:lnTo>
                  <a:pt x="228" y="259"/>
                </a:lnTo>
                <a:lnTo>
                  <a:pt x="237" y="267"/>
                </a:lnTo>
                <a:lnTo>
                  <a:pt x="246" y="268"/>
                </a:lnTo>
                <a:lnTo>
                  <a:pt x="255" y="266"/>
                </a:lnTo>
                <a:lnTo>
                  <a:pt x="255" y="259"/>
                </a:lnTo>
                <a:lnTo>
                  <a:pt x="271" y="271"/>
                </a:lnTo>
                <a:lnTo>
                  <a:pt x="283" y="260"/>
                </a:lnTo>
                <a:lnTo>
                  <a:pt x="304" y="263"/>
                </a:lnTo>
                <a:lnTo>
                  <a:pt x="320" y="78"/>
                </a:lnTo>
                <a:lnTo>
                  <a:pt x="296" y="59"/>
                </a:lnTo>
                <a:lnTo>
                  <a:pt x="283" y="70"/>
                </a:lnTo>
                <a:lnTo>
                  <a:pt x="268" y="76"/>
                </a:lnTo>
                <a:lnTo>
                  <a:pt x="250" y="83"/>
                </a:lnTo>
                <a:lnTo>
                  <a:pt x="240" y="76"/>
                </a:lnTo>
                <a:lnTo>
                  <a:pt x="220" y="59"/>
                </a:lnTo>
                <a:lnTo>
                  <a:pt x="204" y="43"/>
                </a:lnTo>
                <a:lnTo>
                  <a:pt x="198" y="34"/>
                </a:lnTo>
                <a:lnTo>
                  <a:pt x="187" y="23"/>
                </a:lnTo>
                <a:lnTo>
                  <a:pt x="182" y="16"/>
                </a:lnTo>
                <a:lnTo>
                  <a:pt x="176" y="0"/>
                </a:lnTo>
                <a:lnTo>
                  <a:pt x="173" y="3"/>
                </a:lnTo>
                <a:lnTo>
                  <a:pt x="155" y="3"/>
                </a:lnTo>
                <a:lnTo>
                  <a:pt x="137" y="7"/>
                </a:lnTo>
                <a:lnTo>
                  <a:pt x="128" y="3"/>
                </a:lnTo>
                <a:lnTo>
                  <a:pt x="112" y="3"/>
                </a:lnTo>
                <a:lnTo>
                  <a:pt x="109" y="2"/>
                </a:lnTo>
                <a:lnTo>
                  <a:pt x="98" y="3"/>
                </a:lnTo>
                <a:lnTo>
                  <a:pt x="83" y="16"/>
                </a:lnTo>
                <a:lnTo>
                  <a:pt x="64" y="22"/>
                </a:lnTo>
                <a:lnTo>
                  <a:pt x="34" y="25"/>
                </a:lnTo>
                <a:lnTo>
                  <a:pt x="21" y="86"/>
                </a:lnTo>
                <a:lnTo>
                  <a:pt x="12" y="148"/>
                </a:lnTo>
                <a:lnTo>
                  <a:pt x="9" y="172"/>
                </a:lnTo>
                <a:lnTo>
                  <a:pt x="4" y="182"/>
                </a:lnTo>
                <a:lnTo>
                  <a:pt x="0" y="192"/>
                </a:lnTo>
              </a:path>
            </a:pathLst>
          </a:custGeom>
          <a:solidFill>
            <a:schemeClr val="bg1"/>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302" name="Freeform 209"/>
          <p:cNvSpPr>
            <a:spLocks/>
          </p:cNvSpPr>
          <p:nvPr/>
        </p:nvSpPr>
        <p:spPr bwMode="auto">
          <a:xfrm>
            <a:off x="5508625" y="4573588"/>
            <a:ext cx="509588" cy="431800"/>
          </a:xfrm>
          <a:custGeom>
            <a:avLst/>
            <a:gdLst>
              <a:gd name="T0" fmla="*/ 0 w 321"/>
              <a:gd name="T1" fmla="*/ 2147483646 h 272"/>
              <a:gd name="T2" fmla="*/ 2147483646 w 321"/>
              <a:gd name="T3" fmla="*/ 2147483646 h 272"/>
              <a:gd name="T4" fmla="*/ 2147483646 w 321"/>
              <a:gd name="T5" fmla="*/ 2147483646 h 272"/>
              <a:gd name="T6" fmla="*/ 2147483646 w 321"/>
              <a:gd name="T7" fmla="*/ 2147483646 h 272"/>
              <a:gd name="T8" fmla="*/ 2147483646 w 321"/>
              <a:gd name="T9" fmla="*/ 2147483646 h 272"/>
              <a:gd name="T10" fmla="*/ 2147483646 w 321"/>
              <a:gd name="T11" fmla="*/ 2147483646 h 272"/>
              <a:gd name="T12" fmla="*/ 2147483646 w 321"/>
              <a:gd name="T13" fmla="*/ 2147483646 h 272"/>
              <a:gd name="T14" fmla="*/ 2147483646 w 321"/>
              <a:gd name="T15" fmla="*/ 2147483646 h 272"/>
              <a:gd name="T16" fmla="*/ 2147483646 w 321"/>
              <a:gd name="T17" fmla="*/ 2147483646 h 272"/>
              <a:gd name="T18" fmla="*/ 2147483646 w 321"/>
              <a:gd name="T19" fmla="*/ 2147483646 h 272"/>
              <a:gd name="T20" fmla="*/ 2147483646 w 321"/>
              <a:gd name="T21" fmla="*/ 2147483646 h 272"/>
              <a:gd name="T22" fmla="*/ 2147483646 w 321"/>
              <a:gd name="T23" fmla="*/ 2147483646 h 272"/>
              <a:gd name="T24" fmla="*/ 2147483646 w 321"/>
              <a:gd name="T25" fmla="*/ 2147483646 h 272"/>
              <a:gd name="T26" fmla="*/ 2147483646 w 321"/>
              <a:gd name="T27" fmla="*/ 2147483646 h 272"/>
              <a:gd name="T28" fmla="*/ 2147483646 w 321"/>
              <a:gd name="T29" fmla="*/ 2147483646 h 272"/>
              <a:gd name="T30" fmla="*/ 2147483646 w 321"/>
              <a:gd name="T31" fmla="*/ 2147483646 h 272"/>
              <a:gd name="T32" fmla="*/ 2147483646 w 321"/>
              <a:gd name="T33" fmla="*/ 2147483646 h 272"/>
              <a:gd name="T34" fmla="*/ 2147483646 w 321"/>
              <a:gd name="T35" fmla="*/ 2147483646 h 272"/>
              <a:gd name="T36" fmla="*/ 2147483646 w 321"/>
              <a:gd name="T37" fmla="*/ 2147483646 h 272"/>
              <a:gd name="T38" fmla="*/ 2147483646 w 321"/>
              <a:gd name="T39" fmla="*/ 2147483646 h 272"/>
              <a:gd name="T40" fmla="*/ 2147483646 w 321"/>
              <a:gd name="T41" fmla="*/ 2147483646 h 272"/>
              <a:gd name="T42" fmla="*/ 2147483646 w 321"/>
              <a:gd name="T43" fmla="*/ 2147483646 h 272"/>
              <a:gd name="T44" fmla="*/ 2147483646 w 321"/>
              <a:gd name="T45" fmla="*/ 2147483646 h 272"/>
              <a:gd name="T46" fmla="*/ 2147483646 w 321"/>
              <a:gd name="T47" fmla="*/ 2147483646 h 272"/>
              <a:gd name="T48" fmla="*/ 2147483646 w 321"/>
              <a:gd name="T49" fmla="*/ 2147483646 h 272"/>
              <a:gd name="T50" fmla="*/ 2147483646 w 321"/>
              <a:gd name="T51" fmla="*/ 2147483646 h 272"/>
              <a:gd name="T52" fmla="*/ 2147483646 w 321"/>
              <a:gd name="T53" fmla="*/ 2147483646 h 272"/>
              <a:gd name="T54" fmla="*/ 2147483646 w 321"/>
              <a:gd name="T55" fmla="*/ 2147483646 h 272"/>
              <a:gd name="T56" fmla="*/ 2147483646 w 321"/>
              <a:gd name="T57" fmla="*/ 2147483646 h 272"/>
              <a:gd name="T58" fmla="*/ 2147483646 w 321"/>
              <a:gd name="T59" fmla="*/ 2147483646 h 272"/>
              <a:gd name="T60" fmla="*/ 2147483646 w 321"/>
              <a:gd name="T61" fmla="*/ 2147483646 h 272"/>
              <a:gd name="T62" fmla="*/ 2147483646 w 321"/>
              <a:gd name="T63" fmla="*/ 2147483646 h 272"/>
              <a:gd name="T64" fmla="*/ 2147483646 w 321"/>
              <a:gd name="T65" fmla="*/ 2147483646 h 272"/>
              <a:gd name="T66" fmla="*/ 2147483646 w 321"/>
              <a:gd name="T67" fmla="*/ 2147483646 h 272"/>
              <a:gd name="T68" fmla="*/ 2147483646 w 321"/>
              <a:gd name="T69" fmla="*/ 2147483646 h 272"/>
              <a:gd name="T70" fmla="*/ 2147483646 w 321"/>
              <a:gd name="T71" fmla="*/ 2147483646 h 272"/>
              <a:gd name="T72" fmla="*/ 2147483646 w 321"/>
              <a:gd name="T73" fmla="*/ 2147483646 h 272"/>
              <a:gd name="T74" fmla="*/ 2147483646 w 321"/>
              <a:gd name="T75" fmla="*/ 2147483646 h 272"/>
              <a:gd name="T76" fmla="*/ 2147483646 w 321"/>
              <a:gd name="T77" fmla="*/ 2147483646 h 272"/>
              <a:gd name="T78" fmla="*/ 2147483646 w 321"/>
              <a:gd name="T79" fmla="*/ 0 h 272"/>
              <a:gd name="T80" fmla="*/ 2147483646 w 321"/>
              <a:gd name="T81" fmla="*/ 2147483646 h 272"/>
              <a:gd name="T82" fmla="*/ 2147483646 w 321"/>
              <a:gd name="T83" fmla="*/ 2147483646 h 272"/>
              <a:gd name="T84" fmla="*/ 2147483646 w 321"/>
              <a:gd name="T85" fmla="*/ 2147483646 h 272"/>
              <a:gd name="T86" fmla="*/ 2147483646 w 321"/>
              <a:gd name="T87" fmla="*/ 2147483646 h 272"/>
              <a:gd name="T88" fmla="*/ 2147483646 w 321"/>
              <a:gd name="T89" fmla="*/ 2147483646 h 272"/>
              <a:gd name="T90" fmla="*/ 2147483646 w 321"/>
              <a:gd name="T91" fmla="*/ 2147483646 h 272"/>
              <a:gd name="T92" fmla="*/ 2147483646 w 321"/>
              <a:gd name="T93" fmla="*/ 2147483646 h 272"/>
              <a:gd name="T94" fmla="*/ 2147483646 w 321"/>
              <a:gd name="T95" fmla="*/ 2147483646 h 272"/>
              <a:gd name="T96" fmla="*/ 2147483646 w 321"/>
              <a:gd name="T97" fmla="*/ 2147483646 h 272"/>
              <a:gd name="T98" fmla="*/ 2147483646 w 321"/>
              <a:gd name="T99" fmla="*/ 2147483646 h 272"/>
              <a:gd name="T100" fmla="*/ 2147483646 w 321"/>
              <a:gd name="T101" fmla="*/ 2147483646 h 272"/>
              <a:gd name="T102" fmla="*/ 2147483646 w 321"/>
              <a:gd name="T103" fmla="*/ 2147483646 h 272"/>
              <a:gd name="T104" fmla="*/ 2147483646 w 321"/>
              <a:gd name="T105" fmla="*/ 2147483646 h 272"/>
              <a:gd name="T106" fmla="*/ 2147483646 w 321"/>
              <a:gd name="T107" fmla="*/ 2147483646 h 272"/>
              <a:gd name="T108" fmla="*/ 0 w 321"/>
              <a:gd name="T109" fmla="*/ 2147483646 h 272"/>
              <a:gd name="T110" fmla="*/ 0 w 321"/>
              <a:gd name="T111" fmla="*/ 2147483646 h 272"/>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321"/>
              <a:gd name="T169" fmla="*/ 0 h 272"/>
              <a:gd name="T170" fmla="*/ 321 w 321"/>
              <a:gd name="T171" fmla="*/ 272 h 272"/>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321" h="272">
                <a:moveTo>
                  <a:pt x="0" y="192"/>
                </a:moveTo>
                <a:lnTo>
                  <a:pt x="4" y="190"/>
                </a:lnTo>
                <a:lnTo>
                  <a:pt x="9" y="184"/>
                </a:lnTo>
                <a:lnTo>
                  <a:pt x="18" y="186"/>
                </a:lnTo>
                <a:lnTo>
                  <a:pt x="27" y="192"/>
                </a:lnTo>
                <a:lnTo>
                  <a:pt x="31" y="192"/>
                </a:lnTo>
                <a:lnTo>
                  <a:pt x="34" y="196"/>
                </a:lnTo>
                <a:lnTo>
                  <a:pt x="42" y="204"/>
                </a:lnTo>
                <a:lnTo>
                  <a:pt x="54" y="208"/>
                </a:lnTo>
                <a:lnTo>
                  <a:pt x="84" y="208"/>
                </a:lnTo>
                <a:lnTo>
                  <a:pt x="100" y="216"/>
                </a:lnTo>
                <a:lnTo>
                  <a:pt x="116" y="227"/>
                </a:lnTo>
                <a:lnTo>
                  <a:pt x="113" y="215"/>
                </a:lnTo>
                <a:lnTo>
                  <a:pt x="125" y="219"/>
                </a:lnTo>
                <a:lnTo>
                  <a:pt x="140" y="227"/>
                </a:lnTo>
                <a:lnTo>
                  <a:pt x="159" y="243"/>
                </a:lnTo>
                <a:lnTo>
                  <a:pt x="172" y="245"/>
                </a:lnTo>
                <a:lnTo>
                  <a:pt x="189" y="247"/>
                </a:lnTo>
                <a:lnTo>
                  <a:pt x="204" y="255"/>
                </a:lnTo>
                <a:lnTo>
                  <a:pt x="218" y="257"/>
                </a:lnTo>
                <a:lnTo>
                  <a:pt x="228" y="259"/>
                </a:lnTo>
                <a:lnTo>
                  <a:pt x="237" y="267"/>
                </a:lnTo>
                <a:lnTo>
                  <a:pt x="246" y="268"/>
                </a:lnTo>
                <a:lnTo>
                  <a:pt x="255" y="266"/>
                </a:lnTo>
                <a:lnTo>
                  <a:pt x="255" y="259"/>
                </a:lnTo>
                <a:lnTo>
                  <a:pt x="271" y="271"/>
                </a:lnTo>
                <a:lnTo>
                  <a:pt x="283" y="260"/>
                </a:lnTo>
                <a:lnTo>
                  <a:pt x="304" y="263"/>
                </a:lnTo>
                <a:lnTo>
                  <a:pt x="320" y="78"/>
                </a:lnTo>
                <a:lnTo>
                  <a:pt x="296" y="59"/>
                </a:lnTo>
                <a:lnTo>
                  <a:pt x="283" y="70"/>
                </a:lnTo>
                <a:lnTo>
                  <a:pt x="268" y="76"/>
                </a:lnTo>
                <a:lnTo>
                  <a:pt x="250" y="83"/>
                </a:lnTo>
                <a:lnTo>
                  <a:pt x="240" y="76"/>
                </a:lnTo>
                <a:lnTo>
                  <a:pt x="220" y="59"/>
                </a:lnTo>
                <a:lnTo>
                  <a:pt x="204" y="43"/>
                </a:lnTo>
                <a:lnTo>
                  <a:pt x="198" y="34"/>
                </a:lnTo>
                <a:lnTo>
                  <a:pt x="187" y="23"/>
                </a:lnTo>
                <a:lnTo>
                  <a:pt x="182" y="16"/>
                </a:lnTo>
                <a:lnTo>
                  <a:pt x="176" y="0"/>
                </a:lnTo>
                <a:lnTo>
                  <a:pt x="173" y="3"/>
                </a:lnTo>
                <a:lnTo>
                  <a:pt x="155" y="3"/>
                </a:lnTo>
                <a:lnTo>
                  <a:pt x="137" y="7"/>
                </a:lnTo>
                <a:lnTo>
                  <a:pt x="128" y="3"/>
                </a:lnTo>
                <a:lnTo>
                  <a:pt x="112" y="3"/>
                </a:lnTo>
                <a:lnTo>
                  <a:pt x="109" y="2"/>
                </a:lnTo>
                <a:lnTo>
                  <a:pt x="98" y="3"/>
                </a:lnTo>
                <a:lnTo>
                  <a:pt x="83" y="16"/>
                </a:lnTo>
                <a:lnTo>
                  <a:pt x="64" y="22"/>
                </a:lnTo>
                <a:lnTo>
                  <a:pt x="34" y="25"/>
                </a:lnTo>
                <a:lnTo>
                  <a:pt x="21" y="86"/>
                </a:lnTo>
                <a:lnTo>
                  <a:pt x="12" y="148"/>
                </a:lnTo>
                <a:lnTo>
                  <a:pt x="9" y="172"/>
                </a:lnTo>
                <a:lnTo>
                  <a:pt x="4" y="182"/>
                </a:lnTo>
                <a:lnTo>
                  <a:pt x="0" y="192"/>
                </a:lnTo>
              </a:path>
            </a:pathLst>
          </a:custGeom>
          <a:solidFill>
            <a:schemeClr val="bg1"/>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303" name="Freeform 210"/>
          <p:cNvSpPr>
            <a:spLocks/>
          </p:cNvSpPr>
          <p:nvPr/>
        </p:nvSpPr>
        <p:spPr bwMode="auto">
          <a:xfrm>
            <a:off x="3429000" y="4248150"/>
            <a:ext cx="449263" cy="488950"/>
          </a:xfrm>
          <a:custGeom>
            <a:avLst/>
            <a:gdLst>
              <a:gd name="T0" fmla="*/ 2147483646 w 283"/>
              <a:gd name="T1" fmla="*/ 2147483646 h 308"/>
              <a:gd name="T2" fmla="*/ 2147483646 w 283"/>
              <a:gd name="T3" fmla="*/ 2147483646 h 308"/>
              <a:gd name="T4" fmla="*/ 2147483646 w 283"/>
              <a:gd name="T5" fmla="*/ 2147483646 h 308"/>
              <a:gd name="T6" fmla="*/ 2147483646 w 283"/>
              <a:gd name="T7" fmla="*/ 2147483646 h 308"/>
              <a:gd name="T8" fmla="*/ 2147483646 w 283"/>
              <a:gd name="T9" fmla="*/ 2147483646 h 308"/>
              <a:gd name="T10" fmla="*/ 2147483646 w 283"/>
              <a:gd name="T11" fmla="*/ 2147483646 h 308"/>
              <a:gd name="T12" fmla="*/ 2147483646 w 283"/>
              <a:gd name="T13" fmla="*/ 2147483646 h 308"/>
              <a:gd name="T14" fmla="*/ 2147483646 w 283"/>
              <a:gd name="T15" fmla="*/ 2147483646 h 308"/>
              <a:gd name="T16" fmla="*/ 2147483646 w 283"/>
              <a:gd name="T17" fmla="*/ 0 h 308"/>
              <a:gd name="T18" fmla="*/ 2147483646 w 283"/>
              <a:gd name="T19" fmla="*/ 2147483646 h 308"/>
              <a:gd name="T20" fmla="*/ 2147483646 w 283"/>
              <a:gd name="T21" fmla="*/ 2147483646 h 308"/>
              <a:gd name="T22" fmla="*/ 2147483646 w 283"/>
              <a:gd name="T23" fmla="*/ 2147483646 h 308"/>
              <a:gd name="T24" fmla="*/ 2147483646 w 283"/>
              <a:gd name="T25" fmla="*/ 2147483646 h 308"/>
              <a:gd name="T26" fmla="*/ 2147483646 w 283"/>
              <a:gd name="T27" fmla="*/ 2147483646 h 308"/>
              <a:gd name="T28" fmla="*/ 2147483646 w 283"/>
              <a:gd name="T29" fmla="*/ 2147483646 h 308"/>
              <a:gd name="T30" fmla="*/ 2147483646 w 283"/>
              <a:gd name="T31" fmla="*/ 2147483646 h 308"/>
              <a:gd name="T32" fmla="*/ 2147483646 w 283"/>
              <a:gd name="T33" fmla="*/ 2147483646 h 308"/>
              <a:gd name="T34" fmla="*/ 2147483646 w 283"/>
              <a:gd name="T35" fmla="*/ 2147483646 h 308"/>
              <a:gd name="T36" fmla="*/ 2147483646 w 283"/>
              <a:gd name="T37" fmla="*/ 2147483646 h 308"/>
              <a:gd name="T38" fmla="*/ 2147483646 w 283"/>
              <a:gd name="T39" fmla="*/ 2147483646 h 308"/>
              <a:gd name="T40" fmla="*/ 2147483646 w 283"/>
              <a:gd name="T41" fmla="*/ 2147483646 h 308"/>
              <a:gd name="T42" fmla="*/ 2147483646 w 283"/>
              <a:gd name="T43" fmla="*/ 2147483646 h 308"/>
              <a:gd name="T44" fmla="*/ 2147483646 w 283"/>
              <a:gd name="T45" fmla="*/ 2147483646 h 308"/>
              <a:gd name="T46" fmla="*/ 2147483646 w 283"/>
              <a:gd name="T47" fmla="*/ 2147483646 h 308"/>
              <a:gd name="T48" fmla="*/ 2147483646 w 283"/>
              <a:gd name="T49" fmla="*/ 2147483646 h 308"/>
              <a:gd name="T50" fmla="*/ 2147483646 w 283"/>
              <a:gd name="T51" fmla="*/ 2147483646 h 308"/>
              <a:gd name="T52" fmla="*/ 2147483646 w 283"/>
              <a:gd name="T53" fmla="*/ 2147483646 h 308"/>
              <a:gd name="T54" fmla="*/ 2147483646 w 283"/>
              <a:gd name="T55" fmla="*/ 2147483646 h 308"/>
              <a:gd name="T56" fmla="*/ 2147483646 w 283"/>
              <a:gd name="T57" fmla="*/ 2147483646 h 308"/>
              <a:gd name="T58" fmla="*/ 2147483646 w 283"/>
              <a:gd name="T59" fmla="*/ 2147483646 h 308"/>
              <a:gd name="T60" fmla="*/ 2147483646 w 283"/>
              <a:gd name="T61" fmla="*/ 2147483646 h 308"/>
              <a:gd name="T62" fmla="*/ 2147483646 w 283"/>
              <a:gd name="T63" fmla="*/ 2147483646 h 308"/>
              <a:gd name="T64" fmla="*/ 2147483646 w 283"/>
              <a:gd name="T65" fmla="*/ 2147483646 h 308"/>
              <a:gd name="T66" fmla="*/ 2147483646 w 283"/>
              <a:gd name="T67" fmla="*/ 2147483646 h 308"/>
              <a:gd name="T68" fmla="*/ 2147483646 w 283"/>
              <a:gd name="T69" fmla="*/ 2147483646 h 308"/>
              <a:gd name="T70" fmla="*/ 2147483646 w 283"/>
              <a:gd name="T71" fmla="*/ 2147483646 h 308"/>
              <a:gd name="T72" fmla="*/ 2147483646 w 283"/>
              <a:gd name="T73" fmla="*/ 2147483646 h 308"/>
              <a:gd name="T74" fmla="*/ 2147483646 w 283"/>
              <a:gd name="T75" fmla="*/ 2147483646 h 308"/>
              <a:gd name="T76" fmla="*/ 2147483646 w 283"/>
              <a:gd name="T77" fmla="*/ 2147483646 h 308"/>
              <a:gd name="T78" fmla="*/ 2147483646 w 283"/>
              <a:gd name="T79" fmla="*/ 2147483646 h 308"/>
              <a:gd name="T80" fmla="*/ 2147483646 w 283"/>
              <a:gd name="T81" fmla="*/ 2147483646 h 308"/>
              <a:gd name="T82" fmla="*/ 2147483646 w 283"/>
              <a:gd name="T83" fmla="*/ 2147483646 h 308"/>
              <a:gd name="T84" fmla="*/ 2147483646 w 283"/>
              <a:gd name="T85" fmla="*/ 2147483646 h 308"/>
              <a:gd name="T86" fmla="*/ 2147483646 w 283"/>
              <a:gd name="T87" fmla="*/ 2147483646 h 308"/>
              <a:gd name="T88" fmla="*/ 2147483646 w 283"/>
              <a:gd name="T89" fmla="*/ 2147483646 h 308"/>
              <a:gd name="T90" fmla="*/ 2147483646 w 283"/>
              <a:gd name="T91" fmla="*/ 2147483646 h 308"/>
              <a:gd name="T92" fmla="*/ 2147483646 w 283"/>
              <a:gd name="T93" fmla="*/ 2147483646 h 308"/>
              <a:gd name="T94" fmla="*/ 2147483646 w 283"/>
              <a:gd name="T95" fmla="*/ 2147483646 h 308"/>
              <a:gd name="T96" fmla="*/ 2147483646 w 283"/>
              <a:gd name="T97" fmla="*/ 2147483646 h 308"/>
              <a:gd name="T98" fmla="*/ 2147483646 w 283"/>
              <a:gd name="T99" fmla="*/ 2147483646 h 308"/>
              <a:gd name="T100" fmla="*/ 0 w 283"/>
              <a:gd name="T101" fmla="*/ 2147483646 h 308"/>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283"/>
              <a:gd name="T154" fmla="*/ 0 h 308"/>
              <a:gd name="T155" fmla="*/ 283 w 283"/>
              <a:gd name="T156" fmla="*/ 308 h 308"/>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283" h="308">
                <a:moveTo>
                  <a:pt x="2" y="95"/>
                </a:moveTo>
                <a:lnTo>
                  <a:pt x="21" y="91"/>
                </a:lnTo>
                <a:lnTo>
                  <a:pt x="29" y="88"/>
                </a:lnTo>
                <a:lnTo>
                  <a:pt x="40" y="88"/>
                </a:lnTo>
                <a:lnTo>
                  <a:pt x="43" y="86"/>
                </a:lnTo>
                <a:lnTo>
                  <a:pt x="49" y="82"/>
                </a:lnTo>
                <a:lnTo>
                  <a:pt x="56" y="79"/>
                </a:lnTo>
                <a:lnTo>
                  <a:pt x="70" y="70"/>
                </a:lnTo>
                <a:lnTo>
                  <a:pt x="83" y="60"/>
                </a:lnTo>
                <a:lnTo>
                  <a:pt x="93" y="51"/>
                </a:lnTo>
                <a:lnTo>
                  <a:pt x="100" y="44"/>
                </a:lnTo>
                <a:lnTo>
                  <a:pt x="121" y="35"/>
                </a:lnTo>
                <a:lnTo>
                  <a:pt x="131" y="28"/>
                </a:lnTo>
                <a:lnTo>
                  <a:pt x="151" y="18"/>
                </a:lnTo>
                <a:lnTo>
                  <a:pt x="164" y="12"/>
                </a:lnTo>
                <a:lnTo>
                  <a:pt x="170" y="6"/>
                </a:lnTo>
                <a:lnTo>
                  <a:pt x="177" y="0"/>
                </a:lnTo>
                <a:lnTo>
                  <a:pt x="185" y="0"/>
                </a:lnTo>
                <a:lnTo>
                  <a:pt x="192" y="0"/>
                </a:lnTo>
                <a:lnTo>
                  <a:pt x="198" y="6"/>
                </a:lnTo>
                <a:lnTo>
                  <a:pt x="210" y="14"/>
                </a:lnTo>
                <a:lnTo>
                  <a:pt x="217" y="20"/>
                </a:lnTo>
                <a:lnTo>
                  <a:pt x="217" y="30"/>
                </a:lnTo>
                <a:lnTo>
                  <a:pt x="217" y="39"/>
                </a:lnTo>
                <a:lnTo>
                  <a:pt x="221" y="47"/>
                </a:lnTo>
                <a:lnTo>
                  <a:pt x="224" y="56"/>
                </a:lnTo>
                <a:lnTo>
                  <a:pt x="231" y="60"/>
                </a:lnTo>
                <a:lnTo>
                  <a:pt x="237" y="69"/>
                </a:lnTo>
                <a:lnTo>
                  <a:pt x="246" y="73"/>
                </a:lnTo>
                <a:lnTo>
                  <a:pt x="256" y="80"/>
                </a:lnTo>
                <a:lnTo>
                  <a:pt x="257" y="88"/>
                </a:lnTo>
                <a:lnTo>
                  <a:pt x="263" y="99"/>
                </a:lnTo>
                <a:lnTo>
                  <a:pt x="265" y="107"/>
                </a:lnTo>
                <a:lnTo>
                  <a:pt x="269" y="114"/>
                </a:lnTo>
                <a:lnTo>
                  <a:pt x="269" y="125"/>
                </a:lnTo>
                <a:lnTo>
                  <a:pt x="269" y="135"/>
                </a:lnTo>
                <a:lnTo>
                  <a:pt x="267" y="146"/>
                </a:lnTo>
                <a:lnTo>
                  <a:pt x="270" y="154"/>
                </a:lnTo>
                <a:lnTo>
                  <a:pt x="273" y="168"/>
                </a:lnTo>
                <a:lnTo>
                  <a:pt x="275" y="177"/>
                </a:lnTo>
                <a:lnTo>
                  <a:pt x="275" y="186"/>
                </a:lnTo>
                <a:lnTo>
                  <a:pt x="277" y="199"/>
                </a:lnTo>
                <a:lnTo>
                  <a:pt x="282" y="201"/>
                </a:lnTo>
                <a:lnTo>
                  <a:pt x="269" y="207"/>
                </a:lnTo>
                <a:lnTo>
                  <a:pt x="250" y="209"/>
                </a:lnTo>
                <a:lnTo>
                  <a:pt x="236" y="215"/>
                </a:lnTo>
                <a:lnTo>
                  <a:pt x="224" y="223"/>
                </a:lnTo>
                <a:lnTo>
                  <a:pt x="217" y="226"/>
                </a:lnTo>
                <a:lnTo>
                  <a:pt x="209" y="232"/>
                </a:lnTo>
                <a:lnTo>
                  <a:pt x="201" y="235"/>
                </a:lnTo>
                <a:lnTo>
                  <a:pt x="197" y="244"/>
                </a:lnTo>
                <a:lnTo>
                  <a:pt x="192" y="251"/>
                </a:lnTo>
                <a:lnTo>
                  <a:pt x="183" y="254"/>
                </a:lnTo>
                <a:lnTo>
                  <a:pt x="181" y="258"/>
                </a:lnTo>
                <a:lnTo>
                  <a:pt x="172" y="266"/>
                </a:lnTo>
                <a:lnTo>
                  <a:pt x="165" y="273"/>
                </a:lnTo>
                <a:lnTo>
                  <a:pt x="164" y="277"/>
                </a:lnTo>
                <a:lnTo>
                  <a:pt x="157" y="277"/>
                </a:lnTo>
                <a:lnTo>
                  <a:pt x="147" y="279"/>
                </a:lnTo>
                <a:lnTo>
                  <a:pt x="141" y="281"/>
                </a:lnTo>
                <a:lnTo>
                  <a:pt x="137" y="286"/>
                </a:lnTo>
                <a:lnTo>
                  <a:pt x="134" y="290"/>
                </a:lnTo>
                <a:lnTo>
                  <a:pt x="129" y="292"/>
                </a:lnTo>
                <a:lnTo>
                  <a:pt x="119" y="288"/>
                </a:lnTo>
                <a:lnTo>
                  <a:pt x="112" y="286"/>
                </a:lnTo>
                <a:lnTo>
                  <a:pt x="106" y="282"/>
                </a:lnTo>
                <a:lnTo>
                  <a:pt x="93" y="288"/>
                </a:lnTo>
                <a:lnTo>
                  <a:pt x="84" y="294"/>
                </a:lnTo>
                <a:lnTo>
                  <a:pt x="78" y="300"/>
                </a:lnTo>
                <a:lnTo>
                  <a:pt x="73" y="300"/>
                </a:lnTo>
                <a:lnTo>
                  <a:pt x="64" y="298"/>
                </a:lnTo>
                <a:lnTo>
                  <a:pt x="60" y="298"/>
                </a:lnTo>
                <a:lnTo>
                  <a:pt x="54" y="300"/>
                </a:lnTo>
                <a:lnTo>
                  <a:pt x="47" y="303"/>
                </a:lnTo>
                <a:lnTo>
                  <a:pt x="40" y="307"/>
                </a:lnTo>
                <a:lnTo>
                  <a:pt x="40" y="300"/>
                </a:lnTo>
                <a:lnTo>
                  <a:pt x="32" y="286"/>
                </a:lnTo>
                <a:lnTo>
                  <a:pt x="32" y="275"/>
                </a:lnTo>
                <a:lnTo>
                  <a:pt x="34" y="268"/>
                </a:lnTo>
                <a:lnTo>
                  <a:pt x="36" y="259"/>
                </a:lnTo>
                <a:lnTo>
                  <a:pt x="37" y="247"/>
                </a:lnTo>
                <a:lnTo>
                  <a:pt x="34" y="243"/>
                </a:lnTo>
                <a:lnTo>
                  <a:pt x="29" y="233"/>
                </a:lnTo>
                <a:lnTo>
                  <a:pt x="24" y="220"/>
                </a:lnTo>
                <a:lnTo>
                  <a:pt x="21" y="211"/>
                </a:lnTo>
                <a:lnTo>
                  <a:pt x="22" y="207"/>
                </a:lnTo>
                <a:lnTo>
                  <a:pt x="31" y="199"/>
                </a:lnTo>
                <a:lnTo>
                  <a:pt x="36" y="195"/>
                </a:lnTo>
                <a:lnTo>
                  <a:pt x="40" y="186"/>
                </a:lnTo>
                <a:lnTo>
                  <a:pt x="44" y="174"/>
                </a:lnTo>
                <a:lnTo>
                  <a:pt x="40" y="164"/>
                </a:lnTo>
                <a:lnTo>
                  <a:pt x="39" y="154"/>
                </a:lnTo>
                <a:lnTo>
                  <a:pt x="36" y="149"/>
                </a:lnTo>
                <a:lnTo>
                  <a:pt x="28" y="147"/>
                </a:lnTo>
                <a:lnTo>
                  <a:pt x="22" y="143"/>
                </a:lnTo>
                <a:lnTo>
                  <a:pt x="16" y="137"/>
                </a:lnTo>
                <a:lnTo>
                  <a:pt x="13" y="130"/>
                </a:lnTo>
                <a:lnTo>
                  <a:pt x="8" y="123"/>
                </a:lnTo>
                <a:lnTo>
                  <a:pt x="4" y="117"/>
                </a:lnTo>
                <a:lnTo>
                  <a:pt x="2" y="104"/>
                </a:lnTo>
                <a:lnTo>
                  <a:pt x="0" y="99"/>
                </a:lnTo>
                <a:lnTo>
                  <a:pt x="0" y="95"/>
                </a:lnTo>
                <a:lnTo>
                  <a:pt x="2" y="95"/>
                </a:lnTo>
              </a:path>
            </a:pathLst>
          </a:custGeom>
          <a:solidFill>
            <a:schemeClr val="bg1"/>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304" name="Freeform 211"/>
          <p:cNvSpPr>
            <a:spLocks/>
          </p:cNvSpPr>
          <p:nvPr/>
        </p:nvSpPr>
        <p:spPr bwMode="auto">
          <a:xfrm>
            <a:off x="3429000" y="4248150"/>
            <a:ext cx="449263" cy="488950"/>
          </a:xfrm>
          <a:custGeom>
            <a:avLst/>
            <a:gdLst>
              <a:gd name="T0" fmla="*/ 2147483646 w 283"/>
              <a:gd name="T1" fmla="*/ 2147483646 h 308"/>
              <a:gd name="T2" fmla="*/ 2147483646 w 283"/>
              <a:gd name="T3" fmla="*/ 2147483646 h 308"/>
              <a:gd name="T4" fmla="*/ 2147483646 w 283"/>
              <a:gd name="T5" fmla="*/ 2147483646 h 308"/>
              <a:gd name="T6" fmla="*/ 2147483646 w 283"/>
              <a:gd name="T7" fmla="*/ 2147483646 h 308"/>
              <a:gd name="T8" fmla="*/ 2147483646 w 283"/>
              <a:gd name="T9" fmla="*/ 2147483646 h 308"/>
              <a:gd name="T10" fmla="*/ 2147483646 w 283"/>
              <a:gd name="T11" fmla="*/ 2147483646 h 308"/>
              <a:gd name="T12" fmla="*/ 2147483646 w 283"/>
              <a:gd name="T13" fmla="*/ 2147483646 h 308"/>
              <a:gd name="T14" fmla="*/ 2147483646 w 283"/>
              <a:gd name="T15" fmla="*/ 2147483646 h 308"/>
              <a:gd name="T16" fmla="*/ 2147483646 w 283"/>
              <a:gd name="T17" fmla="*/ 0 h 308"/>
              <a:gd name="T18" fmla="*/ 2147483646 w 283"/>
              <a:gd name="T19" fmla="*/ 2147483646 h 308"/>
              <a:gd name="T20" fmla="*/ 2147483646 w 283"/>
              <a:gd name="T21" fmla="*/ 2147483646 h 308"/>
              <a:gd name="T22" fmla="*/ 2147483646 w 283"/>
              <a:gd name="T23" fmla="*/ 2147483646 h 308"/>
              <a:gd name="T24" fmla="*/ 2147483646 w 283"/>
              <a:gd name="T25" fmla="*/ 2147483646 h 308"/>
              <a:gd name="T26" fmla="*/ 2147483646 w 283"/>
              <a:gd name="T27" fmla="*/ 2147483646 h 308"/>
              <a:gd name="T28" fmla="*/ 2147483646 w 283"/>
              <a:gd name="T29" fmla="*/ 2147483646 h 308"/>
              <a:gd name="T30" fmla="*/ 2147483646 w 283"/>
              <a:gd name="T31" fmla="*/ 2147483646 h 308"/>
              <a:gd name="T32" fmla="*/ 2147483646 w 283"/>
              <a:gd name="T33" fmla="*/ 2147483646 h 308"/>
              <a:gd name="T34" fmla="*/ 2147483646 w 283"/>
              <a:gd name="T35" fmla="*/ 2147483646 h 308"/>
              <a:gd name="T36" fmla="*/ 2147483646 w 283"/>
              <a:gd name="T37" fmla="*/ 2147483646 h 308"/>
              <a:gd name="T38" fmla="*/ 2147483646 w 283"/>
              <a:gd name="T39" fmla="*/ 2147483646 h 308"/>
              <a:gd name="T40" fmla="*/ 2147483646 w 283"/>
              <a:gd name="T41" fmla="*/ 2147483646 h 308"/>
              <a:gd name="T42" fmla="*/ 2147483646 w 283"/>
              <a:gd name="T43" fmla="*/ 2147483646 h 308"/>
              <a:gd name="T44" fmla="*/ 2147483646 w 283"/>
              <a:gd name="T45" fmla="*/ 2147483646 h 308"/>
              <a:gd name="T46" fmla="*/ 2147483646 w 283"/>
              <a:gd name="T47" fmla="*/ 2147483646 h 308"/>
              <a:gd name="T48" fmla="*/ 2147483646 w 283"/>
              <a:gd name="T49" fmla="*/ 2147483646 h 308"/>
              <a:gd name="T50" fmla="*/ 2147483646 w 283"/>
              <a:gd name="T51" fmla="*/ 2147483646 h 308"/>
              <a:gd name="T52" fmla="*/ 2147483646 w 283"/>
              <a:gd name="T53" fmla="*/ 2147483646 h 308"/>
              <a:gd name="T54" fmla="*/ 2147483646 w 283"/>
              <a:gd name="T55" fmla="*/ 2147483646 h 308"/>
              <a:gd name="T56" fmla="*/ 2147483646 w 283"/>
              <a:gd name="T57" fmla="*/ 2147483646 h 308"/>
              <a:gd name="T58" fmla="*/ 2147483646 w 283"/>
              <a:gd name="T59" fmla="*/ 2147483646 h 308"/>
              <a:gd name="T60" fmla="*/ 2147483646 w 283"/>
              <a:gd name="T61" fmla="*/ 2147483646 h 308"/>
              <a:gd name="T62" fmla="*/ 2147483646 w 283"/>
              <a:gd name="T63" fmla="*/ 2147483646 h 308"/>
              <a:gd name="T64" fmla="*/ 2147483646 w 283"/>
              <a:gd name="T65" fmla="*/ 2147483646 h 308"/>
              <a:gd name="T66" fmla="*/ 2147483646 w 283"/>
              <a:gd name="T67" fmla="*/ 2147483646 h 308"/>
              <a:gd name="T68" fmla="*/ 2147483646 w 283"/>
              <a:gd name="T69" fmla="*/ 2147483646 h 308"/>
              <a:gd name="T70" fmla="*/ 2147483646 w 283"/>
              <a:gd name="T71" fmla="*/ 2147483646 h 308"/>
              <a:gd name="T72" fmla="*/ 2147483646 w 283"/>
              <a:gd name="T73" fmla="*/ 2147483646 h 308"/>
              <a:gd name="T74" fmla="*/ 2147483646 w 283"/>
              <a:gd name="T75" fmla="*/ 2147483646 h 308"/>
              <a:gd name="T76" fmla="*/ 2147483646 w 283"/>
              <a:gd name="T77" fmla="*/ 2147483646 h 308"/>
              <a:gd name="T78" fmla="*/ 2147483646 w 283"/>
              <a:gd name="T79" fmla="*/ 2147483646 h 308"/>
              <a:gd name="T80" fmla="*/ 2147483646 w 283"/>
              <a:gd name="T81" fmla="*/ 2147483646 h 308"/>
              <a:gd name="T82" fmla="*/ 2147483646 w 283"/>
              <a:gd name="T83" fmla="*/ 2147483646 h 308"/>
              <a:gd name="T84" fmla="*/ 2147483646 w 283"/>
              <a:gd name="T85" fmla="*/ 2147483646 h 308"/>
              <a:gd name="T86" fmla="*/ 2147483646 w 283"/>
              <a:gd name="T87" fmla="*/ 2147483646 h 308"/>
              <a:gd name="T88" fmla="*/ 2147483646 w 283"/>
              <a:gd name="T89" fmla="*/ 2147483646 h 308"/>
              <a:gd name="T90" fmla="*/ 2147483646 w 283"/>
              <a:gd name="T91" fmla="*/ 2147483646 h 308"/>
              <a:gd name="T92" fmla="*/ 2147483646 w 283"/>
              <a:gd name="T93" fmla="*/ 2147483646 h 308"/>
              <a:gd name="T94" fmla="*/ 2147483646 w 283"/>
              <a:gd name="T95" fmla="*/ 2147483646 h 308"/>
              <a:gd name="T96" fmla="*/ 2147483646 w 283"/>
              <a:gd name="T97" fmla="*/ 2147483646 h 308"/>
              <a:gd name="T98" fmla="*/ 2147483646 w 283"/>
              <a:gd name="T99" fmla="*/ 2147483646 h 308"/>
              <a:gd name="T100" fmla="*/ 0 w 283"/>
              <a:gd name="T101" fmla="*/ 2147483646 h 308"/>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283"/>
              <a:gd name="T154" fmla="*/ 0 h 308"/>
              <a:gd name="T155" fmla="*/ 283 w 283"/>
              <a:gd name="T156" fmla="*/ 308 h 308"/>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283" h="308">
                <a:moveTo>
                  <a:pt x="2" y="95"/>
                </a:moveTo>
                <a:lnTo>
                  <a:pt x="21" y="91"/>
                </a:lnTo>
                <a:lnTo>
                  <a:pt x="29" y="88"/>
                </a:lnTo>
                <a:lnTo>
                  <a:pt x="40" y="88"/>
                </a:lnTo>
                <a:lnTo>
                  <a:pt x="43" y="86"/>
                </a:lnTo>
                <a:lnTo>
                  <a:pt x="49" y="82"/>
                </a:lnTo>
                <a:lnTo>
                  <a:pt x="56" y="79"/>
                </a:lnTo>
                <a:lnTo>
                  <a:pt x="70" y="70"/>
                </a:lnTo>
                <a:lnTo>
                  <a:pt x="83" y="60"/>
                </a:lnTo>
                <a:lnTo>
                  <a:pt x="93" y="51"/>
                </a:lnTo>
                <a:lnTo>
                  <a:pt x="100" y="44"/>
                </a:lnTo>
                <a:lnTo>
                  <a:pt x="121" y="35"/>
                </a:lnTo>
                <a:lnTo>
                  <a:pt x="131" y="28"/>
                </a:lnTo>
                <a:lnTo>
                  <a:pt x="151" y="18"/>
                </a:lnTo>
                <a:lnTo>
                  <a:pt x="164" y="12"/>
                </a:lnTo>
                <a:lnTo>
                  <a:pt x="170" y="6"/>
                </a:lnTo>
                <a:lnTo>
                  <a:pt x="177" y="0"/>
                </a:lnTo>
                <a:lnTo>
                  <a:pt x="185" y="0"/>
                </a:lnTo>
                <a:lnTo>
                  <a:pt x="192" y="0"/>
                </a:lnTo>
                <a:lnTo>
                  <a:pt x="198" y="6"/>
                </a:lnTo>
                <a:lnTo>
                  <a:pt x="210" y="14"/>
                </a:lnTo>
                <a:lnTo>
                  <a:pt x="217" y="20"/>
                </a:lnTo>
                <a:lnTo>
                  <a:pt x="217" y="30"/>
                </a:lnTo>
                <a:lnTo>
                  <a:pt x="217" y="39"/>
                </a:lnTo>
                <a:lnTo>
                  <a:pt x="221" y="47"/>
                </a:lnTo>
                <a:lnTo>
                  <a:pt x="224" y="56"/>
                </a:lnTo>
                <a:lnTo>
                  <a:pt x="231" y="60"/>
                </a:lnTo>
                <a:lnTo>
                  <a:pt x="237" y="69"/>
                </a:lnTo>
                <a:lnTo>
                  <a:pt x="246" y="73"/>
                </a:lnTo>
                <a:lnTo>
                  <a:pt x="256" y="80"/>
                </a:lnTo>
                <a:lnTo>
                  <a:pt x="257" y="88"/>
                </a:lnTo>
                <a:lnTo>
                  <a:pt x="263" y="99"/>
                </a:lnTo>
                <a:lnTo>
                  <a:pt x="265" y="107"/>
                </a:lnTo>
                <a:lnTo>
                  <a:pt x="269" y="114"/>
                </a:lnTo>
                <a:lnTo>
                  <a:pt x="269" y="125"/>
                </a:lnTo>
                <a:lnTo>
                  <a:pt x="269" y="135"/>
                </a:lnTo>
                <a:lnTo>
                  <a:pt x="267" y="146"/>
                </a:lnTo>
                <a:lnTo>
                  <a:pt x="270" y="154"/>
                </a:lnTo>
                <a:lnTo>
                  <a:pt x="273" y="168"/>
                </a:lnTo>
                <a:lnTo>
                  <a:pt x="275" y="177"/>
                </a:lnTo>
                <a:lnTo>
                  <a:pt x="275" y="186"/>
                </a:lnTo>
                <a:lnTo>
                  <a:pt x="277" y="199"/>
                </a:lnTo>
                <a:lnTo>
                  <a:pt x="282" y="201"/>
                </a:lnTo>
                <a:lnTo>
                  <a:pt x="269" y="207"/>
                </a:lnTo>
                <a:lnTo>
                  <a:pt x="250" y="209"/>
                </a:lnTo>
                <a:lnTo>
                  <a:pt x="236" y="215"/>
                </a:lnTo>
                <a:lnTo>
                  <a:pt x="224" y="223"/>
                </a:lnTo>
                <a:lnTo>
                  <a:pt x="217" y="226"/>
                </a:lnTo>
                <a:lnTo>
                  <a:pt x="209" y="232"/>
                </a:lnTo>
                <a:lnTo>
                  <a:pt x="201" y="235"/>
                </a:lnTo>
                <a:lnTo>
                  <a:pt x="197" y="244"/>
                </a:lnTo>
                <a:lnTo>
                  <a:pt x="192" y="251"/>
                </a:lnTo>
                <a:lnTo>
                  <a:pt x="183" y="254"/>
                </a:lnTo>
                <a:lnTo>
                  <a:pt x="181" y="258"/>
                </a:lnTo>
                <a:lnTo>
                  <a:pt x="172" y="266"/>
                </a:lnTo>
                <a:lnTo>
                  <a:pt x="165" y="273"/>
                </a:lnTo>
                <a:lnTo>
                  <a:pt x="164" y="277"/>
                </a:lnTo>
                <a:lnTo>
                  <a:pt x="157" y="277"/>
                </a:lnTo>
                <a:lnTo>
                  <a:pt x="147" y="279"/>
                </a:lnTo>
                <a:lnTo>
                  <a:pt x="141" y="281"/>
                </a:lnTo>
                <a:lnTo>
                  <a:pt x="137" y="286"/>
                </a:lnTo>
                <a:lnTo>
                  <a:pt x="134" y="290"/>
                </a:lnTo>
                <a:lnTo>
                  <a:pt x="129" y="292"/>
                </a:lnTo>
                <a:lnTo>
                  <a:pt x="119" y="288"/>
                </a:lnTo>
                <a:lnTo>
                  <a:pt x="112" y="286"/>
                </a:lnTo>
                <a:lnTo>
                  <a:pt x="106" y="282"/>
                </a:lnTo>
                <a:lnTo>
                  <a:pt x="93" y="288"/>
                </a:lnTo>
                <a:lnTo>
                  <a:pt x="84" y="294"/>
                </a:lnTo>
                <a:lnTo>
                  <a:pt x="78" y="300"/>
                </a:lnTo>
                <a:lnTo>
                  <a:pt x="73" y="300"/>
                </a:lnTo>
                <a:lnTo>
                  <a:pt x="64" y="298"/>
                </a:lnTo>
                <a:lnTo>
                  <a:pt x="60" y="298"/>
                </a:lnTo>
                <a:lnTo>
                  <a:pt x="54" y="300"/>
                </a:lnTo>
                <a:lnTo>
                  <a:pt x="47" y="303"/>
                </a:lnTo>
                <a:lnTo>
                  <a:pt x="40" y="307"/>
                </a:lnTo>
                <a:lnTo>
                  <a:pt x="40" y="300"/>
                </a:lnTo>
                <a:lnTo>
                  <a:pt x="32" y="286"/>
                </a:lnTo>
                <a:lnTo>
                  <a:pt x="32" y="275"/>
                </a:lnTo>
                <a:lnTo>
                  <a:pt x="34" y="268"/>
                </a:lnTo>
                <a:lnTo>
                  <a:pt x="36" y="259"/>
                </a:lnTo>
                <a:lnTo>
                  <a:pt x="37" y="247"/>
                </a:lnTo>
                <a:lnTo>
                  <a:pt x="34" y="243"/>
                </a:lnTo>
                <a:lnTo>
                  <a:pt x="29" y="233"/>
                </a:lnTo>
                <a:lnTo>
                  <a:pt x="24" y="220"/>
                </a:lnTo>
                <a:lnTo>
                  <a:pt x="21" y="211"/>
                </a:lnTo>
                <a:lnTo>
                  <a:pt x="22" y="207"/>
                </a:lnTo>
                <a:lnTo>
                  <a:pt x="31" y="199"/>
                </a:lnTo>
                <a:lnTo>
                  <a:pt x="36" y="195"/>
                </a:lnTo>
                <a:lnTo>
                  <a:pt x="40" y="186"/>
                </a:lnTo>
                <a:lnTo>
                  <a:pt x="44" y="174"/>
                </a:lnTo>
                <a:lnTo>
                  <a:pt x="40" y="164"/>
                </a:lnTo>
                <a:lnTo>
                  <a:pt x="39" y="154"/>
                </a:lnTo>
                <a:lnTo>
                  <a:pt x="36" y="149"/>
                </a:lnTo>
                <a:lnTo>
                  <a:pt x="28" y="147"/>
                </a:lnTo>
                <a:lnTo>
                  <a:pt x="22" y="143"/>
                </a:lnTo>
                <a:lnTo>
                  <a:pt x="16" y="137"/>
                </a:lnTo>
                <a:lnTo>
                  <a:pt x="13" y="130"/>
                </a:lnTo>
                <a:lnTo>
                  <a:pt x="8" y="123"/>
                </a:lnTo>
                <a:lnTo>
                  <a:pt x="4" y="117"/>
                </a:lnTo>
                <a:lnTo>
                  <a:pt x="2" y="104"/>
                </a:lnTo>
                <a:lnTo>
                  <a:pt x="0" y="99"/>
                </a:lnTo>
                <a:lnTo>
                  <a:pt x="0" y="95"/>
                </a:lnTo>
                <a:lnTo>
                  <a:pt x="2" y="95"/>
                </a:lnTo>
              </a:path>
            </a:pathLst>
          </a:custGeom>
          <a:solidFill>
            <a:srgbClr val="99CCFF"/>
          </a:solidFill>
          <a:ln w="12700" cap="rnd" cmpd="sng">
            <a:solidFill>
              <a:schemeClr val="tx1"/>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305" name="Text Box 212"/>
          <p:cNvSpPr txBox="1">
            <a:spLocks noChangeArrowheads="1"/>
          </p:cNvSpPr>
          <p:nvPr/>
        </p:nvSpPr>
        <p:spPr bwMode="auto">
          <a:xfrm>
            <a:off x="409575" y="533400"/>
            <a:ext cx="5715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altLang="en-US" sz="18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t>TY2018:</a:t>
            </a:r>
            <a:r>
              <a:rPr kumimoji="0" lang="en-US" altLang="en-US" sz="14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t> Counties/Cities* with use-value assessment ordinances  (</a:t>
            </a:r>
            <a:r>
              <a:rPr kumimoji="0" lang="en-US" altLang="en-US" sz="1400" b="1"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t>Agricultural &amp; Horticultural, Forest, and Open Space</a:t>
            </a:r>
            <a:r>
              <a:rPr kumimoji="0" lang="en-US" altLang="en-US" sz="14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t>)</a:t>
            </a:r>
          </a:p>
        </p:txBody>
      </p:sp>
      <p:sp>
        <p:nvSpPr>
          <p:cNvPr id="4306" name="Rectangle 213"/>
          <p:cNvSpPr>
            <a:spLocks noChangeArrowheads="1"/>
          </p:cNvSpPr>
          <p:nvPr/>
        </p:nvSpPr>
        <p:spPr bwMode="auto">
          <a:xfrm>
            <a:off x="381000" y="2632075"/>
            <a:ext cx="333375" cy="142875"/>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0" fontAlgn="base" latinLnBrk="0" hangingPunct="0">
              <a:lnSpc>
                <a:spcPct val="75000"/>
              </a:lnSpc>
              <a:spcBef>
                <a:spcPct val="50000"/>
              </a:spcBef>
              <a:spcAft>
                <a:spcPct val="0"/>
              </a:spcAft>
              <a:buClrTx/>
              <a:buSzTx/>
              <a:buFontTx/>
              <a:buNone/>
              <a:tabLst/>
              <a:defRPr/>
            </a:pPr>
            <a:endParaRPr kumimoji="0" lang="en-US" alt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307" name="Rectangle 214"/>
          <p:cNvSpPr>
            <a:spLocks noChangeArrowheads="1"/>
          </p:cNvSpPr>
          <p:nvPr/>
        </p:nvSpPr>
        <p:spPr bwMode="auto">
          <a:xfrm>
            <a:off x="381000" y="1489075"/>
            <a:ext cx="333375" cy="142875"/>
          </a:xfrm>
          <a:prstGeom prst="rect">
            <a:avLst/>
          </a:prstGeom>
          <a:solidFill>
            <a:srgbClr val="3399FF"/>
          </a:solidFill>
          <a:ln w="12700">
            <a:solidFill>
              <a:schemeClr val="tx1"/>
            </a:solidFill>
            <a:miter lim="800000"/>
            <a:headEnd type="none" w="sm" len="sm"/>
            <a:tailEnd type="none" w="sm" len="sm"/>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0" fontAlgn="base" latinLnBrk="0" hangingPunct="0">
              <a:lnSpc>
                <a:spcPct val="75000"/>
              </a:lnSpc>
              <a:spcBef>
                <a:spcPct val="50000"/>
              </a:spcBef>
              <a:spcAft>
                <a:spcPct val="0"/>
              </a:spcAft>
              <a:buClrTx/>
              <a:buSzTx/>
              <a:buFontTx/>
              <a:buNone/>
              <a:tabLst/>
              <a:defRPr/>
            </a:pPr>
            <a:endParaRPr kumimoji="0" lang="en-US" alt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308" name="Rectangle 215" descr="Solid diamond"/>
          <p:cNvSpPr>
            <a:spLocks noChangeArrowheads="1"/>
          </p:cNvSpPr>
          <p:nvPr/>
        </p:nvSpPr>
        <p:spPr bwMode="auto">
          <a:xfrm>
            <a:off x="381000" y="2403475"/>
            <a:ext cx="333375" cy="142875"/>
          </a:xfrm>
          <a:prstGeom prst="rect">
            <a:avLst/>
          </a:prstGeom>
          <a:blipFill dpi="0" rotWithShape="0">
            <a:blip r:embed="rId4"/>
            <a:srcRect/>
            <a:tile tx="0" ty="0" sx="100000" sy="100000" flip="none" algn="tl"/>
          </a:blipFill>
          <a:ln w="12700">
            <a:solidFill>
              <a:schemeClr val="tx1"/>
            </a:solidFill>
            <a:miter lim="800000"/>
            <a:headEnd type="none" w="sm" len="sm"/>
            <a:tailEnd type="none" w="sm" len="sm"/>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0" fontAlgn="base" latinLnBrk="0" hangingPunct="0">
              <a:lnSpc>
                <a:spcPct val="75000"/>
              </a:lnSpc>
              <a:spcBef>
                <a:spcPct val="50000"/>
              </a:spcBef>
              <a:spcAft>
                <a:spcPct val="0"/>
              </a:spcAft>
              <a:buClrTx/>
              <a:buSzTx/>
              <a:buFontTx/>
              <a:buNone/>
              <a:tabLst/>
              <a:defRPr/>
            </a:pPr>
            <a:endParaRPr kumimoji="0" lang="en-US" alt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309" name="Text Box 216"/>
          <p:cNvSpPr txBox="1">
            <a:spLocks noChangeArrowheads="1"/>
          </p:cNvSpPr>
          <p:nvPr/>
        </p:nvSpPr>
        <p:spPr bwMode="auto">
          <a:xfrm>
            <a:off x="609600" y="5715000"/>
            <a:ext cx="8153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972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altLang="en-US" sz="1000" b="0" i="0" u="none" strike="noStrike" kern="1200" cap="none" spc="0" normalizeH="0" baseline="0" noProof="0" dirty="0" smtClean="0">
                <a:ln>
                  <a:noFill/>
                </a:ln>
                <a:solidFill>
                  <a:srgbClr val="000000"/>
                </a:solidFill>
                <a:effectLst/>
                <a:uLnTx/>
                <a:uFillTx/>
                <a:latin typeface="Times New Roman" panose="02020603050405020304" pitchFamily="18" charset="0"/>
                <a:ea typeface="+mn-ea"/>
                <a:cs typeface="+mn-cs"/>
              </a:rPr>
              <a:t>* Counties/Cities are identified from annual use-value reports and may differ from actual implementation. Contact government officials in each county/city for the current use-value implementation. Not all participating cities are identified on this map.</a:t>
            </a:r>
            <a:r>
              <a:rPr kumimoji="0" lang="en-US" altLang="en-US" sz="800" b="0" i="0" u="none" strike="noStrike" kern="1200" cap="none" spc="0" normalizeH="0" baseline="0" noProof="0" dirty="0" smtClean="0">
                <a:ln>
                  <a:noFill/>
                </a:ln>
                <a:solidFill>
                  <a:srgbClr val="000000"/>
                </a:solidFill>
                <a:effectLst/>
                <a:uLnTx/>
                <a:uFillTx/>
                <a:latin typeface="Arial" panose="020B0604020202020204" pitchFamily="34" charset="0"/>
                <a:ea typeface="+mn-ea"/>
                <a:cs typeface="+mn-cs"/>
              </a:rPr>
              <a:t> </a:t>
            </a:r>
          </a:p>
        </p:txBody>
      </p:sp>
      <p:sp>
        <p:nvSpPr>
          <p:cNvPr id="4310" name="Text Box 217"/>
          <p:cNvSpPr txBox="1">
            <a:spLocks noChangeArrowheads="1"/>
          </p:cNvSpPr>
          <p:nvPr/>
        </p:nvSpPr>
        <p:spPr bwMode="auto">
          <a:xfrm>
            <a:off x="762000" y="1447800"/>
            <a:ext cx="3657600" cy="1617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0" fontAlgn="base" latinLnBrk="0" hangingPunct="0">
              <a:lnSpc>
                <a:spcPct val="75000"/>
              </a:lnSpc>
              <a:spcBef>
                <a:spcPct val="50000"/>
              </a:spcBef>
              <a:spcAft>
                <a:spcPct val="0"/>
              </a:spcAft>
              <a:buClrTx/>
              <a:buSzTx/>
              <a:buFontTx/>
              <a:buNone/>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t>Agricultural &amp; Horticultural, Forest, and Open Space</a:t>
            </a:r>
          </a:p>
          <a:p>
            <a:pPr marL="0" marR="0" lvl="0" indent="0" algn="l" defTabSz="914400" rtl="0" eaLnBrk="0" fontAlgn="base" latinLnBrk="0" hangingPunct="0">
              <a:lnSpc>
                <a:spcPct val="75000"/>
              </a:lnSpc>
              <a:spcBef>
                <a:spcPct val="50000"/>
              </a:spcBef>
              <a:spcAft>
                <a:spcPct val="0"/>
              </a:spcAft>
              <a:buClrTx/>
              <a:buSzTx/>
              <a:buFontTx/>
              <a:buNone/>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t>Agricultural &amp; Horticultural and Forest </a:t>
            </a:r>
          </a:p>
          <a:p>
            <a:pPr marL="0" marR="0" lvl="0" indent="0" algn="l" defTabSz="914400" rtl="0" eaLnBrk="0" fontAlgn="base" latinLnBrk="0" hangingPunct="0">
              <a:lnSpc>
                <a:spcPct val="75000"/>
              </a:lnSpc>
              <a:spcBef>
                <a:spcPct val="50000"/>
              </a:spcBef>
              <a:spcAft>
                <a:spcPct val="0"/>
              </a:spcAft>
              <a:buClrTx/>
              <a:buSzTx/>
              <a:buFontTx/>
              <a:buNone/>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t>Agricultural &amp; Horticultural </a:t>
            </a:r>
          </a:p>
          <a:p>
            <a:pPr marL="0" marR="0" lvl="0" indent="0" algn="l" defTabSz="914400" rtl="0" eaLnBrk="0" fontAlgn="base" latinLnBrk="0" hangingPunct="0">
              <a:lnSpc>
                <a:spcPct val="75000"/>
              </a:lnSpc>
              <a:spcBef>
                <a:spcPct val="50000"/>
              </a:spcBef>
              <a:spcAft>
                <a:spcPct val="0"/>
              </a:spcAft>
              <a:buClrTx/>
              <a:buSzTx/>
              <a:buFontTx/>
              <a:buNone/>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t>Open Space</a:t>
            </a:r>
          </a:p>
          <a:p>
            <a:pPr marL="0" marR="0" lvl="0" indent="0" algn="l" defTabSz="914400" rtl="0" eaLnBrk="0" fontAlgn="base" latinLnBrk="0" hangingPunct="0">
              <a:lnSpc>
                <a:spcPct val="75000"/>
              </a:lnSpc>
              <a:spcBef>
                <a:spcPct val="50000"/>
              </a:spcBef>
              <a:spcAft>
                <a:spcPct val="0"/>
              </a:spcAft>
              <a:buClrTx/>
              <a:buSzTx/>
              <a:buFontTx/>
              <a:buNone/>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t>Open Space and Agricultural &amp; Horticultural </a:t>
            </a:r>
          </a:p>
          <a:p>
            <a:pPr marL="0" marR="0" lvl="0" indent="0" algn="l" defTabSz="914400" rtl="0" eaLnBrk="0" fontAlgn="base" latinLnBrk="0" hangingPunct="0">
              <a:lnSpc>
                <a:spcPct val="75000"/>
              </a:lnSpc>
              <a:spcBef>
                <a:spcPct val="50000"/>
              </a:spcBef>
              <a:spcAft>
                <a:spcPct val="0"/>
              </a:spcAft>
              <a:buClrTx/>
              <a:buSzTx/>
              <a:buFontTx/>
              <a:buNone/>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t>No use-value assessment ordinance</a:t>
            </a:r>
          </a:p>
          <a:p>
            <a:pPr marL="0" marR="0" lvl="0" indent="0" algn="l" defTabSz="914400" rtl="0" eaLnBrk="0" fontAlgn="base" latinLnBrk="0" hangingPunct="0">
              <a:lnSpc>
                <a:spcPct val="75000"/>
              </a:lnSpc>
              <a:spcBef>
                <a:spcPct val="50000"/>
              </a:spcBef>
              <a:spcAft>
                <a:spcPct val="0"/>
              </a:spcAft>
              <a:buClrTx/>
              <a:buSzTx/>
              <a:buFontTx/>
              <a:buNone/>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t>Agricultural &amp; Forestal Districts Only </a:t>
            </a:r>
          </a:p>
        </p:txBody>
      </p:sp>
      <p:sp>
        <p:nvSpPr>
          <p:cNvPr id="4311" name="Rectangle 218" descr="Large confetti"/>
          <p:cNvSpPr>
            <a:spLocks noChangeArrowheads="1"/>
          </p:cNvSpPr>
          <p:nvPr/>
        </p:nvSpPr>
        <p:spPr bwMode="auto">
          <a:xfrm>
            <a:off x="381000" y="2174875"/>
            <a:ext cx="333375" cy="142875"/>
          </a:xfrm>
          <a:prstGeom prst="rect">
            <a:avLst/>
          </a:prstGeom>
          <a:blipFill dpi="0" rotWithShape="0">
            <a:blip r:embed="rId7"/>
            <a:srcRect/>
            <a:tile tx="0" ty="0" sx="100000" sy="100000" flip="none" algn="tl"/>
          </a:blipFill>
          <a:ln w="12700">
            <a:solidFill>
              <a:schemeClr val="tx1"/>
            </a:solidFill>
            <a:miter lim="800000"/>
            <a:headEnd type="none" w="sm" len="sm"/>
            <a:tailEnd type="none" w="sm" len="sm"/>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0" fontAlgn="base" latinLnBrk="0" hangingPunct="0">
              <a:lnSpc>
                <a:spcPct val="75000"/>
              </a:lnSpc>
              <a:spcBef>
                <a:spcPct val="50000"/>
              </a:spcBef>
              <a:spcAft>
                <a:spcPct val="0"/>
              </a:spcAft>
              <a:buClrTx/>
              <a:buSzTx/>
              <a:buFontTx/>
              <a:buNone/>
              <a:tabLst/>
              <a:defRPr/>
            </a:pPr>
            <a:endParaRPr kumimoji="0" lang="en-US" alt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312" name="Rectangle 219" descr="Wide downward diagonal"/>
          <p:cNvSpPr>
            <a:spLocks noChangeArrowheads="1"/>
          </p:cNvSpPr>
          <p:nvPr/>
        </p:nvSpPr>
        <p:spPr bwMode="auto">
          <a:xfrm>
            <a:off x="381000" y="1946275"/>
            <a:ext cx="333375" cy="142875"/>
          </a:xfrm>
          <a:prstGeom prst="rect">
            <a:avLst/>
          </a:prstGeom>
          <a:blipFill dpi="0" rotWithShape="0">
            <a:blip r:embed="rId3"/>
            <a:srcRect/>
            <a:tile tx="0" ty="0" sx="100000" sy="100000" flip="none" algn="tl"/>
          </a:blipFill>
          <a:ln w="12700">
            <a:solidFill>
              <a:schemeClr val="tx1"/>
            </a:solidFill>
            <a:miter lim="800000"/>
            <a:headEnd type="none" w="sm" len="sm"/>
            <a:tailEnd type="none" w="sm" len="sm"/>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0" fontAlgn="base" latinLnBrk="0" hangingPunct="0">
              <a:lnSpc>
                <a:spcPct val="75000"/>
              </a:lnSpc>
              <a:spcBef>
                <a:spcPct val="50000"/>
              </a:spcBef>
              <a:spcAft>
                <a:spcPct val="0"/>
              </a:spcAft>
              <a:buClrTx/>
              <a:buSzTx/>
              <a:buFontTx/>
              <a:buNone/>
              <a:tabLst/>
              <a:defRPr/>
            </a:pPr>
            <a:endParaRPr kumimoji="0" lang="en-US" alt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313" name="Rectangle 220"/>
          <p:cNvSpPr>
            <a:spLocks noChangeArrowheads="1"/>
          </p:cNvSpPr>
          <p:nvPr/>
        </p:nvSpPr>
        <p:spPr bwMode="auto">
          <a:xfrm>
            <a:off x="381000" y="1727200"/>
            <a:ext cx="333375" cy="142875"/>
          </a:xfrm>
          <a:prstGeom prst="rect">
            <a:avLst/>
          </a:prstGeom>
          <a:solidFill>
            <a:srgbClr val="99CCFF"/>
          </a:solidFill>
          <a:ln w="12700">
            <a:solidFill>
              <a:schemeClr val="tx1"/>
            </a:solidFill>
            <a:miter lim="800000"/>
            <a:headEnd type="none" w="sm" len="sm"/>
            <a:tailEnd type="none" w="sm" len="sm"/>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0" fontAlgn="base" latinLnBrk="0" hangingPunct="0">
              <a:lnSpc>
                <a:spcPct val="75000"/>
              </a:lnSpc>
              <a:spcBef>
                <a:spcPct val="50000"/>
              </a:spcBef>
              <a:spcAft>
                <a:spcPct val="0"/>
              </a:spcAft>
              <a:buClrTx/>
              <a:buSzTx/>
              <a:buFontTx/>
              <a:buNone/>
              <a:tabLst/>
              <a:defRPr/>
            </a:pPr>
            <a:endParaRPr kumimoji="0" lang="en-US" alt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314" name="Text Box 221"/>
          <p:cNvSpPr txBox="1">
            <a:spLocks noChangeArrowheads="1"/>
          </p:cNvSpPr>
          <p:nvPr/>
        </p:nvSpPr>
        <p:spPr bwMode="auto">
          <a:xfrm>
            <a:off x="762000" y="5029200"/>
            <a:ext cx="4572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alt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t>Lee</a:t>
            </a:r>
          </a:p>
        </p:txBody>
      </p:sp>
      <p:sp>
        <p:nvSpPr>
          <p:cNvPr id="4315" name="Text Box 222"/>
          <p:cNvSpPr txBox="1">
            <a:spLocks noChangeArrowheads="1"/>
          </p:cNvSpPr>
          <p:nvPr/>
        </p:nvSpPr>
        <p:spPr bwMode="auto">
          <a:xfrm>
            <a:off x="1219200" y="5029200"/>
            <a:ext cx="4572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alt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t>Scott</a:t>
            </a:r>
          </a:p>
        </p:txBody>
      </p:sp>
      <p:sp>
        <p:nvSpPr>
          <p:cNvPr id="4316" name="Text Box 223"/>
          <p:cNvSpPr txBox="1">
            <a:spLocks noChangeArrowheads="1"/>
          </p:cNvSpPr>
          <p:nvPr/>
        </p:nvSpPr>
        <p:spPr bwMode="auto">
          <a:xfrm>
            <a:off x="1219200" y="4648200"/>
            <a:ext cx="4572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8872">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alt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t>Wise</a:t>
            </a:r>
          </a:p>
        </p:txBody>
      </p:sp>
      <p:sp>
        <p:nvSpPr>
          <p:cNvPr id="4317" name="Text Box 224"/>
          <p:cNvSpPr txBox="1">
            <a:spLocks noChangeArrowheads="1"/>
          </p:cNvSpPr>
          <p:nvPr/>
        </p:nvSpPr>
        <p:spPr bwMode="auto">
          <a:xfrm>
            <a:off x="1447800" y="4419600"/>
            <a:ext cx="685800"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296" tIns="9144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0" fontAlgn="base" latinLnBrk="0" hangingPunct="0">
              <a:lnSpc>
                <a:spcPct val="75000"/>
              </a:lnSpc>
              <a:spcBef>
                <a:spcPct val="50000"/>
              </a:spcBef>
              <a:spcAft>
                <a:spcPct val="0"/>
              </a:spcAft>
              <a:buClrTx/>
              <a:buSzTx/>
              <a:buFontTx/>
              <a:buNone/>
              <a:tabLst/>
              <a:defRPr/>
            </a:pPr>
            <a:r>
              <a:rPr kumimoji="0" lang="en-US" alt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t>Dickenson</a:t>
            </a:r>
          </a:p>
        </p:txBody>
      </p:sp>
      <p:sp>
        <p:nvSpPr>
          <p:cNvPr id="4318" name="Text Box 225"/>
          <p:cNvSpPr txBox="1">
            <a:spLocks noChangeArrowheads="1"/>
          </p:cNvSpPr>
          <p:nvPr/>
        </p:nvSpPr>
        <p:spPr bwMode="auto">
          <a:xfrm>
            <a:off x="2362200" y="3344863"/>
            <a:ext cx="11430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50000"/>
              </a:spcBef>
              <a:spcAft>
                <a:spcPct val="0"/>
              </a:spcAft>
              <a:buClrTx/>
              <a:buSzTx/>
              <a:buFontTx/>
              <a:buNone/>
              <a:tabLst/>
              <a:defRPr/>
            </a:pPr>
            <a:endParaRPr kumimoji="0" lang="en-US" altLang="en-US" sz="10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endParaRPr>
          </a:p>
        </p:txBody>
      </p:sp>
      <p:sp>
        <p:nvSpPr>
          <p:cNvPr id="4319" name="Text Box 226"/>
          <p:cNvSpPr txBox="1">
            <a:spLocks noChangeArrowheads="1"/>
          </p:cNvSpPr>
          <p:nvPr/>
        </p:nvSpPr>
        <p:spPr bwMode="auto">
          <a:xfrm>
            <a:off x="1752600" y="4267200"/>
            <a:ext cx="7620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73152" tIns="10972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0" fontAlgn="base" latinLnBrk="0" hangingPunct="0">
              <a:lnSpc>
                <a:spcPct val="75000"/>
              </a:lnSpc>
              <a:spcBef>
                <a:spcPct val="50000"/>
              </a:spcBef>
              <a:spcAft>
                <a:spcPct val="0"/>
              </a:spcAft>
              <a:buClrTx/>
              <a:buSzTx/>
              <a:buFontTx/>
              <a:buNone/>
              <a:tabLst/>
              <a:defRPr/>
            </a:pPr>
            <a:r>
              <a:rPr kumimoji="0" lang="en-US" alt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t>Buchanan</a:t>
            </a:r>
          </a:p>
        </p:txBody>
      </p:sp>
      <p:sp>
        <p:nvSpPr>
          <p:cNvPr id="4320" name="Text Box 227"/>
          <p:cNvSpPr txBox="1">
            <a:spLocks noChangeArrowheads="1"/>
          </p:cNvSpPr>
          <p:nvPr/>
        </p:nvSpPr>
        <p:spPr bwMode="auto">
          <a:xfrm>
            <a:off x="1676400" y="4724400"/>
            <a:ext cx="6096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118872">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0" fontAlgn="base" latinLnBrk="0" hangingPunct="0">
              <a:lnSpc>
                <a:spcPct val="75000"/>
              </a:lnSpc>
              <a:spcBef>
                <a:spcPct val="50000"/>
              </a:spcBef>
              <a:spcAft>
                <a:spcPct val="0"/>
              </a:spcAft>
              <a:buClrTx/>
              <a:buSzTx/>
              <a:buFontTx/>
              <a:buNone/>
              <a:tabLst/>
              <a:defRPr/>
            </a:pPr>
            <a:r>
              <a:rPr kumimoji="0" lang="en-US" alt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t>Russell</a:t>
            </a:r>
          </a:p>
        </p:txBody>
      </p:sp>
      <p:sp>
        <p:nvSpPr>
          <p:cNvPr id="4321" name="Text Box 228"/>
          <p:cNvSpPr txBox="1">
            <a:spLocks noChangeArrowheads="1"/>
          </p:cNvSpPr>
          <p:nvPr/>
        </p:nvSpPr>
        <p:spPr bwMode="auto">
          <a:xfrm>
            <a:off x="2133600" y="4495800"/>
            <a:ext cx="6096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0" fontAlgn="base" latinLnBrk="0" hangingPunct="0">
              <a:lnSpc>
                <a:spcPct val="75000"/>
              </a:lnSpc>
              <a:spcBef>
                <a:spcPct val="50000"/>
              </a:spcBef>
              <a:spcAft>
                <a:spcPct val="0"/>
              </a:spcAft>
              <a:buClrTx/>
              <a:buSzTx/>
              <a:buFontTx/>
              <a:buNone/>
              <a:tabLst/>
              <a:defRPr/>
            </a:pPr>
            <a:r>
              <a:rPr kumimoji="0" lang="en-US" alt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t>Tazewell</a:t>
            </a:r>
          </a:p>
        </p:txBody>
      </p:sp>
      <p:sp>
        <p:nvSpPr>
          <p:cNvPr id="4322" name="Rectangle 229"/>
          <p:cNvSpPr>
            <a:spLocks noChangeArrowheads="1"/>
          </p:cNvSpPr>
          <p:nvPr/>
        </p:nvSpPr>
        <p:spPr bwMode="auto">
          <a:xfrm>
            <a:off x="685800" y="3581400"/>
            <a:ext cx="762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0" fontAlgn="base" latinLnBrk="0" hangingPunct="0">
              <a:lnSpc>
                <a:spcPct val="75000"/>
              </a:lnSpc>
              <a:spcBef>
                <a:spcPct val="50000"/>
              </a:spcBef>
              <a:spcAft>
                <a:spcPct val="0"/>
              </a:spcAft>
              <a:buClrTx/>
              <a:buSzTx/>
              <a:buFontTx/>
              <a:buNone/>
              <a:tabLst/>
              <a:defRPr/>
            </a:pPr>
            <a:endParaRPr kumimoji="0" lang="en-US" alt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323" name="Text Box 230"/>
          <p:cNvSpPr txBox="1">
            <a:spLocks noChangeArrowheads="1"/>
          </p:cNvSpPr>
          <p:nvPr/>
        </p:nvSpPr>
        <p:spPr bwMode="auto">
          <a:xfrm>
            <a:off x="2819400" y="4495800"/>
            <a:ext cx="304800"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0" fontAlgn="base" latinLnBrk="0" hangingPunct="0">
              <a:lnSpc>
                <a:spcPct val="75000"/>
              </a:lnSpc>
              <a:spcBef>
                <a:spcPct val="50000"/>
              </a:spcBef>
              <a:spcAft>
                <a:spcPct val="0"/>
              </a:spcAft>
              <a:buClrTx/>
              <a:buSzTx/>
              <a:buFontTx/>
              <a:buNone/>
              <a:tabLst/>
              <a:defRPr/>
            </a:pPr>
            <a:r>
              <a:rPr kumimoji="0" lang="en-US" alt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t>Bland</a:t>
            </a:r>
          </a:p>
        </p:txBody>
      </p:sp>
      <p:sp>
        <p:nvSpPr>
          <p:cNvPr id="4324" name="Text Box 231"/>
          <p:cNvSpPr txBox="1">
            <a:spLocks noChangeArrowheads="1"/>
          </p:cNvSpPr>
          <p:nvPr/>
        </p:nvSpPr>
        <p:spPr bwMode="auto">
          <a:xfrm>
            <a:off x="2667000" y="4724400"/>
            <a:ext cx="533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0" fontAlgn="base" latinLnBrk="0" hangingPunct="0">
              <a:lnSpc>
                <a:spcPct val="75000"/>
              </a:lnSpc>
              <a:spcBef>
                <a:spcPct val="50000"/>
              </a:spcBef>
              <a:spcAft>
                <a:spcPct val="0"/>
              </a:spcAft>
              <a:buClrTx/>
              <a:buSzTx/>
              <a:buFontTx/>
              <a:buNone/>
              <a:tabLst/>
              <a:defRPr/>
            </a:pPr>
            <a:r>
              <a:rPr kumimoji="0" lang="en-US" alt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t>Wythe</a:t>
            </a:r>
          </a:p>
        </p:txBody>
      </p:sp>
      <p:sp>
        <p:nvSpPr>
          <p:cNvPr id="4325" name="Text Box 232"/>
          <p:cNvSpPr txBox="1">
            <a:spLocks noChangeArrowheads="1"/>
          </p:cNvSpPr>
          <p:nvPr/>
        </p:nvSpPr>
        <p:spPr bwMode="auto">
          <a:xfrm>
            <a:off x="2209800" y="4800600"/>
            <a:ext cx="533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0" fontAlgn="base" latinLnBrk="0" hangingPunct="0">
              <a:lnSpc>
                <a:spcPct val="75000"/>
              </a:lnSpc>
              <a:spcBef>
                <a:spcPct val="50000"/>
              </a:spcBef>
              <a:spcAft>
                <a:spcPct val="0"/>
              </a:spcAft>
              <a:buClrTx/>
              <a:buSzTx/>
              <a:buFontTx/>
              <a:buNone/>
              <a:tabLst/>
              <a:defRPr/>
            </a:pPr>
            <a:r>
              <a:rPr kumimoji="0" lang="en-US" alt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t>Smyth</a:t>
            </a:r>
          </a:p>
        </p:txBody>
      </p:sp>
      <p:sp>
        <p:nvSpPr>
          <p:cNvPr id="4326" name="Text Box 233"/>
          <p:cNvSpPr txBox="1">
            <a:spLocks noChangeArrowheads="1"/>
          </p:cNvSpPr>
          <p:nvPr/>
        </p:nvSpPr>
        <p:spPr bwMode="auto">
          <a:xfrm>
            <a:off x="1676400" y="50292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146304">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0" fontAlgn="base" latinLnBrk="0" hangingPunct="0">
              <a:lnSpc>
                <a:spcPct val="75000"/>
              </a:lnSpc>
              <a:spcBef>
                <a:spcPct val="50000"/>
              </a:spcBef>
              <a:spcAft>
                <a:spcPct val="0"/>
              </a:spcAft>
              <a:buClrTx/>
              <a:buSzTx/>
              <a:buFontTx/>
              <a:buNone/>
              <a:tabLst/>
              <a:defRPr/>
            </a:pPr>
            <a:r>
              <a:rPr kumimoji="0" lang="en-US" alt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t>Washington</a:t>
            </a:r>
          </a:p>
        </p:txBody>
      </p:sp>
      <p:sp>
        <p:nvSpPr>
          <p:cNvPr id="4327" name="Text Box 234"/>
          <p:cNvSpPr txBox="1">
            <a:spLocks noChangeArrowheads="1"/>
          </p:cNvSpPr>
          <p:nvPr/>
        </p:nvSpPr>
        <p:spPr bwMode="auto">
          <a:xfrm>
            <a:off x="2438400" y="5105400"/>
            <a:ext cx="6858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0" fontAlgn="base" latinLnBrk="0" hangingPunct="0">
              <a:lnSpc>
                <a:spcPct val="75000"/>
              </a:lnSpc>
              <a:spcBef>
                <a:spcPct val="50000"/>
              </a:spcBef>
              <a:spcAft>
                <a:spcPct val="0"/>
              </a:spcAft>
              <a:buClrTx/>
              <a:buSzTx/>
              <a:buFontTx/>
              <a:buNone/>
              <a:tabLst/>
              <a:defRPr/>
            </a:pPr>
            <a:r>
              <a:rPr kumimoji="0" lang="en-US" alt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t>Grayson</a:t>
            </a:r>
          </a:p>
        </p:txBody>
      </p:sp>
      <p:sp>
        <p:nvSpPr>
          <p:cNvPr id="4328" name="Text Box 235"/>
          <p:cNvSpPr txBox="1">
            <a:spLocks noChangeArrowheads="1"/>
          </p:cNvSpPr>
          <p:nvPr/>
        </p:nvSpPr>
        <p:spPr bwMode="auto">
          <a:xfrm>
            <a:off x="3048000" y="4953000"/>
            <a:ext cx="6096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0" fontAlgn="base" latinLnBrk="0" hangingPunct="0">
              <a:lnSpc>
                <a:spcPct val="75000"/>
              </a:lnSpc>
              <a:spcBef>
                <a:spcPct val="50000"/>
              </a:spcBef>
              <a:spcAft>
                <a:spcPct val="0"/>
              </a:spcAft>
              <a:buClrTx/>
              <a:buSzTx/>
              <a:buFontTx/>
              <a:buNone/>
              <a:tabLst/>
              <a:defRPr/>
            </a:pPr>
            <a:r>
              <a:rPr kumimoji="0" lang="en-US" alt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t>Carroll</a:t>
            </a:r>
          </a:p>
        </p:txBody>
      </p:sp>
      <p:sp>
        <p:nvSpPr>
          <p:cNvPr id="4329" name="Text Box 236"/>
          <p:cNvSpPr txBox="1">
            <a:spLocks noChangeArrowheads="1"/>
          </p:cNvSpPr>
          <p:nvPr/>
        </p:nvSpPr>
        <p:spPr bwMode="auto">
          <a:xfrm>
            <a:off x="3505200" y="5105400"/>
            <a:ext cx="6096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0" fontAlgn="base" latinLnBrk="0" hangingPunct="0">
              <a:lnSpc>
                <a:spcPct val="75000"/>
              </a:lnSpc>
              <a:spcBef>
                <a:spcPct val="50000"/>
              </a:spcBef>
              <a:spcAft>
                <a:spcPct val="0"/>
              </a:spcAft>
              <a:buClrTx/>
              <a:buSzTx/>
              <a:buFontTx/>
              <a:buNone/>
              <a:tabLst/>
              <a:defRPr/>
            </a:pPr>
            <a:r>
              <a:rPr kumimoji="0" lang="en-US" alt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t>Patrick</a:t>
            </a:r>
          </a:p>
        </p:txBody>
      </p:sp>
      <p:sp>
        <p:nvSpPr>
          <p:cNvPr id="4330" name="Text Box 237"/>
          <p:cNvSpPr txBox="1">
            <a:spLocks noChangeArrowheads="1"/>
          </p:cNvSpPr>
          <p:nvPr/>
        </p:nvSpPr>
        <p:spPr bwMode="auto">
          <a:xfrm>
            <a:off x="3429000" y="4724400"/>
            <a:ext cx="6096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0" fontAlgn="base" latinLnBrk="0" hangingPunct="0">
              <a:lnSpc>
                <a:spcPct val="75000"/>
              </a:lnSpc>
              <a:spcBef>
                <a:spcPct val="50000"/>
              </a:spcBef>
              <a:spcAft>
                <a:spcPct val="0"/>
              </a:spcAft>
              <a:buClrTx/>
              <a:buSzTx/>
              <a:buFontTx/>
              <a:buNone/>
              <a:tabLst/>
              <a:defRPr/>
            </a:pPr>
            <a:r>
              <a:rPr kumimoji="0" lang="en-US" alt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t>Floyd</a:t>
            </a:r>
          </a:p>
        </p:txBody>
      </p:sp>
      <p:sp>
        <p:nvSpPr>
          <p:cNvPr id="4331" name="Text Box 238"/>
          <p:cNvSpPr txBox="1">
            <a:spLocks noChangeArrowheads="1"/>
          </p:cNvSpPr>
          <p:nvPr/>
        </p:nvSpPr>
        <p:spPr bwMode="auto">
          <a:xfrm>
            <a:off x="3886200" y="5029200"/>
            <a:ext cx="533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0" fontAlgn="base" latinLnBrk="0" hangingPunct="0">
              <a:lnSpc>
                <a:spcPct val="75000"/>
              </a:lnSpc>
              <a:spcBef>
                <a:spcPct val="50000"/>
              </a:spcBef>
              <a:spcAft>
                <a:spcPct val="0"/>
              </a:spcAft>
              <a:buClrTx/>
              <a:buSzTx/>
              <a:buFontTx/>
              <a:buNone/>
              <a:tabLst/>
              <a:defRPr/>
            </a:pPr>
            <a:r>
              <a:rPr kumimoji="0" lang="en-US" alt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t>Henry</a:t>
            </a:r>
          </a:p>
        </p:txBody>
      </p:sp>
      <p:sp>
        <p:nvSpPr>
          <p:cNvPr id="4332" name="Text Box 239"/>
          <p:cNvSpPr txBox="1">
            <a:spLocks noChangeArrowheads="1"/>
          </p:cNvSpPr>
          <p:nvPr/>
        </p:nvSpPr>
        <p:spPr bwMode="auto">
          <a:xfrm>
            <a:off x="4267200" y="4953000"/>
            <a:ext cx="8382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118872">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0" fontAlgn="base" latinLnBrk="0" hangingPunct="0">
              <a:lnSpc>
                <a:spcPct val="75000"/>
              </a:lnSpc>
              <a:spcBef>
                <a:spcPct val="50000"/>
              </a:spcBef>
              <a:spcAft>
                <a:spcPct val="0"/>
              </a:spcAft>
              <a:buClrTx/>
              <a:buSzTx/>
              <a:buFontTx/>
              <a:buNone/>
              <a:tabLst/>
              <a:defRPr/>
            </a:pPr>
            <a:r>
              <a:rPr kumimoji="0" lang="en-US" alt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t>Pittsylvania</a:t>
            </a:r>
          </a:p>
        </p:txBody>
      </p:sp>
      <p:sp>
        <p:nvSpPr>
          <p:cNvPr id="4333" name="Text Box 240"/>
          <p:cNvSpPr txBox="1">
            <a:spLocks noChangeArrowheads="1"/>
          </p:cNvSpPr>
          <p:nvPr/>
        </p:nvSpPr>
        <p:spPr bwMode="auto">
          <a:xfrm>
            <a:off x="4876800" y="4876800"/>
            <a:ext cx="6096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0" fontAlgn="base" latinLnBrk="0" hangingPunct="0">
              <a:lnSpc>
                <a:spcPct val="75000"/>
              </a:lnSpc>
              <a:spcBef>
                <a:spcPct val="50000"/>
              </a:spcBef>
              <a:spcAft>
                <a:spcPct val="0"/>
              </a:spcAft>
              <a:buClrTx/>
              <a:buSzTx/>
              <a:buFontTx/>
              <a:buNone/>
              <a:tabLst/>
              <a:defRPr/>
            </a:pPr>
            <a:r>
              <a:rPr kumimoji="0" lang="en-US" alt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t>Halifax</a:t>
            </a:r>
          </a:p>
        </p:txBody>
      </p:sp>
      <p:sp>
        <p:nvSpPr>
          <p:cNvPr id="4334" name="Text Box 241"/>
          <p:cNvSpPr txBox="1">
            <a:spLocks noChangeArrowheads="1"/>
          </p:cNvSpPr>
          <p:nvPr/>
        </p:nvSpPr>
        <p:spPr bwMode="auto">
          <a:xfrm>
            <a:off x="5257800" y="51054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0" fontAlgn="base" latinLnBrk="0" hangingPunct="0">
              <a:lnSpc>
                <a:spcPct val="75000"/>
              </a:lnSpc>
              <a:spcBef>
                <a:spcPct val="50000"/>
              </a:spcBef>
              <a:spcAft>
                <a:spcPct val="0"/>
              </a:spcAft>
              <a:buClrTx/>
              <a:buSzTx/>
              <a:buFontTx/>
              <a:buNone/>
              <a:tabLst/>
              <a:defRPr/>
            </a:pPr>
            <a:r>
              <a:rPr kumimoji="0" lang="en-US" alt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t>Mecklenburg</a:t>
            </a:r>
          </a:p>
        </p:txBody>
      </p:sp>
      <p:sp>
        <p:nvSpPr>
          <p:cNvPr id="4335" name="Text Box 242"/>
          <p:cNvSpPr txBox="1">
            <a:spLocks noChangeArrowheads="1"/>
          </p:cNvSpPr>
          <p:nvPr/>
        </p:nvSpPr>
        <p:spPr bwMode="auto">
          <a:xfrm>
            <a:off x="5943600" y="4876800"/>
            <a:ext cx="762000" cy="220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tIns="82296">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0" fontAlgn="base" latinLnBrk="0" hangingPunct="0">
              <a:lnSpc>
                <a:spcPct val="75000"/>
              </a:lnSpc>
              <a:spcBef>
                <a:spcPct val="50000"/>
              </a:spcBef>
              <a:spcAft>
                <a:spcPct val="0"/>
              </a:spcAft>
              <a:buClrTx/>
              <a:buSzTx/>
              <a:buFontTx/>
              <a:buNone/>
              <a:tabLst/>
              <a:defRPr/>
            </a:pPr>
            <a:r>
              <a:rPr kumimoji="0" lang="en-US" alt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t>Brunswick</a:t>
            </a:r>
          </a:p>
        </p:txBody>
      </p:sp>
      <p:sp>
        <p:nvSpPr>
          <p:cNvPr id="4336" name="Text Box 243"/>
          <p:cNvSpPr txBox="1">
            <a:spLocks noChangeArrowheads="1"/>
          </p:cNvSpPr>
          <p:nvPr/>
        </p:nvSpPr>
        <p:spPr bwMode="auto">
          <a:xfrm>
            <a:off x="5486400" y="4724400"/>
            <a:ext cx="7620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0" fontAlgn="base" latinLnBrk="0" hangingPunct="0">
              <a:lnSpc>
                <a:spcPct val="75000"/>
              </a:lnSpc>
              <a:spcBef>
                <a:spcPct val="50000"/>
              </a:spcBef>
              <a:spcAft>
                <a:spcPct val="0"/>
              </a:spcAft>
              <a:buClrTx/>
              <a:buSzTx/>
              <a:buFontTx/>
              <a:buNone/>
              <a:tabLst/>
              <a:defRPr/>
            </a:pPr>
            <a:r>
              <a:rPr kumimoji="0" lang="en-US" alt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t>Lunenburg</a:t>
            </a:r>
          </a:p>
        </p:txBody>
      </p:sp>
      <p:sp>
        <p:nvSpPr>
          <p:cNvPr id="4337" name="Text Box 244"/>
          <p:cNvSpPr txBox="1">
            <a:spLocks noChangeArrowheads="1"/>
          </p:cNvSpPr>
          <p:nvPr/>
        </p:nvSpPr>
        <p:spPr bwMode="auto">
          <a:xfrm>
            <a:off x="3200400" y="4267200"/>
            <a:ext cx="304800"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18288"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0" fontAlgn="base" latinLnBrk="0" hangingPunct="0">
              <a:lnSpc>
                <a:spcPct val="75000"/>
              </a:lnSpc>
              <a:spcBef>
                <a:spcPct val="50000"/>
              </a:spcBef>
              <a:spcAft>
                <a:spcPct val="0"/>
              </a:spcAft>
              <a:buClrTx/>
              <a:buSzTx/>
              <a:buFontTx/>
              <a:buNone/>
              <a:tabLst/>
              <a:defRPr/>
            </a:pPr>
            <a:r>
              <a:rPr kumimoji="0" lang="en-US" alt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t>Giles</a:t>
            </a:r>
          </a:p>
        </p:txBody>
      </p:sp>
      <p:sp>
        <p:nvSpPr>
          <p:cNvPr id="4338" name="Text Box 245"/>
          <p:cNvSpPr txBox="1">
            <a:spLocks noChangeArrowheads="1"/>
          </p:cNvSpPr>
          <p:nvPr/>
        </p:nvSpPr>
        <p:spPr bwMode="auto">
          <a:xfrm>
            <a:off x="3657600" y="3962400"/>
            <a:ext cx="533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0" fontAlgn="base" latinLnBrk="0" hangingPunct="0">
              <a:lnSpc>
                <a:spcPct val="75000"/>
              </a:lnSpc>
              <a:spcBef>
                <a:spcPct val="50000"/>
              </a:spcBef>
              <a:spcAft>
                <a:spcPct val="0"/>
              </a:spcAft>
              <a:buClrTx/>
              <a:buSzTx/>
              <a:buFontTx/>
              <a:buNone/>
              <a:tabLst/>
              <a:defRPr/>
            </a:pPr>
            <a:r>
              <a:rPr kumimoji="0" lang="en-US" alt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t>Craig</a:t>
            </a:r>
          </a:p>
        </p:txBody>
      </p:sp>
      <p:sp>
        <p:nvSpPr>
          <p:cNvPr id="4339" name="Text Box 246"/>
          <p:cNvSpPr txBox="1">
            <a:spLocks noChangeArrowheads="1"/>
          </p:cNvSpPr>
          <p:nvPr/>
        </p:nvSpPr>
        <p:spPr bwMode="auto">
          <a:xfrm>
            <a:off x="3733800" y="3505200"/>
            <a:ext cx="762000" cy="220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128016" tIns="82296">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0" fontAlgn="base" latinLnBrk="0" hangingPunct="0">
              <a:lnSpc>
                <a:spcPct val="75000"/>
              </a:lnSpc>
              <a:spcBef>
                <a:spcPct val="50000"/>
              </a:spcBef>
              <a:spcAft>
                <a:spcPct val="0"/>
              </a:spcAft>
              <a:buClrTx/>
              <a:buSzTx/>
              <a:buFontTx/>
              <a:buNone/>
              <a:tabLst/>
              <a:defRPr/>
            </a:pPr>
            <a:r>
              <a:rPr kumimoji="0" lang="en-US" alt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t>Alleghany</a:t>
            </a:r>
          </a:p>
        </p:txBody>
      </p:sp>
      <p:sp>
        <p:nvSpPr>
          <p:cNvPr id="4340" name="Text Box 247"/>
          <p:cNvSpPr txBox="1">
            <a:spLocks noChangeArrowheads="1"/>
          </p:cNvSpPr>
          <p:nvPr/>
        </p:nvSpPr>
        <p:spPr bwMode="auto">
          <a:xfrm>
            <a:off x="3962400" y="3200400"/>
            <a:ext cx="533400" cy="211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210312" tIns="73152">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0" fontAlgn="base" latinLnBrk="0" hangingPunct="0">
              <a:lnSpc>
                <a:spcPct val="75000"/>
              </a:lnSpc>
              <a:spcBef>
                <a:spcPct val="50000"/>
              </a:spcBef>
              <a:spcAft>
                <a:spcPct val="0"/>
              </a:spcAft>
              <a:buClrTx/>
              <a:buSzTx/>
              <a:buFontTx/>
              <a:buNone/>
              <a:tabLst/>
              <a:defRPr/>
            </a:pPr>
            <a:r>
              <a:rPr kumimoji="0" lang="en-US" alt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t>Bath</a:t>
            </a:r>
          </a:p>
        </p:txBody>
      </p:sp>
      <p:sp>
        <p:nvSpPr>
          <p:cNvPr id="4341" name="Text Box 248"/>
          <p:cNvSpPr txBox="1">
            <a:spLocks noChangeArrowheads="1"/>
          </p:cNvSpPr>
          <p:nvPr/>
        </p:nvSpPr>
        <p:spPr bwMode="auto">
          <a:xfrm>
            <a:off x="4191000" y="2895600"/>
            <a:ext cx="609600" cy="201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tIns="6400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0" fontAlgn="base" latinLnBrk="0" hangingPunct="0">
              <a:lnSpc>
                <a:spcPct val="75000"/>
              </a:lnSpc>
              <a:spcBef>
                <a:spcPct val="50000"/>
              </a:spcBef>
              <a:spcAft>
                <a:spcPct val="0"/>
              </a:spcAft>
              <a:buClrTx/>
              <a:buSzTx/>
              <a:buFontTx/>
              <a:buNone/>
              <a:tabLst/>
              <a:defRPr/>
            </a:pPr>
            <a:r>
              <a:rPr kumimoji="0" lang="en-US" alt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t>Highland</a:t>
            </a:r>
          </a:p>
        </p:txBody>
      </p:sp>
      <p:sp>
        <p:nvSpPr>
          <p:cNvPr id="4342" name="Text Box 249"/>
          <p:cNvSpPr txBox="1">
            <a:spLocks noChangeArrowheads="1"/>
          </p:cNvSpPr>
          <p:nvPr/>
        </p:nvSpPr>
        <p:spPr bwMode="auto">
          <a:xfrm>
            <a:off x="4343400" y="3505200"/>
            <a:ext cx="8382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0" fontAlgn="base" latinLnBrk="0" hangingPunct="0">
              <a:lnSpc>
                <a:spcPct val="75000"/>
              </a:lnSpc>
              <a:spcBef>
                <a:spcPct val="50000"/>
              </a:spcBef>
              <a:spcAft>
                <a:spcPct val="0"/>
              </a:spcAft>
              <a:buClrTx/>
              <a:buSzTx/>
              <a:buFontTx/>
              <a:buNone/>
              <a:tabLst/>
              <a:defRPr/>
            </a:pPr>
            <a:r>
              <a:rPr kumimoji="0" lang="en-US" alt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t>Rockbridge</a:t>
            </a:r>
          </a:p>
        </p:txBody>
      </p:sp>
      <p:sp>
        <p:nvSpPr>
          <p:cNvPr id="4343" name="Text Box 250"/>
          <p:cNvSpPr txBox="1">
            <a:spLocks noChangeArrowheads="1"/>
          </p:cNvSpPr>
          <p:nvPr/>
        </p:nvSpPr>
        <p:spPr bwMode="auto">
          <a:xfrm>
            <a:off x="4572000" y="3048000"/>
            <a:ext cx="6096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0" fontAlgn="base" latinLnBrk="0" hangingPunct="0">
              <a:lnSpc>
                <a:spcPct val="75000"/>
              </a:lnSpc>
              <a:spcBef>
                <a:spcPct val="50000"/>
              </a:spcBef>
              <a:spcAft>
                <a:spcPct val="0"/>
              </a:spcAft>
              <a:buClrTx/>
              <a:buSzTx/>
              <a:buFontTx/>
              <a:buNone/>
              <a:tabLst/>
              <a:defRPr/>
            </a:pPr>
            <a:r>
              <a:rPr kumimoji="0" lang="en-US" alt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t>Augusta</a:t>
            </a:r>
          </a:p>
        </p:txBody>
      </p:sp>
      <p:sp>
        <p:nvSpPr>
          <p:cNvPr id="4344" name="Text Box 251"/>
          <p:cNvSpPr txBox="1">
            <a:spLocks noChangeArrowheads="1"/>
          </p:cNvSpPr>
          <p:nvPr/>
        </p:nvSpPr>
        <p:spPr bwMode="auto">
          <a:xfrm>
            <a:off x="3810000" y="4267200"/>
            <a:ext cx="457200"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0" fontAlgn="base" latinLnBrk="0" hangingPunct="0">
              <a:lnSpc>
                <a:spcPct val="75000"/>
              </a:lnSpc>
              <a:spcBef>
                <a:spcPct val="50000"/>
              </a:spcBef>
              <a:spcAft>
                <a:spcPct val="0"/>
              </a:spcAft>
              <a:buClrTx/>
              <a:buSzTx/>
              <a:buFontTx/>
              <a:buNone/>
              <a:tabLst/>
              <a:defRPr/>
            </a:pPr>
            <a:r>
              <a:rPr kumimoji="0" lang="en-US" alt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t>Roanoke</a:t>
            </a:r>
          </a:p>
        </p:txBody>
      </p:sp>
      <p:sp>
        <p:nvSpPr>
          <p:cNvPr id="4345" name="Text Box 252"/>
          <p:cNvSpPr txBox="1">
            <a:spLocks noChangeArrowheads="1"/>
          </p:cNvSpPr>
          <p:nvPr/>
        </p:nvSpPr>
        <p:spPr bwMode="auto">
          <a:xfrm>
            <a:off x="3352800" y="4343400"/>
            <a:ext cx="838200" cy="201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146304" tIns="6400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0" fontAlgn="base" latinLnBrk="0" hangingPunct="0">
              <a:lnSpc>
                <a:spcPct val="75000"/>
              </a:lnSpc>
              <a:spcBef>
                <a:spcPct val="50000"/>
              </a:spcBef>
              <a:spcAft>
                <a:spcPct val="0"/>
              </a:spcAft>
              <a:buClrTx/>
              <a:buSzTx/>
              <a:buFontTx/>
              <a:buNone/>
              <a:tabLst/>
              <a:defRPr/>
            </a:pPr>
            <a:r>
              <a:rPr kumimoji="0" lang="en-US" alt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t>Montgomery</a:t>
            </a:r>
          </a:p>
        </p:txBody>
      </p:sp>
      <p:sp>
        <p:nvSpPr>
          <p:cNvPr id="4346" name="Text Box 253"/>
          <p:cNvSpPr txBox="1">
            <a:spLocks noChangeArrowheads="1"/>
          </p:cNvSpPr>
          <p:nvPr/>
        </p:nvSpPr>
        <p:spPr bwMode="auto">
          <a:xfrm>
            <a:off x="3048000" y="4495800"/>
            <a:ext cx="533400" cy="19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109728" tIns="54864">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0" fontAlgn="base" latinLnBrk="0" hangingPunct="0">
              <a:lnSpc>
                <a:spcPct val="75000"/>
              </a:lnSpc>
              <a:spcBef>
                <a:spcPct val="50000"/>
              </a:spcBef>
              <a:spcAft>
                <a:spcPct val="0"/>
              </a:spcAft>
              <a:buClrTx/>
              <a:buSzTx/>
              <a:buFontTx/>
              <a:buNone/>
              <a:tabLst/>
              <a:defRPr/>
            </a:pPr>
            <a:r>
              <a:rPr kumimoji="0" lang="en-US" alt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t>Pulaski</a:t>
            </a:r>
          </a:p>
        </p:txBody>
      </p:sp>
      <p:sp>
        <p:nvSpPr>
          <p:cNvPr id="4347" name="Text Box 254"/>
          <p:cNvSpPr txBox="1">
            <a:spLocks noChangeArrowheads="1"/>
          </p:cNvSpPr>
          <p:nvPr/>
        </p:nvSpPr>
        <p:spPr bwMode="auto">
          <a:xfrm>
            <a:off x="3962400" y="3886200"/>
            <a:ext cx="685800" cy="220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118872" tIns="82296">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0" fontAlgn="base" latinLnBrk="0" hangingPunct="0">
              <a:lnSpc>
                <a:spcPct val="75000"/>
              </a:lnSpc>
              <a:spcBef>
                <a:spcPct val="50000"/>
              </a:spcBef>
              <a:spcAft>
                <a:spcPct val="0"/>
              </a:spcAft>
              <a:buClrTx/>
              <a:buSzTx/>
              <a:buFontTx/>
              <a:buNone/>
              <a:tabLst/>
              <a:defRPr/>
            </a:pPr>
            <a:r>
              <a:rPr kumimoji="0" lang="en-US" alt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t>Botetourt</a:t>
            </a:r>
          </a:p>
        </p:txBody>
      </p:sp>
      <p:sp>
        <p:nvSpPr>
          <p:cNvPr id="4348" name="Text Box 255"/>
          <p:cNvSpPr txBox="1">
            <a:spLocks noChangeArrowheads="1"/>
          </p:cNvSpPr>
          <p:nvPr/>
        </p:nvSpPr>
        <p:spPr bwMode="auto">
          <a:xfrm>
            <a:off x="3886200" y="4724400"/>
            <a:ext cx="6096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0" fontAlgn="base" latinLnBrk="0" hangingPunct="0">
              <a:lnSpc>
                <a:spcPct val="75000"/>
              </a:lnSpc>
              <a:spcBef>
                <a:spcPct val="50000"/>
              </a:spcBef>
              <a:spcAft>
                <a:spcPct val="0"/>
              </a:spcAft>
              <a:buClrTx/>
              <a:buSzTx/>
              <a:buFontTx/>
              <a:buNone/>
              <a:tabLst/>
              <a:defRPr/>
            </a:pPr>
            <a:r>
              <a:rPr kumimoji="0" lang="en-US" alt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t>Franklin</a:t>
            </a:r>
          </a:p>
        </p:txBody>
      </p:sp>
      <p:sp>
        <p:nvSpPr>
          <p:cNvPr id="4349" name="Text Box 256"/>
          <p:cNvSpPr txBox="1">
            <a:spLocks noChangeArrowheads="1"/>
          </p:cNvSpPr>
          <p:nvPr/>
        </p:nvSpPr>
        <p:spPr bwMode="auto">
          <a:xfrm>
            <a:off x="4191000" y="4267200"/>
            <a:ext cx="6096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0" fontAlgn="base" latinLnBrk="0" hangingPunct="0">
              <a:lnSpc>
                <a:spcPct val="75000"/>
              </a:lnSpc>
              <a:spcBef>
                <a:spcPct val="50000"/>
              </a:spcBef>
              <a:spcAft>
                <a:spcPct val="0"/>
              </a:spcAft>
              <a:buClrTx/>
              <a:buSzTx/>
              <a:buFontTx/>
              <a:buNone/>
              <a:tabLst/>
              <a:defRPr/>
            </a:pPr>
            <a:r>
              <a:rPr kumimoji="0" lang="en-US" alt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t>Bedford</a:t>
            </a:r>
          </a:p>
        </p:txBody>
      </p:sp>
      <p:sp>
        <p:nvSpPr>
          <p:cNvPr id="4350" name="Text Box 257"/>
          <p:cNvSpPr txBox="1">
            <a:spLocks noChangeArrowheads="1"/>
          </p:cNvSpPr>
          <p:nvPr/>
        </p:nvSpPr>
        <p:spPr bwMode="auto">
          <a:xfrm>
            <a:off x="4648200" y="4343400"/>
            <a:ext cx="6858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0" fontAlgn="base" latinLnBrk="0" hangingPunct="0">
              <a:lnSpc>
                <a:spcPct val="75000"/>
              </a:lnSpc>
              <a:spcBef>
                <a:spcPct val="50000"/>
              </a:spcBef>
              <a:spcAft>
                <a:spcPct val="0"/>
              </a:spcAft>
              <a:buClrTx/>
              <a:buSzTx/>
              <a:buFontTx/>
              <a:buNone/>
              <a:tabLst/>
              <a:defRPr/>
            </a:pPr>
            <a:r>
              <a:rPr kumimoji="0" lang="en-US" alt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t>Campbell</a:t>
            </a:r>
          </a:p>
        </p:txBody>
      </p:sp>
      <p:sp>
        <p:nvSpPr>
          <p:cNvPr id="4351" name="Text Box 258"/>
          <p:cNvSpPr txBox="1">
            <a:spLocks noChangeArrowheads="1"/>
          </p:cNvSpPr>
          <p:nvPr/>
        </p:nvSpPr>
        <p:spPr bwMode="auto">
          <a:xfrm>
            <a:off x="5105400" y="4572000"/>
            <a:ext cx="6096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0" fontAlgn="base" latinLnBrk="0" hangingPunct="0">
              <a:lnSpc>
                <a:spcPct val="75000"/>
              </a:lnSpc>
              <a:spcBef>
                <a:spcPct val="50000"/>
              </a:spcBef>
              <a:spcAft>
                <a:spcPct val="0"/>
              </a:spcAft>
              <a:buClrTx/>
              <a:buSzTx/>
              <a:buFontTx/>
              <a:buNone/>
              <a:tabLst/>
              <a:defRPr/>
            </a:pPr>
            <a:r>
              <a:rPr kumimoji="0" lang="en-US" alt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t>Charlotte</a:t>
            </a:r>
          </a:p>
        </p:txBody>
      </p:sp>
      <p:sp>
        <p:nvSpPr>
          <p:cNvPr id="4352" name="Text Box 259"/>
          <p:cNvSpPr txBox="1">
            <a:spLocks noChangeArrowheads="1"/>
          </p:cNvSpPr>
          <p:nvPr/>
        </p:nvSpPr>
        <p:spPr bwMode="auto">
          <a:xfrm>
            <a:off x="5334000" y="4343400"/>
            <a:ext cx="533400" cy="201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tIns="27432">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0" fontAlgn="base" latinLnBrk="0" hangingPunct="0">
              <a:lnSpc>
                <a:spcPct val="35000"/>
              </a:lnSpc>
              <a:spcBef>
                <a:spcPct val="35000"/>
              </a:spcBef>
              <a:spcAft>
                <a:spcPct val="0"/>
              </a:spcAft>
              <a:buClrTx/>
              <a:buSzTx/>
              <a:buFontTx/>
              <a:buNone/>
              <a:tabLst/>
              <a:defRPr/>
            </a:pPr>
            <a:r>
              <a:rPr kumimoji="0" lang="en-US" alt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t>Prince </a:t>
            </a:r>
          </a:p>
          <a:p>
            <a:pPr marL="0" marR="0" lvl="0" indent="0" algn="l" defTabSz="914400" rtl="0" eaLnBrk="0" fontAlgn="base" latinLnBrk="0" hangingPunct="0">
              <a:lnSpc>
                <a:spcPct val="35000"/>
              </a:lnSpc>
              <a:spcBef>
                <a:spcPct val="35000"/>
              </a:spcBef>
              <a:spcAft>
                <a:spcPct val="0"/>
              </a:spcAft>
              <a:buClrTx/>
              <a:buSzTx/>
              <a:buFontTx/>
              <a:buNone/>
              <a:tabLst/>
              <a:defRPr/>
            </a:pPr>
            <a:r>
              <a:rPr kumimoji="0" lang="en-US" alt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t>Edward</a:t>
            </a:r>
          </a:p>
        </p:txBody>
      </p:sp>
      <p:sp>
        <p:nvSpPr>
          <p:cNvPr id="4353" name="Text Box 260"/>
          <p:cNvSpPr txBox="1">
            <a:spLocks noChangeArrowheads="1"/>
          </p:cNvSpPr>
          <p:nvPr/>
        </p:nvSpPr>
        <p:spPr bwMode="auto">
          <a:xfrm>
            <a:off x="4953000" y="4114800"/>
            <a:ext cx="7620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0" fontAlgn="base" latinLnBrk="0" hangingPunct="0">
              <a:lnSpc>
                <a:spcPct val="75000"/>
              </a:lnSpc>
              <a:spcBef>
                <a:spcPct val="50000"/>
              </a:spcBef>
              <a:spcAft>
                <a:spcPct val="0"/>
              </a:spcAft>
              <a:buClrTx/>
              <a:buSzTx/>
              <a:buFontTx/>
              <a:buNone/>
              <a:tabLst/>
              <a:defRPr/>
            </a:pPr>
            <a:r>
              <a:rPr kumimoji="0" lang="en-US" alt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t>Appomattox</a:t>
            </a:r>
          </a:p>
        </p:txBody>
      </p:sp>
      <p:sp>
        <p:nvSpPr>
          <p:cNvPr id="4354" name="Text Box 261"/>
          <p:cNvSpPr txBox="1">
            <a:spLocks noChangeArrowheads="1"/>
          </p:cNvSpPr>
          <p:nvPr/>
        </p:nvSpPr>
        <p:spPr bwMode="auto">
          <a:xfrm>
            <a:off x="5181600" y="3886200"/>
            <a:ext cx="762000" cy="10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18288" tIns="9144"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0" fontAlgn="base" latinLnBrk="0" hangingPunct="0">
              <a:lnSpc>
                <a:spcPct val="75000"/>
              </a:lnSpc>
              <a:spcBef>
                <a:spcPct val="50000"/>
              </a:spcBef>
              <a:spcAft>
                <a:spcPct val="0"/>
              </a:spcAft>
              <a:buClrTx/>
              <a:buSzTx/>
              <a:buFontTx/>
              <a:buNone/>
              <a:tabLst/>
              <a:defRPr/>
            </a:pPr>
            <a:r>
              <a:rPr kumimoji="0" lang="en-US" altLang="en-US" sz="800" b="0" i="0" u="none" strike="noStrike" kern="1200" cap="none" spc="0" normalizeH="0" baseline="0" noProof="0" dirty="0" smtClean="0">
                <a:ln>
                  <a:noFill/>
                </a:ln>
                <a:solidFill>
                  <a:srgbClr val="000000"/>
                </a:solidFill>
                <a:effectLst/>
                <a:uLnTx/>
                <a:uFillTx/>
                <a:latin typeface="Arial" panose="020B0604020202020204" pitchFamily="34" charset="0"/>
                <a:ea typeface="+mn-ea"/>
                <a:cs typeface="+mn-cs"/>
              </a:rPr>
              <a:t>Buckingham</a:t>
            </a:r>
          </a:p>
        </p:txBody>
      </p:sp>
      <p:sp>
        <p:nvSpPr>
          <p:cNvPr id="4355" name="Text Box 262"/>
          <p:cNvSpPr txBox="1">
            <a:spLocks noChangeArrowheads="1"/>
          </p:cNvSpPr>
          <p:nvPr/>
        </p:nvSpPr>
        <p:spPr bwMode="auto">
          <a:xfrm>
            <a:off x="5638800" y="4038600"/>
            <a:ext cx="609600"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36576"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0" fontAlgn="base" latinLnBrk="0" hangingPunct="0">
              <a:lnSpc>
                <a:spcPct val="75000"/>
              </a:lnSpc>
              <a:spcBef>
                <a:spcPct val="50000"/>
              </a:spcBef>
              <a:spcAft>
                <a:spcPct val="0"/>
              </a:spcAft>
              <a:buClrTx/>
              <a:buSzTx/>
              <a:buFontTx/>
              <a:buNone/>
              <a:tabLst/>
              <a:defRPr/>
            </a:pPr>
            <a:r>
              <a:rPr kumimoji="0" lang="en-US" alt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t>Cumberland</a:t>
            </a:r>
          </a:p>
        </p:txBody>
      </p:sp>
      <p:sp>
        <p:nvSpPr>
          <p:cNvPr id="4356" name="Text Box 263"/>
          <p:cNvSpPr txBox="1">
            <a:spLocks noChangeArrowheads="1"/>
          </p:cNvSpPr>
          <p:nvPr/>
        </p:nvSpPr>
        <p:spPr bwMode="auto">
          <a:xfrm>
            <a:off x="5791200" y="4267200"/>
            <a:ext cx="381000"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9144"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0" fontAlgn="base" latinLnBrk="0" hangingPunct="0">
              <a:lnSpc>
                <a:spcPct val="75000"/>
              </a:lnSpc>
              <a:spcBef>
                <a:spcPct val="50000"/>
              </a:spcBef>
              <a:spcAft>
                <a:spcPct val="0"/>
              </a:spcAft>
              <a:buClrTx/>
              <a:buSzTx/>
              <a:buFontTx/>
              <a:buNone/>
              <a:tabLst/>
              <a:defRPr/>
            </a:pPr>
            <a:r>
              <a:rPr kumimoji="0" lang="en-US" alt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t>Amelia</a:t>
            </a:r>
          </a:p>
        </p:txBody>
      </p:sp>
      <p:sp>
        <p:nvSpPr>
          <p:cNvPr id="4357" name="Text Box 264"/>
          <p:cNvSpPr txBox="1">
            <a:spLocks noChangeArrowheads="1"/>
          </p:cNvSpPr>
          <p:nvPr/>
        </p:nvSpPr>
        <p:spPr bwMode="auto">
          <a:xfrm>
            <a:off x="5715000" y="4419600"/>
            <a:ext cx="6858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0" fontAlgn="base" latinLnBrk="0" hangingPunct="0">
              <a:lnSpc>
                <a:spcPct val="75000"/>
              </a:lnSpc>
              <a:spcBef>
                <a:spcPct val="50000"/>
              </a:spcBef>
              <a:spcAft>
                <a:spcPct val="0"/>
              </a:spcAft>
              <a:buClrTx/>
              <a:buSzTx/>
              <a:buFontTx/>
              <a:buNone/>
              <a:tabLst/>
              <a:defRPr/>
            </a:pPr>
            <a:r>
              <a:rPr kumimoji="0" lang="en-US" alt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t>Nottoway</a:t>
            </a:r>
          </a:p>
        </p:txBody>
      </p:sp>
      <p:sp>
        <p:nvSpPr>
          <p:cNvPr id="4358" name="Text Box 265"/>
          <p:cNvSpPr txBox="1">
            <a:spLocks noChangeArrowheads="1"/>
          </p:cNvSpPr>
          <p:nvPr/>
        </p:nvSpPr>
        <p:spPr bwMode="auto">
          <a:xfrm>
            <a:off x="6096000" y="4572000"/>
            <a:ext cx="6858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0" fontAlgn="base" latinLnBrk="0" hangingPunct="0">
              <a:lnSpc>
                <a:spcPct val="75000"/>
              </a:lnSpc>
              <a:spcBef>
                <a:spcPct val="50000"/>
              </a:spcBef>
              <a:spcAft>
                <a:spcPct val="0"/>
              </a:spcAft>
              <a:buClrTx/>
              <a:buSzTx/>
              <a:buFontTx/>
              <a:buNone/>
              <a:tabLst/>
              <a:defRPr/>
            </a:pPr>
            <a:r>
              <a:rPr kumimoji="0" lang="en-US" alt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t>Dinwiddie</a:t>
            </a:r>
          </a:p>
        </p:txBody>
      </p:sp>
      <p:sp>
        <p:nvSpPr>
          <p:cNvPr id="4359" name="Text Box 266"/>
          <p:cNvSpPr txBox="1">
            <a:spLocks noChangeArrowheads="1"/>
          </p:cNvSpPr>
          <p:nvPr/>
        </p:nvSpPr>
        <p:spPr bwMode="auto">
          <a:xfrm>
            <a:off x="5867400" y="3886200"/>
            <a:ext cx="6858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73152">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0" fontAlgn="base" latinLnBrk="0" hangingPunct="0">
              <a:lnSpc>
                <a:spcPct val="75000"/>
              </a:lnSpc>
              <a:spcBef>
                <a:spcPct val="50000"/>
              </a:spcBef>
              <a:spcAft>
                <a:spcPct val="0"/>
              </a:spcAft>
              <a:buClrTx/>
              <a:buSzTx/>
              <a:buFontTx/>
              <a:buNone/>
              <a:tabLst/>
              <a:defRPr/>
            </a:pPr>
            <a:r>
              <a:rPr kumimoji="0" lang="en-US" alt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t>Powhatan</a:t>
            </a:r>
          </a:p>
        </p:txBody>
      </p:sp>
      <p:sp>
        <p:nvSpPr>
          <p:cNvPr id="4360" name="Text Box 267"/>
          <p:cNvSpPr txBox="1">
            <a:spLocks noChangeArrowheads="1"/>
          </p:cNvSpPr>
          <p:nvPr/>
        </p:nvSpPr>
        <p:spPr bwMode="auto">
          <a:xfrm>
            <a:off x="6096000" y="4114800"/>
            <a:ext cx="762000" cy="19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tIns="54864">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0" fontAlgn="base" latinLnBrk="0" hangingPunct="0">
              <a:lnSpc>
                <a:spcPct val="75000"/>
              </a:lnSpc>
              <a:spcBef>
                <a:spcPct val="50000"/>
              </a:spcBef>
              <a:spcAft>
                <a:spcPct val="0"/>
              </a:spcAft>
              <a:buClrTx/>
              <a:buSzTx/>
              <a:buFontTx/>
              <a:buNone/>
              <a:tabLst/>
              <a:defRPr/>
            </a:pPr>
            <a:r>
              <a:rPr kumimoji="0" lang="en-US" alt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t>Chesterfield</a:t>
            </a:r>
          </a:p>
        </p:txBody>
      </p:sp>
      <p:sp>
        <p:nvSpPr>
          <p:cNvPr id="4361" name="Text Box 268"/>
          <p:cNvSpPr txBox="1">
            <a:spLocks noChangeArrowheads="1"/>
          </p:cNvSpPr>
          <p:nvPr/>
        </p:nvSpPr>
        <p:spPr bwMode="auto">
          <a:xfrm>
            <a:off x="4572000" y="3810000"/>
            <a:ext cx="609600" cy="201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tIns="6400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0" fontAlgn="base" latinLnBrk="0" hangingPunct="0">
              <a:lnSpc>
                <a:spcPct val="75000"/>
              </a:lnSpc>
              <a:spcBef>
                <a:spcPct val="50000"/>
              </a:spcBef>
              <a:spcAft>
                <a:spcPct val="0"/>
              </a:spcAft>
              <a:buClrTx/>
              <a:buSzTx/>
              <a:buFontTx/>
              <a:buNone/>
              <a:tabLst/>
              <a:defRPr/>
            </a:pPr>
            <a:r>
              <a:rPr kumimoji="0" lang="en-US" alt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t>Amherst</a:t>
            </a:r>
          </a:p>
        </p:txBody>
      </p:sp>
      <p:sp>
        <p:nvSpPr>
          <p:cNvPr id="4362" name="Text Box 269"/>
          <p:cNvSpPr txBox="1">
            <a:spLocks noChangeArrowheads="1"/>
          </p:cNvSpPr>
          <p:nvPr/>
        </p:nvSpPr>
        <p:spPr bwMode="auto">
          <a:xfrm>
            <a:off x="5334000" y="2514600"/>
            <a:ext cx="4572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0" fontAlgn="base" latinLnBrk="0" hangingPunct="0">
              <a:lnSpc>
                <a:spcPct val="75000"/>
              </a:lnSpc>
              <a:spcBef>
                <a:spcPct val="50000"/>
              </a:spcBef>
              <a:spcAft>
                <a:spcPct val="0"/>
              </a:spcAft>
              <a:buClrTx/>
              <a:buSzTx/>
              <a:buFontTx/>
              <a:buNone/>
              <a:tabLst/>
              <a:defRPr/>
            </a:pPr>
            <a:r>
              <a:rPr kumimoji="0" lang="en-US" alt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t>Page</a:t>
            </a:r>
          </a:p>
        </p:txBody>
      </p:sp>
      <p:sp>
        <p:nvSpPr>
          <p:cNvPr id="4363" name="Text Box 270"/>
          <p:cNvSpPr txBox="1">
            <a:spLocks noChangeArrowheads="1"/>
          </p:cNvSpPr>
          <p:nvPr/>
        </p:nvSpPr>
        <p:spPr bwMode="auto">
          <a:xfrm>
            <a:off x="4876800" y="2667000"/>
            <a:ext cx="838200" cy="13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0" fontAlgn="base" latinLnBrk="0" hangingPunct="0">
              <a:lnSpc>
                <a:spcPct val="75000"/>
              </a:lnSpc>
              <a:spcBef>
                <a:spcPct val="50000"/>
              </a:spcBef>
              <a:spcAft>
                <a:spcPct val="0"/>
              </a:spcAft>
              <a:buClrTx/>
              <a:buSzTx/>
              <a:buFontTx/>
              <a:buNone/>
              <a:tabLst/>
              <a:defRPr/>
            </a:pPr>
            <a:r>
              <a:rPr kumimoji="0" lang="en-US" alt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t>Rockingham</a:t>
            </a:r>
          </a:p>
        </p:txBody>
      </p:sp>
      <p:sp>
        <p:nvSpPr>
          <p:cNvPr id="4364" name="Text Box 271"/>
          <p:cNvSpPr txBox="1">
            <a:spLocks noChangeArrowheads="1"/>
          </p:cNvSpPr>
          <p:nvPr/>
        </p:nvSpPr>
        <p:spPr bwMode="auto">
          <a:xfrm>
            <a:off x="5181600" y="2209800"/>
            <a:ext cx="457200" cy="220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73152" tIns="36576"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0" fontAlgn="base" latinLnBrk="0" hangingPunct="0">
              <a:lnSpc>
                <a:spcPct val="75000"/>
              </a:lnSpc>
              <a:spcBef>
                <a:spcPct val="50000"/>
              </a:spcBef>
              <a:spcAft>
                <a:spcPct val="0"/>
              </a:spcAft>
              <a:buClrTx/>
              <a:buSzTx/>
              <a:buFontTx/>
              <a:buNone/>
              <a:tabLst/>
              <a:defRPr/>
            </a:pPr>
            <a:r>
              <a:rPr kumimoji="0" lang="en-US" alt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t>Shenan-doah</a:t>
            </a:r>
          </a:p>
        </p:txBody>
      </p:sp>
      <p:sp>
        <p:nvSpPr>
          <p:cNvPr id="4365" name="Text Box 272"/>
          <p:cNvSpPr txBox="1">
            <a:spLocks noChangeArrowheads="1"/>
          </p:cNvSpPr>
          <p:nvPr/>
        </p:nvSpPr>
        <p:spPr bwMode="auto">
          <a:xfrm>
            <a:off x="5638800" y="1752600"/>
            <a:ext cx="457200"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0" fontAlgn="base" latinLnBrk="0" hangingPunct="0">
              <a:lnSpc>
                <a:spcPct val="75000"/>
              </a:lnSpc>
              <a:spcBef>
                <a:spcPct val="50000"/>
              </a:spcBef>
              <a:spcAft>
                <a:spcPct val="0"/>
              </a:spcAft>
              <a:buClrTx/>
              <a:buSzTx/>
              <a:buFontTx/>
              <a:buNone/>
              <a:tabLst/>
              <a:defRPr/>
            </a:pPr>
            <a:r>
              <a:rPr kumimoji="0" lang="en-US" alt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t>Fredrick</a:t>
            </a:r>
          </a:p>
        </p:txBody>
      </p:sp>
      <p:sp>
        <p:nvSpPr>
          <p:cNvPr id="4366" name="Text Box 273"/>
          <p:cNvSpPr txBox="1">
            <a:spLocks noChangeArrowheads="1"/>
          </p:cNvSpPr>
          <p:nvPr/>
        </p:nvSpPr>
        <p:spPr bwMode="auto">
          <a:xfrm>
            <a:off x="5943600" y="1905000"/>
            <a:ext cx="381000"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0" fontAlgn="base" latinLnBrk="0" hangingPunct="0">
              <a:lnSpc>
                <a:spcPct val="75000"/>
              </a:lnSpc>
              <a:spcBef>
                <a:spcPct val="50000"/>
              </a:spcBef>
              <a:spcAft>
                <a:spcPct val="0"/>
              </a:spcAft>
              <a:buClrTx/>
              <a:buSzTx/>
              <a:buFontTx/>
              <a:buNone/>
              <a:tabLst/>
              <a:defRPr/>
            </a:pPr>
            <a:r>
              <a:rPr kumimoji="0" lang="en-US" alt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t>Clark</a:t>
            </a:r>
          </a:p>
        </p:txBody>
      </p:sp>
      <p:sp>
        <p:nvSpPr>
          <p:cNvPr id="4367" name="Text Box 274"/>
          <p:cNvSpPr txBox="1">
            <a:spLocks noChangeArrowheads="1"/>
          </p:cNvSpPr>
          <p:nvPr/>
        </p:nvSpPr>
        <p:spPr bwMode="auto">
          <a:xfrm>
            <a:off x="6096000" y="1981200"/>
            <a:ext cx="6096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0" fontAlgn="base" latinLnBrk="0" hangingPunct="0">
              <a:lnSpc>
                <a:spcPct val="75000"/>
              </a:lnSpc>
              <a:spcBef>
                <a:spcPct val="50000"/>
              </a:spcBef>
              <a:spcAft>
                <a:spcPct val="0"/>
              </a:spcAft>
              <a:buClrTx/>
              <a:buSzTx/>
              <a:buFontTx/>
              <a:buNone/>
              <a:tabLst/>
              <a:defRPr/>
            </a:pPr>
            <a:r>
              <a:rPr kumimoji="0" lang="en-US" alt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t>Loudoun</a:t>
            </a:r>
          </a:p>
        </p:txBody>
      </p:sp>
      <p:sp>
        <p:nvSpPr>
          <p:cNvPr id="4368" name="Text Box 275"/>
          <p:cNvSpPr txBox="1">
            <a:spLocks noChangeArrowheads="1"/>
          </p:cNvSpPr>
          <p:nvPr/>
        </p:nvSpPr>
        <p:spPr bwMode="auto">
          <a:xfrm>
            <a:off x="6400800" y="2209800"/>
            <a:ext cx="533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128016">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0" fontAlgn="base" latinLnBrk="0" hangingPunct="0">
              <a:lnSpc>
                <a:spcPct val="75000"/>
              </a:lnSpc>
              <a:spcBef>
                <a:spcPct val="50000"/>
              </a:spcBef>
              <a:spcAft>
                <a:spcPct val="0"/>
              </a:spcAft>
              <a:buClrTx/>
              <a:buSzTx/>
              <a:buFontTx/>
              <a:buNone/>
              <a:tabLst/>
              <a:defRPr/>
            </a:pPr>
            <a:r>
              <a:rPr kumimoji="0" lang="en-US" alt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t>Fairfax</a:t>
            </a:r>
          </a:p>
        </p:txBody>
      </p:sp>
      <p:sp>
        <p:nvSpPr>
          <p:cNvPr id="4369" name="Text Box 276"/>
          <p:cNvSpPr txBox="1">
            <a:spLocks noChangeArrowheads="1"/>
          </p:cNvSpPr>
          <p:nvPr/>
        </p:nvSpPr>
        <p:spPr bwMode="auto">
          <a:xfrm>
            <a:off x="6324600" y="2362200"/>
            <a:ext cx="6096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0" fontAlgn="base" latinLnBrk="0" hangingPunct="0">
              <a:lnSpc>
                <a:spcPct val="50000"/>
              </a:lnSpc>
              <a:spcBef>
                <a:spcPct val="50000"/>
              </a:spcBef>
              <a:spcAft>
                <a:spcPct val="0"/>
              </a:spcAft>
              <a:buClrTx/>
              <a:buSzTx/>
              <a:buFontTx/>
              <a:buNone/>
              <a:tabLst/>
              <a:defRPr/>
            </a:pPr>
            <a:r>
              <a:rPr kumimoji="0" lang="en-US" alt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t>Prince</a:t>
            </a:r>
          </a:p>
          <a:p>
            <a:pPr marL="0" marR="0" lvl="0" indent="0" algn="l" defTabSz="914400" rtl="0" eaLnBrk="0" fontAlgn="base" latinLnBrk="0" hangingPunct="0">
              <a:lnSpc>
                <a:spcPct val="50000"/>
              </a:lnSpc>
              <a:spcBef>
                <a:spcPct val="50000"/>
              </a:spcBef>
              <a:spcAft>
                <a:spcPct val="0"/>
              </a:spcAft>
              <a:buClrTx/>
              <a:buSzTx/>
              <a:buFontTx/>
              <a:buNone/>
              <a:tabLst/>
              <a:defRPr/>
            </a:pPr>
            <a:r>
              <a:rPr kumimoji="0" lang="en-US" alt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t>William</a:t>
            </a:r>
          </a:p>
        </p:txBody>
      </p:sp>
      <p:sp>
        <p:nvSpPr>
          <p:cNvPr id="4370" name="Text Box 277"/>
          <p:cNvSpPr txBox="1">
            <a:spLocks noChangeArrowheads="1"/>
          </p:cNvSpPr>
          <p:nvPr/>
        </p:nvSpPr>
        <p:spPr bwMode="auto">
          <a:xfrm>
            <a:off x="6629400" y="2971800"/>
            <a:ext cx="762000"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0" fontAlgn="base" latinLnBrk="0" hangingPunct="0">
              <a:lnSpc>
                <a:spcPct val="50000"/>
              </a:lnSpc>
              <a:spcBef>
                <a:spcPct val="50000"/>
              </a:spcBef>
              <a:spcAft>
                <a:spcPct val="0"/>
              </a:spcAft>
              <a:buClrTx/>
              <a:buSzTx/>
              <a:buFontTx/>
              <a:buNone/>
              <a:tabLst/>
              <a:defRPr/>
            </a:pPr>
            <a:r>
              <a:rPr kumimoji="0" lang="en-US" alt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t>King George</a:t>
            </a:r>
          </a:p>
        </p:txBody>
      </p:sp>
      <p:sp>
        <p:nvSpPr>
          <p:cNvPr id="4371" name="Text Box 278"/>
          <p:cNvSpPr txBox="1">
            <a:spLocks noChangeArrowheads="1"/>
          </p:cNvSpPr>
          <p:nvPr/>
        </p:nvSpPr>
        <p:spPr bwMode="auto">
          <a:xfrm>
            <a:off x="5867400" y="2209800"/>
            <a:ext cx="6096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0" fontAlgn="base" latinLnBrk="0" hangingPunct="0">
              <a:lnSpc>
                <a:spcPct val="75000"/>
              </a:lnSpc>
              <a:spcBef>
                <a:spcPct val="50000"/>
              </a:spcBef>
              <a:spcAft>
                <a:spcPct val="0"/>
              </a:spcAft>
              <a:buClrTx/>
              <a:buSzTx/>
              <a:buFontTx/>
              <a:buNone/>
              <a:tabLst/>
              <a:defRPr/>
            </a:pPr>
            <a:r>
              <a:rPr kumimoji="0" lang="en-US" alt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t>Fauquier</a:t>
            </a:r>
          </a:p>
        </p:txBody>
      </p:sp>
      <p:sp>
        <p:nvSpPr>
          <p:cNvPr id="4372" name="Text Box 279"/>
          <p:cNvSpPr txBox="1">
            <a:spLocks noChangeArrowheads="1"/>
          </p:cNvSpPr>
          <p:nvPr/>
        </p:nvSpPr>
        <p:spPr bwMode="auto">
          <a:xfrm>
            <a:off x="5638800" y="2438400"/>
            <a:ext cx="6096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0" fontAlgn="base" latinLnBrk="0" hangingPunct="0">
              <a:lnSpc>
                <a:spcPct val="50000"/>
              </a:lnSpc>
              <a:spcBef>
                <a:spcPct val="50000"/>
              </a:spcBef>
              <a:spcAft>
                <a:spcPct val="0"/>
              </a:spcAft>
              <a:buClrTx/>
              <a:buSzTx/>
              <a:buFontTx/>
              <a:buNone/>
              <a:tabLst/>
              <a:defRPr/>
            </a:pPr>
            <a:r>
              <a:rPr kumimoji="0" lang="en-US" alt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t>Rappa-</a:t>
            </a:r>
          </a:p>
          <a:p>
            <a:pPr marL="0" marR="0" lvl="0" indent="0" algn="l" defTabSz="914400" rtl="0" eaLnBrk="0" fontAlgn="base" latinLnBrk="0" hangingPunct="0">
              <a:lnSpc>
                <a:spcPct val="50000"/>
              </a:lnSpc>
              <a:spcBef>
                <a:spcPct val="50000"/>
              </a:spcBef>
              <a:spcAft>
                <a:spcPct val="0"/>
              </a:spcAft>
              <a:buClrTx/>
              <a:buSzTx/>
              <a:buFontTx/>
              <a:buNone/>
              <a:tabLst/>
              <a:defRPr/>
            </a:pPr>
            <a:r>
              <a:rPr kumimoji="0" lang="en-US" alt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t>hannock</a:t>
            </a:r>
          </a:p>
        </p:txBody>
      </p:sp>
      <p:sp>
        <p:nvSpPr>
          <p:cNvPr id="4373" name="Text Box 280"/>
          <p:cNvSpPr txBox="1">
            <a:spLocks noChangeArrowheads="1"/>
          </p:cNvSpPr>
          <p:nvPr/>
        </p:nvSpPr>
        <p:spPr bwMode="auto">
          <a:xfrm>
            <a:off x="5791200" y="2667000"/>
            <a:ext cx="6858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0" fontAlgn="base" latinLnBrk="0" hangingPunct="0">
              <a:lnSpc>
                <a:spcPct val="75000"/>
              </a:lnSpc>
              <a:spcBef>
                <a:spcPct val="50000"/>
              </a:spcBef>
              <a:spcAft>
                <a:spcPct val="0"/>
              </a:spcAft>
              <a:buClrTx/>
              <a:buSzTx/>
              <a:buFontTx/>
              <a:buNone/>
              <a:tabLst/>
              <a:defRPr/>
            </a:pPr>
            <a:r>
              <a:rPr kumimoji="0" lang="en-US" alt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t>Culpeper</a:t>
            </a:r>
          </a:p>
        </p:txBody>
      </p:sp>
      <p:sp>
        <p:nvSpPr>
          <p:cNvPr id="4374" name="Text Box 281"/>
          <p:cNvSpPr txBox="1">
            <a:spLocks noChangeArrowheads="1"/>
          </p:cNvSpPr>
          <p:nvPr/>
        </p:nvSpPr>
        <p:spPr bwMode="auto">
          <a:xfrm>
            <a:off x="5486400" y="2819400"/>
            <a:ext cx="6096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128016">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0" fontAlgn="base" latinLnBrk="0" hangingPunct="0">
              <a:lnSpc>
                <a:spcPct val="75000"/>
              </a:lnSpc>
              <a:spcBef>
                <a:spcPct val="50000"/>
              </a:spcBef>
              <a:spcAft>
                <a:spcPct val="0"/>
              </a:spcAft>
              <a:buClrTx/>
              <a:buSzTx/>
              <a:buFontTx/>
              <a:buNone/>
              <a:tabLst/>
              <a:defRPr/>
            </a:pPr>
            <a:r>
              <a:rPr kumimoji="0" lang="en-US" alt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t>Madison</a:t>
            </a:r>
          </a:p>
        </p:txBody>
      </p:sp>
      <p:sp>
        <p:nvSpPr>
          <p:cNvPr id="4375" name="Text Box 282"/>
          <p:cNvSpPr txBox="1">
            <a:spLocks noChangeArrowheads="1"/>
          </p:cNvSpPr>
          <p:nvPr/>
        </p:nvSpPr>
        <p:spPr bwMode="auto">
          <a:xfrm>
            <a:off x="5334000" y="2971800"/>
            <a:ext cx="609600" cy="16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tIns="27432">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0" fontAlgn="base" latinLnBrk="0" hangingPunct="0">
              <a:lnSpc>
                <a:spcPct val="75000"/>
              </a:lnSpc>
              <a:spcBef>
                <a:spcPct val="50000"/>
              </a:spcBef>
              <a:spcAft>
                <a:spcPct val="0"/>
              </a:spcAft>
              <a:buClrTx/>
              <a:buSzTx/>
              <a:buFontTx/>
              <a:buNone/>
              <a:tabLst/>
              <a:defRPr/>
            </a:pPr>
            <a:r>
              <a:rPr kumimoji="0" lang="en-US" alt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t>Greene</a:t>
            </a:r>
          </a:p>
        </p:txBody>
      </p:sp>
      <p:sp>
        <p:nvSpPr>
          <p:cNvPr id="4376" name="Text Box 283"/>
          <p:cNvSpPr txBox="1">
            <a:spLocks noChangeArrowheads="1"/>
          </p:cNvSpPr>
          <p:nvPr/>
        </p:nvSpPr>
        <p:spPr bwMode="auto">
          <a:xfrm>
            <a:off x="5181600" y="3200400"/>
            <a:ext cx="6858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0" fontAlgn="base" latinLnBrk="0" hangingPunct="0">
              <a:lnSpc>
                <a:spcPct val="75000"/>
              </a:lnSpc>
              <a:spcBef>
                <a:spcPct val="50000"/>
              </a:spcBef>
              <a:spcAft>
                <a:spcPct val="0"/>
              </a:spcAft>
              <a:buClrTx/>
              <a:buSzTx/>
              <a:buFontTx/>
              <a:buNone/>
              <a:tabLst/>
              <a:defRPr/>
            </a:pPr>
            <a:r>
              <a:rPr kumimoji="0" lang="en-US" alt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t>Albemarle</a:t>
            </a:r>
          </a:p>
        </p:txBody>
      </p:sp>
      <p:sp>
        <p:nvSpPr>
          <p:cNvPr id="4377" name="Text Box 284"/>
          <p:cNvSpPr txBox="1">
            <a:spLocks noChangeArrowheads="1"/>
          </p:cNvSpPr>
          <p:nvPr/>
        </p:nvSpPr>
        <p:spPr bwMode="auto">
          <a:xfrm>
            <a:off x="4876800" y="3581400"/>
            <a:ext cx="533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0" fontAlgn="base" latinLnBrk="0" hangingPunct="0">
              <a:lnSpc>
                <a:spcPct val="75000"/>
              </a:lnSpc>
              <a:spcBef>
                <a:spcPct val="50000"/>
              </a:spcBef>
              <a:spcAft>
                <a:spcPct val="0"/>
              </a:spcAft>
              <a:buClrTx/>
              <a:buSzTx/>
              <a:buFontTx/>
              <a:buNone/>
              <a:tabLst/>
              <a:defRPr/>
            </a:pPr>
            <a:r>
              <a:rPr kumimoji="0" lang="en-US" alt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t>Nelson</a:t>
            </a:r>
          </a:p>
        </p:txBody>
      </p:sp>
      <p:sp>
        <p:nvSpPr>
          <p:cNvPr id="4378" name="Text Box 285"/>
          <p:cNvSpPr txBox="1">
            <a:spLocks noChangeArrowheads="1"/>
          </p:cNvSpPr>
          <p:nvPr/>
        </p:nvSpPr>
        <p:spPr bwMode="auto">
          <a:xfrm>
            <a:off x="5715000" y="3048000"/>
            <a:ext cx="533400" cy="19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54864">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0" fontAlgn="base" latinLnBrk="0" hangingPunct="0">
              <a:lnSpc>
                <a:spcPct val="75000"/>
              </a:lnSpc>
              <a:spcBef>
                <a:spcPct val="50000"/>
              </a:spcBef>
              <a:spcAft>
                <a:spcPct val="0"/>
              </a:spcAft>
              <a:buClrTx/>
              <a:buSzTx/>
              <a:buFontTx/>
              <a:buNone/>
              <a:tabLst/>
              <a:defRPr/>
            </a:pPr>
            <a:r>
              <a:rPr kumimoji="0" lang="en-US" alt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t>Orange</a:t>
            </a:r>
          </a:p>
        </p:txBody>
      </p:sp>
      <p:sp>
        <p:nvSpPr>
          <p:cNvPr id="4379" name="Text Box 286"/>
          <p:cNvSpPr txBox="1">
            <a:spLocks noChangeArrowheads="1"/>
          </p:cNvSpPr>
          <p:nvPr/>
        </p:nvSpPr>
        <p:spPr bwMode="auto">
          <a:xfrm>
            <a:off x="5791200" y="3276600"/>
            <a:ext cx="533400" cy="19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54864">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0" fontAlgn="base" latinLnBrk="0" hangingPunct="0">
              <a:lnSpc>
                <a:spcPct val="75000"/>
              </a:lnSpc>
              <a:spcBef>
                <a:spcPct val="50000"/>
              </a:spcBef>
              <a:spcAft>
                <a:spcPct val="0"/>
              </a:spcAft>
              <a:buClrTx/>
              <a:buSzTx/>
              <a:buFontTx/>
              <a:buNone/>
              <a:tabLst/>
              <a:defRPr/>
            </a:pPr>
            <a:r>
              <a:rPr kumimoji="0" lang="en-US" alt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t>Louisa</a:t>
            </a:r>
          </a:p>
        </p:txBody>
      </p:sp>
      <p:sp>
        <p:nvSpPr>
          <p:cNvPr id="4380" name="Text Box 287"/>
          <p:cNvSpPr txBox="1">
            <a:spLocks noChangeArrowheads="1"/>
          </p:cNvSpPr>
          <p:nvPr/>
        </p:nvSpPr>
        <p:spPr bwMode="auto">
          <a:xfrm>
            <a:off x="6324600" y="3276600"/>
            <a:ext cx="7620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118872">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0" fontAlgn="base" latinLnBrk="0" hangingPunct="0">
              <a:lnSpc>
                <a:spcPct val="75000"/>
              </a:lnSpc>
              <a:spcBef>
                <a:spcPct val="50000"/>
              </a:spcBef>
              <a:spcAft>
                <a:spcPct val="0"/>
              </a:spcAft>
              <a:buClrTx/>
              <a:buSzTx/>
              <a:buFontTx/>
              <a:buNone/>
              <a:tabLst/>
              <a:defRPr/>
            </a:pPr>
            <a:r>
              <a:rPr kumimoji="0" lang="en-US" alt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t>Caroline</a:t>
            </a:r>
          </a:p>
        </p:txBody>
      </p:sp>
      <p:sp>
        <p:nvSpPr>
          <p:cNvPr id="4381" name="Text Box 288"/>
          <p:cNvSpPr txBox="1">
            <a:spLocks noChangeArrowheads="1"/>
          </p:cNvSpPr>
          <p:nvPr/>
        </p:nvSpPr>
        <p:spPr bwMode="auto">
          <a:xfrm>
            <a:off x="6019800" y="3124200"/>
            <a:ext cx="8382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0" fontAlgn="base" latinLnBrk="0" hangingPunct="0">
              <a:lnSpc>
                <a:spcPct val="75000"/>
              </a:lnSpc>
              <a:spcBef>
                <a:spcPct val="50000"/>
              </a:spcBef>
              <a:spcAft>
                <a:spcPct val="0"/>
              </a:spcAft>
              <a:buClrTx/>
              <a:buSzTx/>
              <a:buFontTx/>
              <a:buNone/>
              <a:tabLst/>
              <a:defRPr/>
            </a:pPr>
            <a:r>
              <a:rPr kumimoji="0" lang="en-US" alt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t>Spotsylvania</a:t>
            </a:r>
          </a:p>
        </p:txBody>
      </p:sp>
      <p:sp>
        <p:nvSpPr>
          <p:cNvPr id="4382" name="Text Box 289"/>
          <p:cNvSpPr txBox="1">
            <a:spLocks noChangeArrowheads="1"/>
          </p:cNvSpPr>
          <p:nvPr/>
        </p:nvSpPr>
        <p:spPr bwMode="auto">
          <a:xfrm>
            <a:off x="5486400" y="3505200"/>
            <a:ext cx="685800" cy="201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109728" tIns="6400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0" fontAlgn="base" latinLnBrk="0" hangingPunct="0">
              <a:lnSpc>
                <a:spcPct val="75000"/>
              </a:lnSpc>
              <a:spcBef>
                <a:spcPct val="50000"/>
              </a:spcBef>
              <a:spcAft>
                <a:spcPct val="0"/>
              </a:spcAft>
              <a:buClrTx/>
              <a:buSzTx/>
              <a:buFontTx/>
              <a:buNone/>
              <a:tabLst/>
              <a:defRPr/>
            </a:pPr>
            <a:r>
              <a:rPr kumimoji="0" lang="en-US" alt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t>Fluvanna</a:t>
            </a:r>
          </a:p>
        </p:txBody>
      </p:sp>
      <p:sp>
        <p:nvSpPr>
          <p:cNvPr id="4383" name="Text Box 290"/>
          <p:cNvSpPr txBox="1">
            <a:spLocks noChangeArrowheads="1"/>
          </p:cNvSpPr>
          <p:nvPr/>
        </p:nvSpPr>
        <p:spPr bwMode="auto">
          <a:xfrm>
            <a:off x="5867400" y="3733800"/>
            <a:ext cx="609600"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73152"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0" fontAlgn="base" latinLnBrk="0" hangingPunct="0">
              <a:lnSpc>
                <a:spcPct val="75000"/>
              </a:lnSpc>
              <a:spcBef>
                <a:spcPct val="50000"/>
              </a:spcBef>
              <a:spcAft>
                <a:spcPct val="0"/>
              </a:spcAft>
              <a:buClrTx/>
              <a:buSzTx/>
              <a:buFontTx/>
              <a:buNone/>
              <a:tabLst/>
              <a:defRPr/>
            </a:pPr>
            <a:r>
              <a:rPr kumimoji="0" lang="en-US" alt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t>Goochland</a:t>
            </a:r>
          </a:p>
        </p:txBody>
      </p:sp>
      <p:sp>
        <p:nvSpPr>
          <p:cNvPr id="4384" name="Text Box 291"/>
          <p:cNvSpPr txBox="1">
            <a:spLocks noChangeArrowheads="1"/>
          </p:cNvSpPr>
          <p:nvPr/>
        </p:nvSpPr>
        <p:spPr bwMode="auto">
          <a:xfrm>
            <a:off x="6172200" y="3505200"/>
            <a:ext cx="685800" cy="220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100584" tIns="82296">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0" fontAlgn="base" latinLnBrk="0" hangingPunct="0">
              <a:lnSpc>
                <a:spcPct val="75000"/>
              </a:lnSpc>
              <a:spcBef>
                <a:spcPct val="50000"/>
              </a:spcBef>
              <a:spcAft>
                <a:spcPct val="0"/>
              </a:spcAft>
              <a:buClrTx/>
              <a:buSzTx/>
              <a:buFontTx/>
              <a:buNone/>
              <a:tabLst/>
              <a:defRPr/>
            </a:pPr>
            <a:r>
              <a:rPr kumimoji="0" lang="en-US" alt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t>Hanover</a:t>
            </a:r>
          </a:p>
        </p:txBody>
      </p:sp>
      <p:sp>
        <p:nvSpPr>
          <p:cNvPr id="4385" name="Text Box 292"/>
          <p:cNvSpPr txBox="1">
            <a:spLocks noChangeArrowheads="1"/>
          </p:cNvSpPr>
          <p:nvPr/>
        </p:nvSpPr>
        <p:spPr bwMode="auto">
          <a:xfrm>
            <a:off x="6324600" y="2743200"/>
            <a:ext cx="7620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0" fontAlgn="base" latinLnBrk="0" hangingPunct="0">
              <a:lnSpc>
                <a:spcPct val="75000"/>
              </a:lnSpc>
              <a:spcBef>
                <a:spcPct val="50000"/>
              </a:spcBef>
              <a:spcAft>
                <a:spcPct val="0"/>
              </a:spcAft>
              <a:buClrTx/>
              <a:buSzTx/>
              <a:buFontTx/>
              <a:buNone/>
              <a:tabLst/>
              <a:defRPr/>
            </a:pPr>
            <a:r>
              <a:rPr kumimoji="0" lang="en-US" alt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t>Stafford</a:t>
            </a:r>
          </a:p>
        </p:txBody>
      </p:sp>
      <p:sp>
        <p:nvSpPr>
          <p:cNvPr id="4386" name="Text Box 293"/>
          <p:cNvSpPr txBox="1">
            <a:spLocks noChangeArrowheads="1"/>
          </p:cNvSpPr>
          <p:nvPr/>
        </p:nvSpPr>
        <p:spPr bwMode="auto">
          <a:xfrm>
            <a:off x="6934200" y="3124200"/>
            <a:ext cx="9906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36576">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0" fontAlgn="base" latinLnBrk="0" hangingPunct="0">
              <a:lnSpc>
                <a:spcPct val="75000"/>
              </a:lnSpc>
              <a:spcBef>
                <a:spcPct val="50000"/>
              </a:spcBef>
              <a:spcAft>
                <a:spcPct val="0"/>
              </a:spcAft>
              <a:buClrTx/>
              <a:buSzTx/>
              <a:buFontTx/>
              <a:buNone/>
              <a:tabLst/>
              <a:defRPr/>
            </a:pPr>
            <a:r>
              <a:rPr kumimoji="0" lang="en-US" alt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t>Westmoreland</a:t>
            </a:r>
          </a:p>
        </p:txBody>
      </p:sp>
      <p:sp>
        <p:nvSpPr>
          <p:cNvPr id="4387" name="Text Box 294"/>
          <p:cNvSpPr txBox="1">
            <a:spLocks noChangeArrowheads="1"/>
          </p:cNvSpPr>
          <p:nvPr/>
        </p:nvSpPr>
        <p:spPr bwMode="auto">
          <a:xfrm>
            <a:off x="7620000" y="2971800"/>
            <a:ext cx="533400"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0" fontAlgn="base" latinLnBrk="0" hangingPunct="0">
              <a:lnSpc>
                <a:spcPct val="75000"/>
              </a:lnSpc>
              <a:spcBef>
                <a:spcPct val="50000"/>
              </a:spcBef>
              <a:spcAft>
                <a:spcPct val="0"/>
              </a:spcAft>
              <a:buClrTx/>
              <a:buSzTx/>
              <a:buFontTx/>
              <a:buNone/>
              <a:tabLst/>
              <a:defRPr/>
            </a:pPr>
            <a:r>
              <a:rPr kumimoji="0" lang="en-US" alt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t>Richmond</a:t>
            </a:r>
          </a:p>
        </p:txBody>
      </p:sp>
      <p:sp>
        <p:nvSpPr>
          <p:cNvPr id="4388" name="Text Box 295"/>
          <p:cNvSpPr txBox="1">
            <a:spLocks noChangeArrowheads="1"/>
          </p:cNvSpPr>
          <p:nvPr/>
        </p:nvSpPr>
        <p:spPr bwMode="auto">
          <a:xfrm>
            <a:off x="7848600" y="3200400"/>
            <a:ext cx="990600"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0" fontAlgn="base" latinLnBrk="0" hangingPunct="0">
              <a:lnSpc>
                <a:spcPct val="75000"/>
              </a:lnSpc>
              <a:spcBef>
                <a:spcPct val="50000"/>
              </a:spcBef>
              <a:spcAft>
                <a:spcPct val="0"/>
              </a:spcAft>
              <a:buClrTx/>
              <a:buSzTx/>
              <a:buFontTx/>
              <a:buNone/>
              <a:tabLst/>
              <a:defRPr/>
            </a:pPr>
            <a:r>
              <a:rPr kumimoji="0" lang="en-US" alt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t>Northumberland</a:t>
            </a:r>
          </a:p>
        </p:txBody>
      </p:sp>
      <p:sp>
        <p:nvSpPr>
          <p:cNvPr id="4389" name="Text Box 296"/>
          <p:cNvSpPr txBox="1">
            <a:spLocks noChangeArrowheads="1"/>
          </p:cNvSpPr>
          <p:nvPr/>
        </p:nvSpPr>
        <p:spPr bwMode="auto">
          <a:xfrm>
            <a:off x="7467600" y="3733800"/>
            <a:ext cx="533400"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36576"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0" fontAlgn="base" latinLnBrk="0" hangingPunct="0">
              <a:lnSpc>
                <a:spcPct val="75000"/>
              </a:lnSpc>
              <a:spcBef>
                <a:spcPct val="50000"/>
              </a:spcBef>
              <a:spcAft>
                <a:spcPct val="0"/>
              </a:spcAft>
              <a:buClrTx/>
              <a:buSzTx/>
              <a:buFontTx/>
              <a:buNone/>
              <a:tabLst/>
              <a:defRPr/>
            </a:pPr>
            <a:r>
              <a:rPr kumimoji="0" lang="en-US" alt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t>Lancaster</a:t>
            </a:r>
          </a:p>
        </p:txBody>
      </p:sp>
      <p:sp>
        <p:nvSpPr>
          <p:cNvPr id="4390" name="Text Box 297"/>
          <p:cNvSpPr txBox="1">
            <a:spLocks noChangeArrowheads="1"/>
          </p:cNvSpPr>
          <p:nvPr/>
        </p:nvSpPr>
        <p:spPr bwMode="auto">
          <a:xfrm>
            <a:off x="7467600" y="2438400"/>
            <a:ext cx="381000"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0" fontAlgn="base" latinLnBrk="0" hangingPunct="0">
              <a:lnSpc>
                <a:spcPct val="75000"/>
              </a:lnSpc>
              <a:spcBef>
                <a:spcPct val="50000"/>
              </a:spcBef>
              <a:spcAft>
                <a:spcPct val="0"/>
              </a:spcAft>
              <a:buClrTx/>
              <a:buSzTx/>
              <a:buFontTx/>
              <a:buNone/>
              <a:tabLst/>
              <a:defRPr/>
            </a:pPr>
            <a:r>
              <a:rPr kumimoji="0" lang="en-US" alt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t>Essex</a:t>
            </a:r>
          </a:p>
        </p:txBody>
      </p:sp>
      <p:sp>
        <p:nvSpPr>
          <p:cNvPr id="4391" name="Text Box 298"/>
          <p:cNvSpPr txBox="1">
            <a:spLocks noChangeArrowheads="1"/>
          </p:cNvSpPr>
          <p:nvPr/>
        </p:nvSpPr>
        <p:spPr bwMode="auto">
          <a:xfrm>
            <a:off x="7620000" y="2667000"/>
            <a:ext cx="381000"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0" fontAlgn="base" latinLnBrk="0" hangingPunct="0">
              <a:lnSpc>
                <a:spcPct val="50000"/>
              </a:lnSpc>
              <a:spcBef>
                <a:spcPct val="50000"/>
              </a:spcBef>
              <a:spcAft>
                <a:spcPct val="0"/>
              </a:spcAft>
              <a:buClrTx/>
              <a:buSzTx/>
              <a:buFontTx/>
              <a:buNone/>
              <a:tabLst/>
              <a:defRPr/>
            </a:pPr>
            <a:r>
              <a:rPr kumimoji="0" lang="en-US" alt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t>King &amp; </a:t>
            </a:r>
          </a:p>
          <a:p>
            <a:pPr marL="0" marR="0" lvl="0" indent="0" algn="l" defTabSz="914400" rtl="0" eaLnBrk="0" fontAlgn="base" latinLnBrk="0" hangingPunct="0">
              <a:lnSpc>
                <a:spcPct val="50000"/>
              </a:lnSpc>
              <a:spcBef>
                <a:spcPct val="50000"/>
              </a:spcBef>
              <a:spcAft>
                <a:spcPct val="0"/>
              </a:spcAft>
              <a:buClrTx/>
              <a:buSzTx/>
              <a:buFontTx/>
              <a:buNone/>
              <a:tabLst/>
              <a:defRPr/>
            </a:pPr>
            <a:r>
              <a:rPr kumimoji="0" lang="en-US" alt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t>Queen</a:t>
            </a:r>
          </a:p>
        </p:txBody>
      </p:sp>
      <p:sp>
        <p:nvSpPr>
          <p:cNvPr id="4392" name="Line 299"/>
          <p:cNvSpPr>
            <a:spLocks noChangeShapeType="1"/>
          </p:cNvSpPr>
          <p:nvPr/>
        </p:nvSpPr>
        <p:spPr bwMode="auto">
          <a:xfrm flipH="1">
            <a:off x="7162800" y="2743200"/>
            <a:ext cx="457200" cy="990600"/>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393" name="Line 300"/>
          <p:cNvSpPr>
            <a:spLocks noChangeShapeType="1"/>
          </p:cNvSpPr>
          <p:nvPr/>
        </p:nvSpPr>
        <p:spPr bwMode="auto">
          <a:xfrm flipH="1">
            <a:off x="7391400" y="3048000"/>
            <a:ext cx="228600" cy="53340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394" name="Line 301"/>
          <p:cNvSpPr>
            <a:spLocks noChangeShapeType="1"/>
          </p:cNvSpPr>
          <p:nvPr/>
        </p:nvSpPr>
        <p:spPr bwMode="auto">
          <a:xfrm flipH="1">
            <a:off x="7086600" y="2514600"/>
            <a:ext cx="381000" cy="99060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395" name="Text Box 302"/>
          <p:cNvSpPr txBox="1">
            <a:spLocks noChangeArrowheads="1"/>
          </p:cNvSpPr>
          <p:nvPr/>
        </p:nvSpPr>
        <p:spPr bwMode="auto">
          <a:xfrm>
            <a:off x="6705600" y="2590800"/>
            <a:ext cx="7620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0" fontAlgn="base" latinLnBrk="0" hangingPunct="0">
              <a:lnSpc>
                <a:spcPct val="75000"/>
              </a:lnSpc>
              <a:spcBef>
                <a:spcPct val="50000"/>
              </a:spcBef>
              <a:spcAft>
                <a:spcPct val="0"/>
              </a:spcAft>
              <a:buClrTx/>
              <a:buSzTx/>
              <a:buFontTx/>
              <a:buNone/>
              <a:tabLst/>
              <a:defRPr/>
            </a:pPr>
            <a:r>
              <a:rPr kumimoji="0" lang="en-US" alt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t>King William</a:t>
            </a:r>
          </a:p>
        </p:txBody>
      </p:sp>
      <p:sp>
        <p:nvSpPr>
          <p:cNvPr id="4396" name="Line 303"/>
          <p:cNvSpPr>
            <a:spLocks noChangeShapeType="1"/>
          </p:cNvSpPr>
          <p:nvPr/>
        </p:nvSpPr>
        <p:spPr bwMode="auto">
          <a:xfrm flipH="1">
            <a:off x="6858000" y="2743200"/>
            <a:ext cx="228600" cy="99060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397" name="Text Box 304"/>
          <p:cNvSpPr txBox="1">
            <a:spLocks noChangeArrowheads="1"/>
          </p:cNvSpPr>
          <p:nvPr/>
        </p:nvSpPr>
        <p:spPr bwMode="auto">
          <a:xfrm>
            <a:off x="6934200" y="3962400"/>
            <a:ext cx="304800" cy="155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27432"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0" fontAlgn="base" latinLnBrk="0" hangingPunct="0">
              <a:lnSpc>
                <a:spcPct val="35000"/>
              </a:lnSpc>
              <a:spcBef>
                <a:spcPct val="35000"/>
              </a:spcBef>
              <a:spcAft>
                <a:spcPct val="0"/>
              </a:spcAft>
              <a:buClrTx/>
              <a:buSzTx/>
              <a:buFontTx/>
              <a:buNone/>
              <a:tabLst/>
              <a:defRPr/>
            </a:pPr>
            <a:r>
              <a:rPr kumimoji="0" lang="en-US" alt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t>New </a:t>
            </a:r>
          </a:p>
          <a:p>
            <a:pPr marL="0" marR="0" lvl="0" indent="0" algn="l" defTabSz="914400" rtl="0" eaLnBrk="0" fontAlgn="base" latinLnBrk="0" hangingPunct="0">
              <a:lnSpc>
                <a:spcPct val="35000"/>
              </a:lnSpc>
              <a:spcBef>
                <a:spcPct val="35000"/>
              </a:spcBef>
              <a:spcAft>
                <a:spcPct val="0"/>
              </a:spcAft>
              <a:buClrTx/>
              <a:buSzTx/>
              <a:buFontTx/>
              <a:buNone/>
              <a:tabLst/>
              <a:defRPr/>
            </a:pPr>
            <a:r>
              <a:rPr kumimoji="0" lang="en-US" alt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t>Kent</a:t>
            </a:r>
          </a:p>
        </p:txBody>
      </p:sp>
      <p:sp>
        <p:nvSpPr>
          <p:cNvPr id="4398" name="Text Box 305"/>
          <p:cNvSpPr txBox="1">
            <a:spLocks noChangeArrowheads="1"/>
          </p:cNvSpPr>
          <p:nvPr/>
        </p:nvSpPr>
        <p:spPr bwMode="auto">
          <a:xfrm>
            <a:off x="8077200" y="3657600"/>
            <a:ext cx="7620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128016">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0" fontAlgn="base" latinLnBrk="0" hangingPunct="0">
              <a:lnSpc>
                <a:spcPct val="75000"/>
              </a:lnSpc>
              <a:spcBef>
                <a:spcPct val="50000"/>
              </a:spcBef>
              <a:spcAft>
                <a:spcPct val="0"/>
              </a:spcAft>
              <a:buClrTx/>
              <a:buSzTx/>
              <a:buFontTx/>
              <a:buNone/>
              <a:tabLst/>
              <a:defRPr/>
            </a:pPr>
            <a:r>
              <a:rPr kumimoji="0" lang="en-US" alt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t>Accomack</a:t>
            </a:r>
          </a:p>
        </p:txBody>
      </p:sp>
      <p:sp>
        <p:nvSpPr>
          <p:cNvPr id="4399" name="Text Box 306"/>
          <p:cNvSpPr txBox="1">
            <a:spLocks noChangeArrowheads="1"/>
          </p:cNvSpPr>
          <p:nvPr/>
        </p:nvSpPr>
        <p:spPr bwMode="auto">
          <a:xfrm>
            <a:off x="7924800" y="4191000"/>
            <a:ext cx="8382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0" fontAlgn="base" latinLnBrk="0" hangingPunct="0">
              <a:lnSpc>
                <a:spcPct val="75000"/>
              </a:lnSpc>
              <a:spcBef>
                <a:spcPct val="50000"/>
              </a:spcBef>
              <a:spcAft>
                <a:spcPct val="0"/>
              </a:spcAft>
              <a:buClrTx/>
              <a:buSzTx/>
              <a:buFontTx/>
              <a:buNone/>
              <a:tabLst/>
              <a:defRPr/>
            </a:pPr>
            <a:r>
              <a:rPr kumimoji="0" lang="en-US" altLang="en-US" sz="800" b="0" i="0" u="none" strike="noStrike" kern="1200" cap="none" spc="0" normalizeH="0" baseline="0" noProof="0" dirty="0" smtClean="0">
                <a:ln>
                  <a:noFill/>
                </a:ln>
                <a:solidFill>
                  <a:srgbClr val="000000"/>
                </a:solidFill>
                <a:effectLst/>
                <a:uLnTx/>
                <a:uFillTx/>
                <a:latin typeface="Arial" panose="020B0604020202020204" pitchFamily="34" charset="0"/>
                <a:ea typeface="+mn-ea"/>
                <a:cs typeface="+mn-cs"/>
              </a:rPr>
              <a:t>Northampton</a:t>
            </a:r>
          </a:p>
        </p:txBody>
      </p:sp>
      <p:sp>
        <p:nvSpPr>
          <p:cNvPr id="4400" name="Line 307"/>
          <p:cNvSpPr>
            <a:spLocks noChangeShapeType="1"/>
          </p:cNvSpPr>
          <p:nvPr/>
        </p:nvSpPr>
        <p:spPr bwMode="auto">
          <a:xfrm flipH="1">
            <a:off x="7620000" y="3276600"/>
            <a:ext cx="228600" cy="30480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lIns="0" tIns="0" rIns="0" bIns="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401" name="Text Box 308"/>
          <p:cNvSpPr txBox="1">
            <a:spLocks noChangeArrowheads="1"/>
          </p:cNvSpPr>
          <p:nvPr/>
        </p:nvSpPr>
        <p:spPr bwMode="auto">
          <a:xfrm>
            <a:off x="6400800" y="3754438"/>
            <a:ext cx="457200" cy="201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109728"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0" fontAlgn="base" latinLnBrk="0" hangingPunct="0">
              <a:lnSpc>
                <a:spcPct val="75000"/>
              </a:lnSpc>
              <a:spcBef>
                <a:spcPct val="50000"/>
              </a:spcBef>
              <a:spcAft>
                <a:spcPct val="0"/>
              </a:spcAft>
              <a:buClrTx/>
              <a:buSzTx/>
              <a:buFontTx/>
              <a:buNone/>
              <a:tabLst/>
              <a:defRPr/>
            </a:pPr>
            <a:r>
              <a:rPr kumimoji="0" lang="en-US" alt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t>Henrico</a:t>
            </a:r>
          </a:p>
        </p:txBody>
      </p:sp>
      <p:sp>
        <p:nvSpPr>
          <p:cNvPr id="4402" name="Text Box 309"/>
          <p:cNvSpPr txBox="1">
            <a:spLocks noChangeArrowheads="1"/>
          </p:cNvSpPr>
          <p:nvPr/>
        </p:nvSpPr>
        <p:spPr bwMode="auto">
          <a:xfrm>
            <a:off x="7391400" y="3886200"/>
            <a:ext cx="533400"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0" fontAlgn="base" latinLnBrk="0" hangingPunct="0">
              <a:lnSpc>
                <a:spcPct val="75000"/>
              </a:lnSpc>
              <a:spcBef>
                <a:spcPct val="50000"/>
              </a:spcBef>
              <a:spcAft>
                <a:spcPct val="0"/>
              </a:spcAft>
              <a:buClrTx/>
              <a:buSzTx/>
              <a:buFontTx/>
              <a:buNone/>
              <a:tabLst/>
              <a:defRPr/>
            </a:pPr>
            <a:r>
              <a:rPr kumimoji="0" lang="en-US" altLang="en-US" sz="800" b="0" i="0" u="none" strike="noStrike" kern="1200" cap="none" spc="0" normalizeH="0" baseline="0" noProof="0" dirty="0" smtClean="0">
                <a:ln>
                  <a:noFill/>
                </a:ln>
                <a:solidFill>
                  <a:srgbClr val="000000"/>
                </a:solidFill>
                <a:effectLst/>
                <a:uLnTx/>
                <a:uFillTx/>
                <a:latin typeface="Arial" panose="020B0604020202020204" pitchFamily="34" charset="0"/>
                <a:ea typeface="+mn-ea"/>
                <a:cs typeface="+mn-cs"/>
              </a:rPr>
              <a:t>Middlesex</a:t>
            </a:r>
          </a:p>
        </p:txBody>
      </p:sp>
      <p:sp>
        <p:nvSpPr>
          <p:cNvPr id="4403" name="Text Box 310"/>
          <p:cNvSpPr txBox="1">
            <a:spLocks noChangeArrowheads="1"/>
          </p:cNvSpPr>
          <p:nvPr/>
        </p:nvSpPr>
        <p:spPr bwMode="auto">
          <a:xfrm>
            <a:off x="7543800" y="4038600"/>
            <a:ext cx="457200" cy="11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27432" tIns="18288"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0" fontAlgn="base" latinLnBrk="0" hangingPunct="0">
              <a:lnSpc>
                <a:spcPct val="75000"/>
              </a:lnSpc>
              <a:spcBef>
                <a:spcPct val="50000"/>
              </a:spcBef>
              <a:spcAft>
                <a:spcPct val="0"/>
              </a:spcAft>
              <a:buClrTx/>
              <a:buSzTx/>
              <a:buFontTx/>
              <a:buNone/>
              <a:tabLst/>
              <a:defRPr/>
            </a:pPr>
            <a:r>
              <a:rPr kumimoji="0" lang="en-US" alt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t>Mathews</a:t>
            </a:r>
          </a:p>
        </p:txBody>
      </p:sp>
      <p:sp>
        <p:nvSpPr>
          <p:cNvPr id="4404" name="Text Box 311"/>
          <p:cNvSpPr txBox="1">
            <a:spLocks noChangeArrowheads="1"/>
          </p:cNvSpPr>
          <p:nvPr/>
        </p:nvSpPr>
        <p:spPr bwMode="auto">
          <a:xfrm>
            <a:off x="7391400" y="4191000"/>
            <a:ext cx="609600"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0" fontAlgn="base" latinLnBrk="0" hangingPunct="0">
              <a:lnSpc>
                <a:spcPct val="75000"/>
              </a:lnSpc>
              <a:spcBef>
                <a:spcPct val="50000"/>
              </a:spcBef>
              <a:spcAft>
                <a:spcPct val="0"/>
              </a:spcAft>
              <a:buClrTx/>
              <a:buSzTx/>
              <a:buFontTx/>
              <a:buNone/>
              <a:tabLst/>
              <a:defRPr/>
            </a:pPr>
            <a:r>
              <a:rPr kumimoji="0" lang="en-US" alt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t>Gloucester</a:t>
            </a:r>
          </a:p>
        </p:txBody>
      </p:sp>
      <p:sp>
        <p:nvSpPr>
          <p:cNvPr id="4405" name="Text Box 312"/>
          <p:cNvSpPr txBox="1">
            <a:spLocks noChangeArrowheads="1"/>
          </p:cNvSpPr>
          <p:nvPr/>
        </p:nvSpPr>
        <p:spPr bwMode="auto">
          <a:xfrm>
            <a:off x="8305800" y="4419600"/>
            <a:ext cx="533400"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0" fontAlgn="base" latinLnBrk="0" hangingPunct="0">
              <a:lnSpc>
                <a:spcPct val="75000"/>
              </a:lnSpc>
              <a:spcBef>
                <a:spcPct val="50000"/>
              </a:spcBef>
              <a:spcAft>
                <a:spcPct val="0"/>
              </a:spcAft>
              <a:buClrTx/>
              <a:buSzTx/>
              <a:buFontTx/>
              <a:buNone/>
              <a:tabLst/>
              <a:defRPr/>
            </a:pPr>
            <a:r>
              <a:rPr kumimoji="0" lang="en-US" alt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t>James City</a:t>
            </a:r>
          </a:p>
        </p:txBody>
      </p:sp>
      <p:sp>
        <p:nvSpPr>
          <p:cNvPr id="4406" name="Text Box 313"/>
          <p:cNvSpPr txBox="1">
            <a:spLocks noChangeArrowheads="1"/>
          </p:cNvSpPr>
          <p:nvPr/>
        </p:nvSpPr>
        <p:spPr bwMode="auto">
          <a:xfrm>
            <a:off x="6781800" y="4191000"/>
            <a:ext cx="609600" cy="16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27432" tIns="36576"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0" fontAlgn="base" latinLnBrk="0" hangingPunct="0">
              <a:lnSpc>
                <a:spcPct val="35000"/>
              </a:lnSpc>
              <a:spcBef>
                <a:spcPct val="35000"/>
              </a:spcBef>
              <a:spcAft>
                <a:spcPct val="0"/>
              </a:spcAft>
              <a:buClrTx/>
              <a:buSzTx/>
              <a:buFontTx/>
              <a:buNone/>
              <a:tabLst/>
              <a:defRPr/>
            </a:pPr>
            <a:r>
              <a:rPr kumimoji="0" lang="en-US" alt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t>Charles</a:t>
            </a:r>
          </a:p>
          <a:p>
            <a:pPr marL="0" marR="0" lvl="0" indent="0" algn="l" defTabSz="914400" rtl="0" eaLnBrk="0" fontAlgn="base" latinLnBrk="0" hangingPunct="0">
              <a:lnSpc>
                <a:spcPct val="35000"/>
              </a:lnSpc>
              <a:spcBef>
                <a:spcPct val="35000"/>
              </a:spcBef>
              <a:spcAft>
                <a:spcPct val="0"/>
              </a:spcAft>
              <a:buClrTx/>
              <a:buSzTx/>
              <a:buFontTx/>
              <a:buNone/>
              <a:tabLst/>
              <a:defRPr/>
            </a:pPr>
            <a:r>
              <a:rPr kumimoji="0" lang="en-US" alt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t>City</a:t>
            </a:r>
          </a:p>
        </p:txBody>
      </p:sp>
      <p:sp>
        <p:nvSpPr>
          <p:cNvPr id="4407" name="Text Box 314"/>
          <p:cNvSpPr txBox="1">
            <a:spLocks noChangeArrowheads="1"/>
          </p:cNvSpPr>
          <p:nvPr/>
        </p:nvSpPr>
        <p:spPr bwMode="auto">
          <a:xfrm>
            <a:off x="8229600" y="4572000"/>
            <a:ext cx="304800"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0" fontAlgn="base" latinLnBrk="0" hangingPunct="0">
              <a:lnSpc>
                <a:spcPct val="75000"/>
              </a:lnSpc>
              <a:spcBef>
                <a:spcPct val="50000"/>
              </a:spcBef>
              <a:spcAft>
                <a:spcPct val="0"/>
              </a:spcAft>
              <a:buClrTx/>
              <a:buSzTx/>
              <a:buFontTx/>
              <a:buNone/>
              <a:tabLst/>
              <a:defRPr/>
            </a:pPr>
            <a:r>
              <a:rPr kumimoji="0" lang="en-US" alt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t>York</a:t>
            </a:r>
          </a:p>
        </p:txBody>
      </p:sp>
      <p:sp>
        <p:nvSpPr>
          <p:cNvPr id="4408" name="Text Box 315"/>
          <p:cNvSpPr txBox="1">
            <a:spLocks noChangeArrowheads="1"/>
          </p:cNvSpPr>
          <p:nvPr/>
        </p:nvSpPr>
        <p:spPr bwMode="auto">
          <a:xfrm>
            <a:off x="8153400" y="4876800"/>
            <a:ext cx="685800"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0" fontAlgn="base" latinLnBrk="0" hangingPunct="0">
              <a:lnSpc>
                <a:spcPct val="75000"/>
              </a:lnSpc>
              <a:spcBef>
                <a:spcPct val="50000"/>
              </a:spcBef>
              <a:spcAft>
                <a:spcPct val="0"/>
              </a:spcAft>
              <a:buClrTx/>
              <a:buSzTx/>
              <a:buFontTx/>
              <a:buNone/>
              <a:tabLst/>
              <a:defRPr/>
            </a:pPr>
            <a:r>
              <a:rPr kumimoji="0" lang="en-US" altLang="en-US" sz="800" b="0" i="0" u="none" strike="noStrike" kern="1200" cap="none" spc="0" normalizeH="0" baseline="0" noProof="0" dirty="0" smtClean="0">
                <a:ln>
                  <a:noFill/>
                </a:ln>
                <a:solidFill>
                  <a:srgbClr val="000000"/>
                </a:solidFill>
                <a:effectLst/>
                <a:uLnTx/>
                <a:uFillTx/>
                <a:latin typeface="Arial" panose="020B0604020202020204" pitchFamily="34" charset="0"/>
                <a:ea typeface="+mn-ea"/>
                <a:cs typeface="+mn-cs"/>
              </a:rPr>
              <a:t>Newport News</a:t>
            </a:r>
          </a:p>
        </p:txBody>
      </p:sp>
      <p:sp>
        <p:nvSpPr>
          <p:cNvPr id="4409" name="Text Box 316"/>
          <p:cNvSpPr txBox="1">
            <a:spLocks noChangeArrowheads="1"/>
          </p:cNvSpPr>
          <p:nvPr/>
        </p:nvSpPr>
        <p:spPr bwMode="auto">
          <a:xfrm>
            <a:off x="8153400" y="4724400"/>
            <a:ext cx="457200"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0" fontAlgn="base" latinLnBrk="0" hangingPunct="0">
              <a:lnSpc>
                <a:spcPct val="75000"/>
              </a:lnSpc>
              <a:spcBef>
                <a:spcPct val="50000"/>
              </a:spcBef>
              <a:spcAft>
                <a:spcPct val="0"/>
              </a:spcAft>
              <a:buClrTx/>
              <a:buSzTx/>
              <a:buFontTx/>
              <a:buNone/>
              <a:tabLst/>
              <a:defRPr/>
            </a:pPr>
            <a:r>
              <a:rPr kumimoji="0" lang="en-US" alt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t>Hampton</a:t>
            </a:r>
          </a:p>
        </p:txBody>
      </p:sp>
      <p:sp>
        <p:nvSpPr>
          <p:cNvPr id="4410" name="Line 317"/>
          <p:cNvSpPr>
            <a:spLocks noChangeShapeType="1"/>
          </p:cNvSpPr>
          <p:nvPr/>
        </p:nvSpPr>
        <p:spPr bwMode="auto">
          <a:xfrm flipH="1" flipV="1">
            <a:off x="7543800" y="4495800"/>
            <a:ext cx="685800" cy="7620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lIns="0" tIns="0" rIns="0" bIns="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411" name="Line 318"/>
          <p:cNvSpPr>
            <a:spLocks noChangeShapeType="1"/>
          </p:cNvSpPr>
          <p:nvPr/>
        </p:nvSpPr>
        <p:spPr bwMode="auto">
          <a:xfrm flipH="1" flipV="1">
            <a:off x="7467600" y="4572000"/>
            <a:ext cx="685800" cy="30480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lIns="0" tIns="0" rIns="0" bIns="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412" name="Text Box 319"/>
          <p:cNvSpPr txBox="1">
            <a:spLocks noChangeArrowheads="1"/>
          </p:cNvSpPr>
          <p:nvPr/>
        </p:nvSpPr>
        <p:spPr bwMode="auto">
          <a:xfrm>
            <a:off x="8153400" y="5029200"/>
            <a:ext cx="381000"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0" fontAlgn="base" latinLnBrk="0" hangingPunct="0">
              <a:lnSpc>
                <a:spcPct val="75000"/>
              </a:lnSpc>
              <a:spcBef>
                <a:spcPct val="50000"/>
              </a:spcBef>
              <a:spcAft>
                <a:spcPct val="0"/>
              </a:spcAft>
              <a:buClrTx/>
              <a:buSzTx/>
              <a:buFontTx/>
              <a:buNone/>
              <a:tabLst/>
              <a:defRPr/>
            </a:pPr>
            <a:r>
              <a:rPr kumimoji="0" lang="en-US" alt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t>Norfolk</a:t>
            </a:r>
          </a:p>
        </p:txBody>
      </p:sp>
      <p:sp>
        <p:nvSpPr>
          <p:cNvPr id="4413" name="Line 320"/>
          <p:cNvSpPr>
            <a:spLocks noChangeShapeType="1"/>
          </p:cNvSpPr>
          <p:nvPr/>
        </p:nvSpPr>
        <p:spPr bwMode="auto">
          <a:xfrm flipH="1" flipV="1">
            <a:off x="7696200" y="4876800"/>
            <a:ext cx="457200" cy="15240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lIns="0" tIns="0" rIns="0" bIns="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414" name="Text Box 321"/>
          <p:cNvSpPr txBox="1">
            <a:spLocks noChangeArrowheads="1"/>
          </p:cNvSpPr>
          <p:nvPr/>
        </p:nvSpPr>
        <p:spPr bwMode="auto">
          <a:xfrm>
            <a:off x="6705600" y="4419600"/>
            <a:ext cx="381000"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0" fontAlgn="base" latinLnBrk="0" hangingPunct="0">
              <a:lnSpc>
                <a:spcPct val="35000"/>
              </a:lnSpc>
              <a:spcBef>
                <a:spcPct val="35000"/>
              </a:spcBef>
              <a:spcAft>
                <a:spcPct val="0"/>
              </a:spcAft>
              <a:buClrTx/>
              <a:buSzTx/>
              <a:buFontTx/>
              <a:buNone/>
              <a:tabLst/>
              <a:defRPr/>
            </a:pPr>
            <a:r>
              <a:rPr kumimoji="0" lang="en-US" alt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t>Prince</a:t>
            </a:r>
          </a:p>
          <a:p>
            <a:pPr marL="0" marR="0" lvl="0" indent="0" algn="l" defTabSz="914400" rtl="0" eaLnBrk="0" fontAlgn="base" latinLnBrk="0" hangingPunct="0">
              <a:lnSpc>
                <a:spcPct val="35000"/>
              </a:lnSpc>
              <a:spcBef>
                <a:spcPct val="35000"/>
              </a:spcBef>
              <a:spcAft>
                <a:spcPct val="0"/>
              </a:spcAft>
              <a:buClrTx/>
              <a:buSzTx/>
              <a:buFontTx/>
              <a:buNone/>
              <a:tabLst/>
              <a:defRPr/>
            </a:pPr>
            <a:r>
              <a:rPr kumimoji="0" lang="en-US" alt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t>George</a:t>
            </a:r>
          </a:p>
        </p:txBody>
      </p:sp>
      <p:sp>
        <p:nvSpPr>
          <p:cNvPr id="4415" name="Text Box 322"/>
          <p:cNvSpPr txBox="1">
            <a:spLocks noChangeArrowheads="1"/>
          </p:cNvSpPr>
          <p:nvPr/>
        </p:nvSpPr>
        <p:spPr bwMode="auto">
          <a:xfrm>
            <a:off x="7010400" y="4572000"/>
            <a:ext cx="304800"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0" fontAlgn="base" latinLnBrk="0" hangingPunct="0">
              <a:lnSpc>
                <a:spcPct val="75000"/>
              </a:lnSpc>
              <a:spcBef>
                <a:spcPct val="50000"/>
              </a:spcBef>
              <a:spcAft>
                <a:spcPct val="0"/>
              </a:spcAft>
              <a:buClrTx/>
              <a:buSzTx/>
              <a:buFontTx/>
              <a:buNone/>
              <a:tabLst/>
              <a:defRPr/>
            </a:pPr>
            <a:r>
              <a:rPr kumimoji="0" lang="en-US" alt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t>Surry</a:t>
            </a:r>
          </a:p>
        </p:txBody>
      </p:sp>
      <p:sp>
        <p:nvSpPr>
          <p:cNvPr id="4416" name="Text Box 323"/>
          <p:cNvSpPr txBox="1">
            <a:spLocks noChangeArrowheads="1"/>
          </p:cNvSpPr>
          <p:nvPr/>
        </p:nvSpPr>
        <p:spPr bwMode="auto">
          <a:xfrm>
            <a:off x="6629400" y="4724400"/>
            <a:ext cx="381000" cy="11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9144" tIns="18288"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0" fontAlgn="base" latinLnBrk="0" hangingPunct="0">
              <a:lnSpc>
                <a:spcPct val="75000"/>
              </a:lnSpc>
              <a:spcBef>
                <a:spcPct val="50000"/>
              </a:spcBef>
              <a:spcAft>
                <a:spcPct val="0"/>
              </a:spcAft>
              <a:buClrTx/>
              <a:buSzTx/>
              <a:buFontTx/>
              <a:buNone/>
              <a:tabLst/>
              <a:defRPr/>
            </a:pPr>
            <a:r>
              <a:rPr kumimoji="0" lang="en-US" alt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t>Sussex</a:t>
            </a:r>
          </a:p>
        </p:txBody>
      </p:sp>
      <p:sp>
        <p:nvSpPr>
          <p:cNvPr id="4417" name="Text Box 324"/>
          <p:cNvSpPr txBox="1">
            <a:spLocks noChangeArrowheads="1"/>
          </p:cNvSpPr>
          <p:nvPr/>
        </p:nvSpPr>
        <p:spPr bwMode="auto">
          <a:xfrm>
            <a:off x="6553200" y="5105400"/>
            <a:ext cx="685800"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18288"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0" fontAlgn="base" latinLnBrk="0" hangingPunct="0">
              <a:lnSpc>
                <a:spcPct val="75000"/>
              </a:lnSpc>
              <a:spcBef>
                <a:spcPct val="50000"/>
              </a:spcBef>
              <a:spcAft>
                <a:spcPct val="0"/>
              </a:spcAft>
              <a:buClrTx/>
              <a:buSzTx/>
              <a:buFontTx/>
              <a:buNone/>
              <a:tabLst/>
              <a:defRPr/>
            </a:pPr>
            <a:r>
              <a:rPr kumimoji="0" lang="en-US" alt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t>Southampton</a:t>
            </a:r>
          </a:p>
        </p:txBody>
      </p:sp>
      <p:sp>
        <p:nvSpPr>
          <p:cNvPr id="4418" name="Text Box 325"/>
          <p:cNvSpPr txBox="1">
            <a:spLocks noChangeArrowheads="1"/>
          </p:cNvSpPr>
          <p:nvPr/>
        </p:nvSpPr>
        <p:spPr bwMode="auto">
          <a:xfrm>
            <a:off x="7162800" y="4724400"/>
            <a:ext cx="381000" cy="204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27432" tIns="18288"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0" fontAlgn="base" latinLnBrk="0" hangingPunct="0">
              <a:lnSpc>
                <a:spcPct val="50000"/>
              </a:lnSpc>
              <a:spcBef>
                <a:spcPct val="50000"/>
              </a:spcBef>
              <a:spcAft>
                <a:spcPct val="0"/>
              </a:spcAft>
              <a:buClrTx/>
              <a:buSzTx/>
              <a:buFontTx/>
              <a:buNone/>
              <a:tabLst/>
              <a:defRPr/>
            </a:pPr>
            <a:r>
              <a:rPr kumimoji="0" lang="en-US" alt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t>Isle of </a:t>
            </a:r>
          </a:p>
          <a:p>
            <a:pPr marL="0" marR="0" lvl="0" indent="0" algn="l" defTabSz="914400" rtl="0" eaLnBrk="0" fontAlgn="base" latinLnBrk="0" hangingPunct="0">
              <a:lnSpc>
                <a:spcPct val="50000"/>
              </a:lnSpc>
              <a:spcBef>
                <a:spcPct val="50000"/>
              </a:spcBef>
              <a:spcAft>
                <a:spcPct val="0"/>
              </a:spcAft>
              <a:buClrTx/>
              <a:buSzTx/>
              <a:buFontTx/>
              <a:buNone/>
              <a:tabLst/>
              <a:defRPr/>
            </a:pPr>
            <a:r>
              <a:rPr kumimoji="0" lang="en-US" alt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t>Wight</a:t>
            </a:r>
          </a:p>
        </p:txBody>
      </p:sp>
      <p:sp>
        <p:nvSpPr>
          <p:cNvPr id="4419" name="Text Box 326"/>
          <p:cNvSpPr txBox="1">
            <a:spLocks noChangeArrowheads="1"/>
          </p:cNvSpPr>
          <p:nvPr/>
        </p:nvSpPr>
        <p:spPr bwMode="auto">
          <a:xfrm>
            <a:off x="7162800" y="5181600"/>
            <a:ext cx="381000"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0" fontAlgn="base" latinLnBrk="0" hangingPunct="0">
              <a:lnSpc>
                <a:spcPct val="75000"/>
              </a:lnSpc>
              <a:spcBef>
                <a:spcPct val="50000"/>
              </a:spcBef>
              <a:spcAft>
                <a:spcPct val="0"/>
              </a:spcAft>
              <a:buClrTx/>
              <a:buSzTx/>
              <a:buFontTx/>
              <a:buNone/>
              <a:tabLst/>
              <a:defRPr/>
            </a:pPr>
            <a:r>
              <a:rPr kumimoji="0" lang="en-US" alt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t>Suffolk</a:t>
            </a:r>
          </a:p>
        </p:txBody>
      </p:sp>
      <p:sp>
        <p:nvSpPr>
          <p:cNvPr id="4420" name="Text Box 327"/>
          <p:cNvSpPr txBox="1">
            <a:spLocks noChangeArrowheads="1"/>
          </p:cNvSpPr>
          <p:nvPr/>
        </p:nvSpPr>
        <p:spPr bwMode="auto">
          <a:xfrm>
            <a:off x="7467600" y="5410200"/>
            <a:ext cx="685800"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0" fontAlgn="base" latinLnBrk="0" hangingPunct="0">
              <a:lnSpc>
                <a:spcPct val="75000"/>
              </a:lnSpc>
              <a:spcBef>
                <a:spcPct val="50000"/>
              </a:spcBef>
              <a:spcAft>
                <a:spcPct val="0"/>
              </a:spcAft>
              <a:buClrTx/>
              <a:buSzTx/>
              <a:buFontTx/>
              <a:buNone/>
              <a:tabLst/>
              <a:defRPr/>
            </a:pPr>
            <a:r>
              <a:rPr kumimoji="0" lang="en-US" alt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t>Chesapeake</a:t>
            </a:r>
          </a:p>
        </p:txBody>
      </p:sp>
      <p:sp>
        <p:nvSpPr>
          <p:cNvPr id="4421" name="Line 328"/>
          <p:cNvSpPr>
            <a:spLocks noChangeShapeType="1"/>
          </p:cNvSpPr>
          <p:nvPr/>
        </p:nvSpPr>
        <p:spPr bwMode="auto">
          <a:xfrm flipV="1">
            <a:off x="7696200" y="5181600"/>
            <a:ext cx="0" cy="1524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type="triangle" w="med" len="med"/>
              </a14:hiddenLine>
            </a:ext>
          </a:extLst>
        </p:spPr>
        <p:txBody>
          <a:bodyPr lIns="0" tIns="0" rIns="0" bIns="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422" name="Line 329"/>
          <p:cNvSpPr>
            <a:spLocks noChangeShapeType="1"/>
          </p:cNvSpPr>
          <p:nvPr/>
        </p:nvSpPr>
        <p:spPr bwMode="auto">
          <a:xfrm flipV="1">
            <a:off x="7696200" y="5181600"/>
            <a:ext cx="0" cy="22860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lIns="0" tIns="0" rIns="0" bIns="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423" name="Text Box 330"/>
          <p:cNvSpPr txBox="1">
            <a:spLocks noChangeArrowheads="1"/>
          </p:cNvSpPr>
          <p:nvPr/>
        </p:nvSpPr>
        <p:spPr bwMode="auto">
          <a:xfrm>
            <a:off x="3733800" y="3276600"/>
            <a:ext cx="838200"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0" fontAlgn="base" latinLnBrk="0" hangingPunct="0">
              <a:lnSpc>
                <a:spcPct val="75000"/>
              </a:lnSpc>
              <a:spcBef>
                <a:spcPct val="50000"/>
              </a:spcBef>
              <a:spcAft>
                <a:spcPct val="0"/>
              </a:spcAft>
              <a:buClrTx/>
              <a:buSzTx/>
              <a:buFontTx/>
              <a:buNone/>
              <a:tabLst/>
              <a:defRPr/>
            </a:pPr>
            <a:endParaRPr kumimoji="0" lang="en-US" alt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424" name="Text Box 331"/>
          <p:cNvSpPr txBox="1">
            <a:spLocks noChangeArrowheads="1"/>
          </p:cNvSpPr>
          <p:nvPr/>
        </p:nvSpPr>
        <p:spPr bwMode="auto">
          <a:xfrm>
            <a:off x="7924800" y="5105400"/>
            <a:ext cx="381000" cy="220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27432" tIns="36576"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0" fontAlgn="base" latinLnBrk="0" hangingPunct="0">
              <a:lnSpc>
                <a:spcPct val="75000"/>
              </a:lnSpc>
              <a:spcBef>
                <a:spcPct val="50000"/>
              </a:spcBef>
              <a:spcAft>
                <a:spcPct val="0"/>
              </a:spcAft>
              <a:buClrTx/>
              <a:buSzTx/>
              <a:buFontTx/>
              <a:buNone/>
              <a:tabLst/>
              <a:defRPr/>
            </a:pPr>
            <a:r>
              <a:rPr kumimoji="0" lang="en-US" alt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t>Virginia Beach</a:t>
            </a:r>
          </a:p>
        </p:txBody>
      </p:sp>
      <p:sp>
        <p:nvSpPr>
          <p:cNvPr id="4425" name="Text Box 332"/>
          <p:cNvSpPr txBox="1">
            <a:spLocks noChangeArrowheads="1"/>
          </p:cNvSpPr>
          <p:nvPr/>
        </p:nvSpPr>
        <p:spPr bwMode="auto">
          <a:xfrm>
            <a:off x="7086600" y="2057400"/>
            <a:ext cx="609600"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0" fontAlgn="base" latinLnBrk="0" hangingPunct="0">
              <a:lnSpc>
                <a:spcPct val="75000"/>
              </a:lnSpc>
              <a:spcBef>
                <a:spcPct val="50000"/>
              </a:spcBef>
              <a:spcAft>
                <a:spcPct val="0"/>
              </a:spcAft>
              <a:buClrTx/>
              <a:buSzTx/>
              <a:buFontTx/>
              <a:buNone/>
              <a:tabLst/>
              <a:defRPr/>
            </a:pPr>
            <a:r>
              <a:rPr kumimoji="0" lang="en-US" alt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t>Alexandria </a:t>
            </a:r>
          </a:p>
        </p:txBody>
      </p:sp>
      <p:sp>
        <p:nvSpPr>
          <p:cNvPr id="4426" name="Line 333"/>
          <p:cNvSpPr>
            <a:spLocks noChangeShapeType="1"/>
          </p:cNvSpPr>
          <p:nvPr/>
        </p:nvSpPr>
        <p:spPr bwMode="auto">
          <a:xfrm flipH="1">
            <a:off x="6934200" y="2133600"/>
            <a:ext cx="152400" cy="22860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lIns="0" tIns="0" rIns="0" bIns="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427" name="Text Box 334"/>
          <p:cNvSpPr txBox="1">
            <a:spLocks noChangeArrowheads="1"/>
          </p:cNvSpPr>
          <p:nvPr/>
        </p:nvSpPr>
        <p:spPr bwMode="auto">
          <a:xfrm>
            <a:off x="3810000" y="5410200"/>
            <a:ext cx="457200"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0" fontAlgn="base" latinLnBrk="0" hangingPunct="0">
              <a:lnSpc>
                <a:spcPct val="75000"/>
              </a:lnSpc>
              <a:spcBef>
                <a:spcPct val="50000"/>
              </a:spcBef>
              <a:spcAft>
                <a:spcPct val="0"/>
              </a:spcAft>
              <a:buClrTx/>
              <a:buSzTx/>
              <a:buFontTx/>
              <a:buNone/>
              <a:tabLst/>
              <a:defRPr/>
            </a:pPr>
            <a:r>
              <a:rPr kumimoji="0" lang="en-US" alt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t>   Danville</a:t>
            </a:r>
          </a:p>
        </p:txBody>
      </p:sp>
      <p:sp>
        <p:nvSpPr>
          <p:cNvPr id="4428" name="Text Box 335"/>
          <p:cNvSpPr txBox="1">
            <a:spLocks noChangeArrowheads="1"/>
          </p:cNvSpPr>
          <p:nvPr/>
        </p:nvSpPr>
        <p:spPr bwMode="auto">
          <a:xfrm>
            <a:off x="7086600" y="1828800"/>
            <a:ext cx="533400"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0" fontAlgn="base" latinLnBrk="0" hangingPunct="0">
              <a:lnSpc>
                <a:spcPct val="75000"/>
              </a:lnSpc>
              <a:spcBef>
                <a:spcPct val="50000"/>
              </a:spcBef>
              <a:spcAft>
                <a:spcPct val="0"/>
              </a:spcAft>
              <a:buClrTx/>
              <a:buSzTx/>
              <a:buFontTx/>
              <a:buNone/>
              <a:tabLst/>
              <a:defRPr/>
            </a:pPr>
            <a:r>
              <a:rPr kumimoji="0" lang="en-US" alt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t>Arlington</a:t>
            </a:r>
          </a:p>
        </p:txBody>
      </p:sp>
      <p:sp>
        <p:nvSpPr>
          <p:cNvPr id="4429" name="Line 336"/>
          <p:cNvSpPr>
            <a:spLocks noChangeShapeType="1"/>
          </p:cNvSpPr>
          <p:nvPr/>
        </p:nvSpPr>
        <p:spPr bwMode="auto">
          <a:xfrm flipH="1">
            <a:off x="6934200" y="1905000"/>
            <a:ext cx="152400" cy="30480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lIns="0" tIns="0" rIns="0" bIns="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430" name="Text Box 337"/>
          <p:cNvSpPr txBox="1">
            <a:spLocks noChangeArrowheads="1"/>
          </p:cNvSpPr>
          <p:nvPr/>
        </p:nvSpPr>
        <p:spPr bwMode="auto">
          <a:xfrm>
            <a:off x="5715000" y="5410200"/>
            <a:ext cx="609600"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0" fontAlgn="base" latinLnBrk="0" hangingPunct="0">
              <a:lnSpc>
                <a:spcPct val="75000"/>
              </a:lnSpc>
              <a:spcBef>
                <a:spcPct val="50000"/>
              </a:spcBef>
              <a:spcAft>
                <a:spcPct val="0"/>
              </a:spcAft>
              <a:buClrTx/>
              <a:buSzTx/>
              <a:buFontTx/>
              <a:buNone/>
              <a:tabLst/>
              <a:defRPr/>
            </a:pPr>
            <a:r>
              <a:rPr kumimoji="0" lang="en-US" alt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t>Greensville</a:t>
            </a:r>
          </a:p>
        </p:txBody>
      </p:sp>
      <p:sp>
        <p:nvSpPr>
          <p:cNvPr id="4431" name="Line 338"/>
          <p:cNvSpPr>
            <a:spLocks noChangeShapeType="1"/>
          </p:cNvSpPr>
          <p:nvPr/>
        </p:nvSpPr>
        <p:spPr bwMode="auto">
          <a:xfrm flipV="1">
            <a:off x="6248400" y="5181600"/>
            <a:ext cx="152400" cy="22860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lIns="0" tIns="0" rIns="0" bIns="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432" name="Text Box 339"/>
          <p:cNvSpPr txBox="1">
            <a:spLocks noChangeArrowheads="1"/>
          </p:cNvSpPr>
          <p:nvPr/>
        </p:nvSpPr>
        <p:spPr bwMode="auto">
          <a:xfrm>
            <a:off x="5715000" y="2133600"/>
            <a:ext cx="381000"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0" fontAlgn="base" latinLnBrk="0" hangingPunct="0">
              <a:lnSpc>
                <a:spcPct val="75000"/>
              </a:lnSpc>
              <a:spcBef>
                <a:spcPct val="50000"/>
              </a:spcBef>
              <a:spcAft>
                <a:spcPct val="0"/>
              </a:spcAft>
              <a:buClrTx/>
              <a:buSzTx/>
              <a:buFontTx/>
              <a:buNone/>
              <a:tabLst/>
              <a:defRPr/>
            </a:pPr>
            <a:r>
              <a:rPr kumimoji="0" lang="en-US" alt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t>Warren</a:t>
            </a:r>
          </a:p>
        </p:txBody>
      </p:sp>
      <p:sp>
        <p:nvSpPr>
          <p:cNvPr id="4433" name="Line 340"/>
          <p:cNvSpPr>
            <a:spLocks noChangeShapeType="1"/>
          </p:cNvSpPr>
          <p:nvPr/>
        </p:nvSpPr>
        <p:spPr bwMode="auto">
          <a:xfrm>
            <a:off x="7239000" y="4343400"/>
            <a:ext cx="1066800" cy="7620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lIns="0" tIns="0" rIns="0" bIns="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434" name="Line 341"/>
          <p:cNvSpPr>
            <a:spLocks noChangeShapeType="1"/>
          </p:cNvSpPr>
          <p:nvPr/>
        </p:nvSpPr>
        <p:spPr bwMode="auto">
          <a:xfrm>
            <a:off x="7696200" y="4648200"/>
            <a:ext cx="457200" cy="7620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lIns="0" tIns="0" rIns="0" bIns="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435" name="Line 342"/>
          <p:cNvSpPr>
            <a:spLocks noChangeShapeType="1"/>
          </p:cNvSpPr>
          <p:nvPr/>
        </p:nvSpPr>
        <p:spPr bwMode="auto">
          <a:xfrm flipV="1">
            <a:off x="4267200" y="5334000"/>
            <a:ext cx="304800" cy="7620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lIns="0" tIns="0" rIns="0" bIns="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436" name="Rectangle 344" descr="Dark horizontal"/>
          <p:cNvSpPr>
            <a:spLocks noChangeArrowheads="1"/>
          </p:cNvSpPr>
          <p:nvPr/>
        </p:nvSpPr>
        <p:spPr bwMode="auto">
          <a:xfrm>
            <a:off x="381000" y="2895600"/>
            <a:ext cx="333375" cy="142875"/>
          </a:xfrm>
          <a:prstGeom prst="rect">
            <a:avLst/>
          </a:prstGeom>
          <a:blipFill dpi="0" rotWithShape="0">
            <a:blip r:embed="rId5"/>
            <a:srcRect/>
            <a:tile tx="0" ty="0" sx="100000" sy="100000" flip="none" algn="tl"/>
          </a:blipFill>
          <a:ln w="12700">
            <a:solidFill>
              <a:schemeClr val="tx1"/>
            </a:solidFill>
            <a:miter lim="800000"/>
            <a:headEnd type="none" w="sm" len="sm"/>
            <a:tailEnd type="none" w="sm" len="sm"/>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0" fontAlgn="base" latinLnBrk="0" hangingPunct="0">
              <a:lnSpc>
                <a:spcPct val="75000"/>
              </a:lnSpc>
              <a:spcBef>
                <a:spcPct val="50000"/>
              </a:spcBef>
              <a:spcAft>
                <a:spcPct val="0"/>
              </a:spcAft>
              <a:buClrTx/>
              <a:buSzTx/>
              <a:buFontTx/>
              <a:buNone/>
              <a:tabLst/>
              <a:defRPr/>
            </a:pPr>
            <a:endParaRPr kumimoji="0" lang="en-US" altLang="en-US" sz="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341" name="Text Box 217"/>
          <p:cNvSpPr txBox="1">
            <a:spLocks noChangeArrowheads="1"/>
          </p:cNvSpPr>
          <p:nvPr/>
        </p:nvSpPr>
        <p:spPr bwMode="auto">
          <a:xfrm>
            <a:off x="419100" y="3158717"/>
            <a:ext cx="2712153" cy="900246"/>
          </a:xfrm>
          <a:prstGeom prst="rect">
            <a:avLst/>
          </a:prstGeom>
          <a:noFill/>
          <a:ln w="19050">
            <a:solidFill>
              <a:schemeClr val="tx1"/>
            </a:solidFill>
            <a:miter lim="800000"/>
            <a:headEnd/>
            <a:tailEnd/>
          </a:ln>
        </p:spPr>
        <p:txBody>
          <a:bodyPr wrap="none" lIns="91440">
            <a:spAutoFit/>
          </a:bodyPr>
          <a:lstStyle/>
          <a:p>
            <a:pPr>
              <a:spcAft>
                <a:spcPct val="25000"/>
              </a:spcAft>
            </a:pPr>
            <a:r>
              <a:rPr lang="en-US" sz="1500" b="1" dirty="0"/>
              <a:t>Ag and </a:t>
            </a:r>
            <a:r>
              <a:rPr lang="en-US" sz="1500" b="1" dirty="0" smtClean="0"/>
              <a:t>Hort</a:t>
            </a:r>
            <a:r>
              <a:rPr lang="en-US" sz="1500" dirty="0" smtClean="0"/>
              <a:t>: 90 </a:t>
            </a:r>
            <a:r>
              <a:rPr lang="en-US" sz="1500" dirty="0"/>
              <a:t>counties/cities</a:t>
            </a:r>
          </a:p>
          <a:p>
            <a:pPr>
              <a:spcAft>
                <a:spcPct val="25000"/>
              </a:spcAft>
            </a:pPr>
            <a:r>
              <a:rPr lang="en-US" sz="1500" b="1" dirty="0" smtClean="0"/>
              <a:t>Forest</a:t>
            </a:r>
            <a:r>
              <a:rPr lang="en-US" sz="1500" dirty="0" smtClean="0"/>
              <a:t>: 74 </a:t>
            </a:r>
            <a:r>
              <a:rPr lang="en-US" sz="1500" dirty="0"/>
              <a:t>counties/cities</a:t>
            </a:r>
          </a:p>
          <a:p>
            <a:pPr>
              <a:spcAft>
                <a:spcPct val="25000"/>
              </a:spcAft>
            </a:pPr>
            <a:r>
              <a:rPr lang="en-US" sz="1500" b="1" dirty="0"/>
              <a:t>Open </a:t>
            </a:r>
            <a:r>
              <a:rPr lang="en-US" sz="1500" b="1" dirty="0" smtClean="0"/>
              <a:t>Space</a:t>
            </a:r>
            <a:r>
              <a:rPr lang="en-US" sz="1500" dirty="0" smtClean="0"/>
              <a:t>: </a:t>
            </a:r>
            <a:r>
              <a:rPr lang="en-US" sz="1500" dirty="0"/>
              <a:t>56 </a:t>
            </a:r>
            <a:r>
              <a:rPr lang="en-US" sz="1500" dirty="0" smtClean="0"/>
              <a:t>counties/cities</a:t>
            </a:r>
            <a:endParaRPr lang="en-US" sz="1500" dirty="0"/>
          </a:p>
        </p:txBody>
      </p:sp>
    </p:spTree>
    <p:extLst>
      <p:ext uri="{BB962C8B-B14F-4D97-AF65-F5344CB8AC3E}">
        <p14:creationId xmlns:p14="http://schemas.microsoft.com/office/powerpoint/2010/main" val="13738793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305800" cy="990600"/>
          </a:xfrm>
        </p:spPr>
        <p:txBody>
          <a:bodyPr>
            <a:noAutofit/>
          </a:bodyPr>
          <a:lstStyle/>
          <a:p>
            <a:r>
              <a:rPr lang="en-US" sz="4000" dirty="0" smtClean="0"/>
              <a:t>Rental Rate Approach Middlesex TY2018</a:t>
            </a:r>
            <a:endParaRPr lang="en-US" sz="4000" dirty="0"/>
          </a:p>
        </p:txBody>
      </p:sp>
      <p:sp>
        <p:nvSpPr>
          <p:cNvPr id="3" name="Content Placeholder 2"/>
          <p:cNvSpPr>
            <a:spLocks noGrp="1"/>
          </p:cNvSpPr>
          <p:nvPr>
            <p:ph idx="1"/>
          </p:nvPr>
        </p:nvSpPr>
        <p:spPr>
          <a:xfrm>
            <a:off x="457200" y="1524000"/>
            <a:ext cx="8305800" cy="4953000"/>
          </a:xfrm>
        </p:spPr>
        <p:txBody>
          <a:bodyPr>
            <a:normAutofit fontScale="92500"/>
          </a:bodyPr>
          <a:lstStyle/>
          <a:p>
            <a:r>
              <a:rPr lang="en-US" dirty="0"/>
              <a:t>Starting 2009 NASS published rental rate data </a:t>
            </a:r>
            <a:r>
              <a:rPr lang="en-US" dirty="0" smtClean="0"/>
              <a:t>annually* </a:t>
            </a:r>
            <a:r>
              <a:rPr lang="en-US" dirty="0"/>
              <a:t>for </a:t>
            </a:r>
          </a:p>
          <a:p>
            <a:pPr lvl="1"/>
            <a:r>
              <a:rPr lang="en-US" dirty="0" smtClean="0"/>
              <a:t>Cropland</a:t>
            </a:r>
          </a:p>
          <a:p>
            <a:pPr lvl="1"/>
            <a:r>
              <a:rPr lang="en-US" dirty="0" smtClean="0"/>
              <a:t>Irrigated cropland </a:t>
            </a:r>
          </a:p>
          <a:p>
            <a:pPr lvl="1"/>
            <a:r>
              <a:rPr lang="en-US" dirty="0" smtClean="0"/>
              <a:t>Pasture land </a:t>
            </a:r>
          </a:p>
          <a:p>
            <a:r>
              <a:rPr lang="en-US" dirty="0" smtClean="0"/>
              <a:t>Middlesex County rental rates for TY2018 (NASS) </a:t>
            </a:r>
          </a:p>
          <a:p>
            <a:pPr lvl="1"/>
            <a:r>
              <a:rPr lang="en-US" dirty="0"/>
              <a:t>Cropland </a:t>
            </a:r>
            <a:r>
              <a:rPr lang="en-US" dirty="0" smtClean="0"/>
              <a:t>= </a:t>
            </a:r>
            <a:r>
              <a:rPr lang="en-US" dirty="0"/>
              <a:t>$1,020 Eastern District (Combined County</a:t>
            </a:r>
            <a:r>
              <a:rPr lang="en-US" dirty="0" smtClean="0"/>
              <a:t>)</a:t>
            </a:r>
          </a:p>
          <a:p>
            <a:pPr lvl="1"/>
            <a:r>
              <a:rPr lang="en-US" dirty="0" smtClean="0"/>
              <a:t>Pastureland = not published</a:t>
            </a:r>
            <a:endParaRPr lang="en-US" sz="1100" dirty="0" smtClean="0"/>
          </a:p>
          <a:p>
            <a:pPr marL="0" indent="0">
              <a:buNone/>
            </a:pPr>
            <a:r>
              <a:rPr lang="en-US" sz="2400" dirty="0" smtClean="0"/>
              <a:t>*Sometimes biennially </a:t>
            </a:r>
            <a:r>
              <a:rPr lang="en-US" sz="2400" dirty="0"/>
              <a:t>based on NASS funding</a:t>
            </a:r>
            <a:endParaRPr lang="en-US" sz="2400" dirty="0" smtClean="0"/>
          </a:p>
          <a:p>
            <a:endParaRPr lang="en-US" dirty="0"/>
          </a:p>
        </p:txBody>
      </p:sp>
    </p:spTree>
    <p:extLst>
      <p:ext uri="{BB962C8B-B14F-4D97-AF65-F5344CB8AC3E}">
        <p14:creationId xmlns:p14="http://schemas.microsoft.com/office/powerpoint/2010/main" val="262394089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305800" cy="990600"/>
          </a:xfrm>
        </p:spPr>
        <p:txBody>
          <a:bodyPr>
            <a:noAutofit/>
          </a:bodyPr>
          <a:lstStyle/>
          <a:p>
            <a:pPr>
              <a:spcBef>
                <a:spcPts val="0"/>
              </a:spcBef>
              <a:defRPr/>
            </a:pPr>
            <a:r>
              <a:rPr lang="en-US" sz="4000" dirty="0"/>
              <a:t>Rental Rate Use Value </a:t>
            </a:r>
            <a:r>
              <a:rPr lang="en-US" sz="4000" dirty="0" smtClean="0"/>
              <a:t>Middlesex TY2018</a:t>
            </a:r>
            <a:endParaRPr lang="en-US" sz="4000" dirty="0"/>
          </a:p>
        </p:txBody>
      </p:sp>
      <p:graphicFrame>
        <p:nvGraphicFramePr>
          <p:cNvPr id="6" name="Content Placeholder 4"/>
          <p:cNvGraphicFramePr>
            <a:graphicFrameLocks/>
          </p:cNvGraphicFramePr>
          <p:nvPr>
            <p:extLst>
              <p:ext uri="{D42A27DB-BD31-4B8C-83A1-F6EECF244321}">
                <p14:modId xmlns:p14="http://schemas.microsoft.com/office/powerpoint/2010/main" val="3079912752"/>
              </p:ext>
            </p:extLst>
          </p:nvPr>
        </p:nvGraphicFramePr>
        <p:xfrm>
          <a:off x="381001" y="1539240"/>
          <a:ext cx="8153399" cy="1737360"/>
        </p:xfrm>
        <a:graphic>
          <a:graphicData uri="http://schemas.openxmlformats.org/drawingml/2006/table">
            <a:tbl>
              <a:tblPr firstRow="1" bandRow="1">
                <a:tableStyleId>{2D5ABB26-0587-4C30-8999-92F81FD0307C}</a:tableStyleId>
              </a:tblPr>
              <a:tblGrid>
                <a:gridCol w="2018936">
                  <a:extLst>
                    <a:ext uri="{9D8B030D-6E8A-4147-A177-3AD203B41FA5}">
                      <a16:colId xmlns:a16="http://schemas.microsoft.com/office/drawing/2014/main" val="20000"/>
                    </a:ext>
                  </a:extLst>
                </a:gridCol>
                <a:gridCol w="2176502">
                  <a:extLst>
                    <a:ext uri="{9D8B030D-6E8A-4147-A177-3AD203B41FA5}">
                      <a16:colId xmlns:a16="http://schemas.microsoft.com/office/drawing/2014/main" val="20001"/>
                    </a:ext>
                  </a:extLst>
                </a:gridCol>
                <a:gridCol w="316636">
                  <a:extLst>
                    <a:ext uri="{9D8B030D-6E8A-4147-A177-3AD203B41FA5}">
                      <a16:colId xmlns:a16="http://schemas.microsoft.com/office/drawing/2014/main" val="20002"/>
                    </a:ext>
                  </a:extLst>
                </a:gridCol>
                <a:gridCol w="1855341">
                  <a:extLst>
                    <a:ext uri="{9D8B030D-6E8A-4147-A177-3AD203B41FA5}">
                      <a16:colId xmlns:a16="http://schemas.microsoft.com/office/drawing/2014/main" val="20003"/>
                    </a:ext>
                  </a:extLst>
                </a:gridCol>
                <a:gridCol w="310606">
                  <a:extLst>
                    <a:ext uri="{9D8B030D-6E8A-4147-A177-3AD203B41FA5}">
                      <a16:colId xmlns:a16="http://schemas.microsoft.com/office/drawing/2014/main" val="20004"/>
                    </a:ext>
                  </a:extLst>
                </a:gridCol>
                <a:gridCol w="1475378">
                  <a:extLst>
                    <a:ext uri="{9D8B030D-6E8A-4147-A177-3AD203B41FA5}">
                      <a16:colId xmlns:a16="http://schemas.microsoft.com/office/drawing/2014/main" val="20005"/>
                    </a:ext>
                  </a:extLst>
                </a:gridCol>
              </a:tblGrid>
              <a:tr h="327712">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en-US" sz="3200" b="1" i="0" u="sng" dirty="0"/>
                    </a:p>
                  </a:txBody>
                  <a:tcPr>
                    <a:lnB w="12700" cap="flat" cmpd="sng" algn="ctr">
                      <a:solidFill>
                        <a:schemeClr val="tx1"/>
                      </a:solidFill>
                      <a:prstDash val="solid"/>
                      <a:round/>
                      <a:headEnd type="none" w="med" len="med"/>
                      <a:tailEnd type="none" w="med" len="med"/>
                    </a:lnB>
                  </a:tcPr>
                </a:tc>
                <a:tc>
                  <a:txBody>
                    <a:bodyPr/>
                    <a:lstStyle/>
                    <a:p>
                      <a:pPr algn="ctr"/>
                      <a:r>
                        <a:rPr lang="en-US" sz="3200" b="1" dirty="0" smtClean="0"/>
                        <a:t>Rental</a:t>
                      </a:r>
                      <a:r>
                        <a:rPr lang="en-US" sz="3200" b="1" baseline="0" dirty="0" smtClean="0"/>
                        <a:t> Rate</a:t>
                      </a:r>
                      <a:endParaRPr lang="en-US" sz="3200" b="1" dirty="0"/>
                    </a:p>
                  </a:txBody>
                  <a:tcPr>
                    <a:lnB w="12700" cap="flat" cmpd="sng" algn="ctr">
                      <a:solidFill>
                        <a:schemeClr val="tx1"/>
                      </a:solidFill>
                      <a:prstDash val="solid"/>
                      <a:round/>
                      <a:headEnd type="none" w="med" len="med"/>
                      <a:tailEnd type="none" w="med" len="med"/>
                    </a:lnB>
                  </a:tcPr>
                </a:tc>
                <a:tc>
                  <a:txBody>
                    <a:bodyPr/>
                    <a:lstStyle/>
                    <a:p>
                      <a:pPr algn="r"/>
                      <a:r>
                        <a:rPr lang="en-US" sz="3200" b="1" i="0" dirty="0" smtClean="0"/>
                        <a:t>÷</a:t>
                      </a:r>
                      <a:endParaRPr lang="en-US" sz="3200" b="1" i="0" dirty="0"/>
                    </a:p>
                  </a:txBody>
                  <a:tcPr>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200" b="1" i="0" dirty="0" smtClean="0"/>
                        <a:t>Cap Rate</a:t>
                      </a:r>
                      <a:endParaRPr lang="en-US" sz="3200" b="1" i="0" dirty="0"/>
                    </a:p>
                  </a:txBody>
                  <a:tcPr>
                    <a:lnB w="12700" cap="flat" cmpd="sng" algn="ctr">
                      <a:solidFill>
                        <a:schemeClr val="tx1"/>
                      </a:solidFill>
                      <a:prstDash val="solid"/>
                      <a:round/>
                      <a:headEnd type="none" w="med" len="med"/>
                      <a:tailEnd type="none" w="med" len="med"/>
                    </a:lnB>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3200" b="1" i="0" dirty="0" smtClean="0"/>
                        <a:t>=</a:t>
                      </a:r>
                      <a:endParaRPr lang="en-US" sz="3200" b="1" i="0" dirty="0"/>
                    </a:p>
                  </a:txBody>
                  <a:tcPr>
                    <a:lnB w="12700" cap="flat" cmpd="sng" algn="ctr">
                      <a:solidFill>
                        <a:schemeClr val="tx1"/>
                      </a:solidFill>
                      <a:prstDash val="solid"/>
                      <a:round/>
                      <a:headEnd type="none" w="med" len="med"/>
                      <a:tailEnd type="none" w="med" len="med"/>
                    </a:lnB>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3200" b="1" i="0" dirty="0" smtClean="0"/>
                        <a:t>Value</a:t>
                      </a:r>
                      <a:endParaRPr lang="en-US" sz="3200" b="1" i="0" dirty="0"/>
                    </a:p>
                  </a:txBody>
                  <a:tcPr anchor="b">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36272">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3200" b="1" i="0" baseline="0" dirty="0" smtClean="0"/>
                        <a:t>Cropland </a:t>
                      </a:r>
                      <a:endParaRPr lang="en-US" sz="32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3200" dirty="0" smtClean="0"/>
                        <a:t>$63.50</a:t>
                      </a:r>
                      <a:r>
                        <a:rPr lang="en-US" sz="3200" baseline="30000" dirty="0" smtClean="0"/>
                        <a:t>1</a:t>
                      </a:r>
                      <a:endParaRPr lang="en-US" sz="3200" dirty="0" smtClean="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3200" b="0" i="0" dirty="0" smtClean="0"/>
                        <a:t>÷</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3200" dirty="0" smtClean="0"/>
                        <a:t>0.0623</a:t>
                      </a:r>
                      <a:endParaRPr lang="en-US" sz="32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3200" b="1" dirty="0" smtClean="0"/>
                        <a:t>=</a:t>
                      </a:r>
                      <a:endParaRPr lang="en-US" sz="3200"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3200" b="1" dirty="0" smtClean="0"/>
                        <a:t>$1,020</a:t>
                      </a:r>
                      <a:endParaRPr lang="en-US" sz="3200"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36272">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3200" b="1" i="0" baseline="0" dirty="0" smtClean="0"/>
                        <a:t>Pasture</a:t>
                      </a:r>
                      <a:endParaRPr lang="en-US" sz="32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algn="l"/>
                      <a:r>
                        <a:rPr lang="en-US" sz="3200" dirty="0" smtClean="0"/>
                        <a:t>	Not Published</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3200" b="0" i="0" dirty="0" smtClean="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32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en-US" sz="3200"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en-US" sz="3200"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7" name="Rectangle 6"/>
          <p:cNvSpPr/>
          <p:nvPr/>
        </p:nvSpPr>
        <p:spPr>
          <a:xfrm>
            <a:off x="538018" y="3886200"/>
            <a:ext cx="7696200" cy="1077218"/>
          </a:xfrm>
          <a:prstGeom prst="rect">
            <a:avLst/>
          </a:prstGeom>
        </p:spPr>
        <p:txBody>
          <a:bodyPr wrap="square">
            <a:spAutoFit/>
          </a:bodyPr>
          <a:lstStyle/>
          <a:p>
            <a:pPr algn="ctr"/>
            <a:r>
              <a:rPr lang="en-US" sz="3200" dirty="0"/>
              <a:t>Rental Rate Estimates are published annually </a:t>
            </a:r>
            <a:r>
              <a:rPr lang="en-US" sz="3200" b="1" dirty="0"/>
              <a:t>– not averaged over time</a:t>
            </a:r>
          </a:p>
        </p:txBody>
      </p:sp>
      <p:sp>
        <p:nvSpPr>
          <p:cNvPr id="3" name="TextBox 2"/>
          <p:cNvSpPr txBox="1"/>
          <p:nvPr/>
        </p:nvSpPr>
        <p:spPr>
          <a:xfrm>
            <a:off x="2743200" y="3427214"/>
            <a:ext cx="5638800" cy="400110"/>
          </a:xfrm>
          <a:prstGeom prst="rect">
            <a:avLst/>
          </a:prstGeom>
          <a:noFill/>
        </p:spPr>
        <p:txBody>
          <a:bodyPr wrap="square" rtlCol="0">
            <a:spAutoFit/>
          </a:bodyPr>
          <a:lstStyle/>
          <a:p>
            <a:r>
              <a:rPr lang="en-US" sz="2000" baseline="30000" dirty="0" smtClean="0"/>
              <a:t>1</a:t>
            </a:r>
            <a:r>
              <a:rPr lang="en-US" sz="2000" dirty="0" smtClean="0"/>
              <a:t>Eastern District Cropland combined county</a:t>
            </a:r>
            <a:endParaRPr lang="en-US" sz="2000" dirty="0"/>
          </a:p>
        </p:txBody>
      </p:sp>
    </p:spTree>
    <p:extLst>
      <p:ext uri="{BB962C8B-B14F-4D97-AF65-F5344CB8AC3E}">
        <p14:creationId xmlns:p14="http://schemas.microsoft.com/office/powerpoint/2010/main" val="1380502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85800" y="1295400"/>
            <a:ext cx="7772400" cy="3785652"/>
          </a:xfrm>
          <a:prstGeom prst="rect">
            <a:avLst/>
          </a:prstGeom>
          <a:noFill/>
        </p:spPr>
        <p:txBody>
          <a:bodyPr wrap="square" rtlCol="0">
            <a:spAutoFit/>
          </a:bodyPr>
          <a:lstStyle/>
          <a:p>
            <a:pPr algn="ctr"/>
            <a:r>
              <a:rPr lang="en-US" sz="2400" b="1" dirty="0" smtClean="0"/>
              <a:t>Income Approach and Rental Rate Approach: </a:t>
            </a:r>
          </a:p>
          <a:p>
            <a:pPr algn="ctr"/>
            <a:r>
              <a:rPr lang="en-US" sz="2400" b="1" dirty="0" smtClean="0"/>
              <a:t>Compared</a:t>
            </a:r>
            <a:endParaRPr lang="en-US" sz="2400" b="1" dirty="0"/>
          </a:p>
          <a:p>
            <a:endParaRPr lang="en-US" sz="2400" b="1" dirty="0" smtClean="0"/>
          </a:p>
          <a:p>
            <a:endParaRPr lang="en-US" sz="2400" b="1" dirty="0"/>
          </a:p>
          <a:p>
            <a:endParaRPr lang="en-US" sz="2400" b="1" dirty="0" smtClean="0"/>
          </a:p>
          <a:p>
            <a:endParaRPr lang="en-US" sz="2400" b="1" dirty="0"/>
          </a:p>
          <a:p>
            <a:endParaRPr lang="en-US" sz="2400" b="1" dirty="0" smtClean="0"/>
          </a:p>
          <a:p>
            <a:endParaRPr lang="en-US" sz="2400" b="1" dirty="0"/>
          </a:p>
          <a:p>
            <a:endParaRPr lang="en-US" sz="2400" b="1" dirty="0" smtClean="0"/>
          </a:p>
          <a:p>
            <a:r>
              <a:rPr lang="en-US" sz="2400" b="1" dirty="0" smtClean="0"/>
              <a:t> </a:t>
            </a:r>
            <a:endParaRPr lang="en-US" sz="1100" baseline="30000" dirty="0"/>
          </a:p>
        </p:txBody>
      </p:sp>
      <p:graphicFrame>
        <p:nvGraphicFramePr>
          <p:cNvPr id="2" name="Table 1"/>
          <p:cNvGraphicFramePr>
            <a:graphicFrameLocks noGrp="1"/>
          </p:cNvGraphicFramePr>
          <p:nvPr>
            <p:extLst>
              <p:ext uri="{D42A27DB-BD31-4B8C-83A1-F6EECF244321}">
                <p14:modId xmlns:p14="http://schemas.microsoft.com/office/powerpoint/2010/main" val="3050392707"/>
              </p:ext>
            </p:extLst>
          </p:nvPr>
        </p:nvGraphicFramePr>
        <p:xfrm>
          <a:off x="381000" y="2438400"/>
          <a:ext cx="8077200" cy="1864436"/>
        </p:xfrm>
        <a:graphic>
          <a:graphicData uri="http://schemas.openxmlformats.org/drawingml/2006/table">
            <a:tbl>
              <a:tblPr firstRow="1" firstCol="1" bandRow="1"/>
              <a:tblGrid>
                <a:gridCol w="1565987">
                  <a:extLst>
                    <a:ext uri="{9D8B030D-6E8A-4147-A177-3AD203B41FA5}">
                      <a16:colId xmlns:a16="http://schemas.microsoft.com/office/drawing/2014/main" val="20000"/>
                    </a:ext>
                  </a:extLst>
                </a:gridCol>
                <a:gridCol w="2701213">
                  <a:extLst>
                    <a:ext uri="{9D8B030D-6E8A-4147-A177-3AD203B41FA5}">
                      <a16:colId xmlns:a16="http://schemas.microsoft.com/office/drawing/2014/main" val="20001"/>
                    </a:ext>
                  </a:extLst>
                </a:gridCol>
                <a:gridCol w="914400">
                  <a:extLst>
                    <a:ext uri="{9D8B030D-6E8A-4147-A177-3AD203B41FA5}">
                      <a16:colId xmlns:a16="http://schemas.microsoft.com/office/drawing/2014/main" val="20002"/>
                    </a:ext>
                  </a:extLst>
                </a:gridCol>
                <a:gridCol w="1860059">
                  <a:extLst>
                    <a:ext uri="{9D8B030D-6E8A-4147-A177-3AD203B41FA5}">
                      <a16:colId xmlns:a16="http://schemas.microsoft.com/office/drawing/2014/main" val="20003"/>
                    </a:ext>
                  </a:extLst>
                </a:gridCol>
                <a:gridCol w="1035541">
                  <a:extLst>
                    <a:ext uri="{9D8B030D-6E8A-4147-A177-3AD203B41FA5}">
                      <a16:colId xmlns:a16="http://schemas.microsoft.com/office/drawing/2014/main" val="20004"/>
                    </a:ext>
                  </a:extLst>
                </a:gridCol>
              </a:tblGrid>
              <a:tr h="582325">
                <a:tc>
                  <a:txBody>
                    <a:bodyPr/>
                    <a:lstStyle/>
                    <a:p>
                      <a:pPr marL="0" marR="0" algn="ctr">
                        <a:lnSpc>
                          <a:spcPct val="115000"/>
                        </a:lnSpc>
                        <a:spcBef>
                          <a:spcPts val="0"/>
                        </a:spcBef>
                        <a:spcAft>
                          <a:spcPts val="0"/>
                        </a:spcAft>
                      </a:pPr>
                      <a:r>
                        <a:rPr lang="en-US" sz="2000" dirty="0" smtClean="0">
                          <a:effectLst/>
                          <a:latin typeface="Calibri"/>
                          <a:ea typeface="Calibri"/>
                          <a:cs typeface="Times New Roman"/>
                        </a:rPr>
                        <a:t>Middlesex</a:t>
                      </a:r>
                      <a:endParaRPr lang="en-US" sz="2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lnSpc>
                          <a:spcPct val="115000"/>
                        </a:lnSpc>
                        <a:spcBef>
                          <a:spcPts val="0"/>
                        </a:spcBef>
                        <a:spcAft>
                          <a:spcPts val="0"/>
                        </a:spcAft>
                      </a:pPr>
                      <a:r>
                        <a:rPr lang="en-US" sz="2000" b="1" dirty="0">
                          <a:effectLst/>
                          <a:latin typeface="Arial"/>
                          <a:ea typeface="Calibri"/>
                          <a:cs typeface="Times New Roman"/>
                        </a:rPr>
                        <a:t>Income </a:t>
                      </a:r>
                      <a:endParaRPr lang="en-US" sz="2000" dirty="0">
                        <a:effectLst/>
                        <a:latin typeface="Calibri"/>
                        <a:ea typeface="Calibri"/>
                        <a:cs typeface="Times New Roman"/>
                      </a:endParaRPr>
                    </a:p>
                    <a:p>
                      <a:pPr marL="0" marR="0" algn="ctr">
                        <a:lnSpc>
                          <a:spcPct val="115000"/>
                        </a:lnSpc>
                        <a:spcBef>
                          <a:spcPts val="0"/>
                        </a:spcBef>
                        <a:spcAft>
                          <a:spcPts val="0"/>
                        </a:spcAft>
                      </a:pPr>
                      <a:r>
                        <a:rPr lang="en-US" sz="2000" b="1" dirty="0" smtClean="0">
                          <a:effectLst/>
                          <a:latin typeface="Arial"/>
                          <a:ea typeface="Calibri"/>
                          <a:cs typeface="Times New Roman"/>
                        </a:rPr>
                        <a:t>Approach </a:t>
                      </a:r>
                      <a:r>
                        <a:rPr lang="en-US" sz="1400" b="1" dirty="0" smtClean="0">
                          <a:effectLst/>
                          <a:latin typeface="Arial"/>
                          <a:ea typeface="Calibri"/>
                          <a:cs typeface="Times New Roman"/>
                        </a:rPr>
                        <a:t>(w/out</a:t>
                      </a:r>
                      <a:r>
                        <a:rPr lang="en-US" sz="1400" b="1" baseline="0" dirty="0" smtClean="0">
                          <a:effectLst/>
                          <a:latin typeface="Arial"/>
                          <a:ea typeface="Calibri"/>
                          <a:cs typeface="Times New Roman"/>
                        </a:rPr>
                        <a:t> risk)</a:t>
                      </a:r>
                      <a:endParaRPr lang="en-US" sz="14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hMerge="1">
                  <a:txBody>
                    <a:bodyPr/>
                    <a:lstStyle/>
                    <a:p>
                      <a:endParaRPr lang="en-US"/>
                    </a:p>
                  </a:txBody>
                  <a:tcPr/>
                </a:tc>
                <a:tc gridSpan="2">
                  <a:txBody>
                    <a:bodyPr/>
                    <a:lstStyle/>
                    <a:p>
                      <a:pPr marL="0" marR="0" algn="ctr">
                        <a:lnSpc>
                          <a:spcPct val="115000"/>
                        </a:lnSpc>
                        <a:spcBef>
                          <a:spcPts val="0"/>
                        </a:spcBef>
                        <a:spcAft>
                          <a:spcPts val="0"/>
                        </a:spcAft>
                      </a:pPr>
                      <a:r>
                        <a:rPr lang="en-US" sz="2000" b="1" dirty="0" smtClean="0">
                          <a:effectLst/>
                          <a:latin typeface="Arial"/>
                          <a:ea typeface="Calibri"/>
                          <a:cs typeface="Times New Roman"/>
                        </a:rPr>
                        <a:t>Rental </a:t>
                      </a:r>
                      <a:r>
                        <a:rPr lang="en-US" sz="2000" b="1" dirty="0">
                          <a:effectLst/>
                          <a:latin typeface="Arial"/>
                          <a:ea typeface="Calibri"/>
                          <a:cs typeface="Times New Roman"/>
                        </a:rPr>
                        <a:t>Rate </a:t>
                      </a:r>
                      <a:endParaRPr lang="en-US" sz="2000" dirty="0">
                        <a:effectLst/>
                        <a:latin typeface="Calibri"/>
                        <a:ea typeface="Calibri"/>
                        <a:cs typeface="Times New Roman"/>
                      </a:endParaRPr>
                    </a:p>
                    <a:p>
                      <a:pPr marL="0" marR="0" algn="ctr">
                        <a:lnSpc>
                          <a:spcPct val="115000"/>
                        </a:lnSpc>
                        <a:spcBef>
                          <a:spcPts val="0"/>
                        </a:spcBef>
                        <a:spcAft>
                          <a:spcPts val="0"/>
                        </a:spcAft>
                      </a:pPr>
                      <a:r>
                        <a:rPr lang="en-US" sz="2000" b="1" dirty="0">
                          <a:effectLst/>
                          <a:latin typeface="Arial"/>
                          <a:ea typeface="Calibri"/>
                          <a:cs typeface="Times New Roman"/>
                        </a:rPr>
                        <a:t>Approach</a:t>
                      </a:r>
                      <a:endParaRPr lang="en-US" sz="2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0"/>
                  </a:ext>
                </a:extLst>
              </a:tr>
              <a:tr h="408275">
                <a:tc>
                  <a:txBody>
                    <a:bodyPr/>
                    <a:lstStyle/>
                    <a:p>
                      <a:pPr marL="0" marR="0" algn="r">
                        <a:lnSpc>
                          <a:spcPct val="115000"/>
                        </a:lnSpc>
                        <a:spcBef>
                          <a:spcPts val="0"/>
                        </a:spcBef>
                        <a:spcAft>
                          <a:spcPts val="0"/>
                        </a:spcAft>
                      </a:pPr>
                      <a:r>
                        <a:rPr lang="en-US" sz="1800" b="1" dirty="0" smtClean="0">
                          <a:effectLst/>
                          <a:latin typeface="Arial"/>
                          <a:ea typeface="Calibri"/>
                          <a:cs typeface="Times New Roman"/>
                        </a:rPr>
                        <a:t>TY2018</a:t>
                      </a:r>
                      <a:endParaRPr lang="en-US" sz="18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dirty="0" smtClean="0">
                          <a:effectLst/>
                          <a:latin typeface="Arial"/>
                          <a:ea typeface="Calibri"/>
                          <a:cs typeface="Times New Roman"/>
                        </a:rPr>
                        <a:t>Cropland (</a:t>
                      </a:r>
                      <a:r>
                        <a:rPr lang="en-US" sz="1800" b="1" dirty="0" smtClean="0">
                          <a:effectLst/>
                          <a:latin typeface="Arial"/>
                          <a:ea typeface="Calibri"/>
                          <a:cs typeface="Times New Roman"/>
                        </a:rPr>
                        <a:t>I-IV AVG</a:t>
                      </a:r>
                      <a:r>
                        <a:rPr lang="en-US" sz="1800" dirty="0" smtClean="0">
                          <a:effectLst/>
                          <a:latin typeface="Arial"/>
                          <a:ea typeface="Calibri"/>
                          <a:cs typeface="Times New Roman"/>
                        </a:rPr>
                        <a:t>)</a:t>
                      </a:r>
                      <a:endParaRPr lang="en-US" sz="18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r">
                        <a:lnSpc>
                          <a:spcPct val="115000"/>
                        </a:lnSpc>
                        <a:spcBef>
                          <a:spcPts val="0"/>
                        </a:spcBef>
                        <a:spcAft>
                          <a:spcPts val="0"/>
                        </a:spcAft>
                      </a:pPr>
                      <a:r>
                        <a:rPr lang="en-US" sz="1800" b="1" dirty="0" smtClean="0">
                          <a:effectLst/>
                          <a:latin typeface="Arial"/>
                          <a:ea typeface="Calibri"/>
                          <a:cs typeface="Times New Roman"/>
                        </a:rPr>
                        <a:t>$2,690</a:t>
                      </a:r>
                      <a:endParaRPr lang="en-US" sz="18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r">
                        <a:lnSpc>
                          <a:spcPct val="115000"/>
                        </a:lnSpc>
                        <a:spcBef>
                          <a:spcPts val="0"/>
                        </a:spcBef>
                        <a:spcAft>
                          <a:spcPts val="0"/>
                        </a:spcAft>
                      </a:pPr>
                      <a:r>
                        <a:rPr lang="en-US" sz="1800" dirty="0">
                          <a:effectLst/>
                          <a:latin typeface="Arial"/>
                          <a:ea typeface="Calibri"/>
                          <a:cs typeface="Times New Roman"/>
                        </a:rPr>
                        <a:t>Cropland</a:t>
                      </a:r>
                      <a:endParaRPr lang="en-US" sz="18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b="1" dirty="0" smtClean="0">
                          <a:effectLst/>
                          <a:latin typeface="Arial"/>
                          <a:ea typeface="Calibri"/>
                          <a:cs typeface="Times New Roman"/>
                        </a:rPr>
                        <a:t>$1,020</a:t>
                      </a:r>
                      <a:endParaRPr lang="en-US" sz="18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26546">
                <a:tc>
                  <a:txBody>
                    <a:bodyPr/>
                    <a:lstStyle/>
                    <a:p>
                      <a:pPr marL="0" marR="0" algn="r">
                        <a:lnSpc>
                          <a:spcPct val="115000"/>
                        </a:lnSpc>
                        <a:spcBef>
                          <a:spcPts val="0"/>
                        </a:spcBef>
                        <a:spcAft>
                          <a:spcPts val="0"/>
                        </a:spcAft>
                      </a:pPr>
                      <a:r>
                        <a:rPr lang="en-US" sz="1800">
                          <a:effectLst/>
                          <a:latin typeface="Arial"/>
                          <a:ea typeface="Calibri"/>
                          <a:cs typeface="Times New Roman"/>
                        </a:rPr>
                        <a:t> </a:t>
                      </a:r>
                      <a:endParaRPr lang="en-US" sz="18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dirty="0">
                          <a:effectLst/>
                          <a:latin typeface="Arial"/>
                          <a:ea typeface="Calibri"/>
                          <a:cs typeface="Times New Roman"/>
                        </a:rPr>
                        <a:t>Pastureland (</a:t>
                      </a:r>
                      <a:r>
                        <a:rPr lang="en-US" sz="1800" b="1" dirty="0">
                          <a:effectLst/>
                          <a:latin typeface="Arial"/>
                          <a:ea typeface="Calibri"/>
                          <a:cs typeface="Times New Roman"/>
                        </a:rPr>
                        <a:t>V-VII AVG</a:t>
                      </a:r>
                      <a:r>
                        <a:rPr lang="en-US" sz="1800" dirty="0">
                          <a:effectLst/>
                          <a:latin typeface="Arial"/>
                          <a:ea typeface="Calibri"/>
                          <a:cs typeface="Times New Roman"/>
                        </a:rPr>
                        <a:t>)</a:t>
                      </a:r>
                      <a:endParaRPr lang="en-US" sz="18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r">
                        <a:lnSpc>
                          <a:spcPct val="115000"/>
                        </a:lnSpc>
                        <a:spcBef>
                          <a:spcPts val="0"/>
                        </a:spcBef>
                        <a:spcAft>
                          <a:spcPts val="0"/>
                        </a:spcAft>
                      </a:pPr>
                      <a:r>
                        <a:rPr lang="en-US" sz="1800" b="1" dirty="0" smtClean="0">
                          <a:effectLst/>
                          <a:latin typeface="Arial"/>
                          <a:ea typeface="Calibri"/>
                          <a:cs typeface="Times New Roman"/>
                        </a:rPr>
                        <a:t>$710</a:t>
                      </a:r>
                      <a:endParaRPr lang="en-US" sz="18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r">
                        <a:lnSpc>
                          <a:spcPct val="115000"/>
                        </a:lnSpc>
                        <a:spcBef>
                          <a:spcPts val="0"/>
                        </a:spcBef>
                        <a:spcAft>
                          <a:spcPts val="0"/>
                        </a:spcAft>
                      </a:pPr>
                      <a:r>
                        <a:rPr lang="en-US" sz="1800" dirty="0">
                          <a:effectLst/>
                          <a:latin typeface="Arial"/>
                          <a:ea typeface="Calibri"/>
                          <a:cs typeface="Times New Roman"/>
                        </a:rPr>
                        <a:t>Pastureland</a:t>
                      </a:r>
                      <a:endParaRPr lang="en-US" sz="18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smtClean="0">
                          <a:effectLst/>
                          <a:latin typeface="Calibri"/>
                          <a:ea typeface="Calibri"/>
                          <a:cs typeface="Times New Roman"/>
                        </a:rPr>
                        <a:t>---</a:t>
                      </a:r>
                      <a:endParaRPr lang="en-US" sz="18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28575">
                <a:tc gridSpan="5">
                  <a:txBody>
                    <a:bodyPr/>
                    <a:lstStyle/>
                    <a:p>
                      <a:pPr marL="0" marR="0">
                        <a:lnSpc>
                          <a:spcPct val="115000"/>
                        </a:lnSpc>
                        <a:spcBef>
                          <a:spcPts val="0"/>
                        </a:spcBef>
                        <a:spcAft>
                          <a:spcPts val="0"/>
                        </a:spcAft>
                      </a:pPr>
                      <a:r>
                        <a:rPr lang="en-US" sz="1100" baseline="30000" dirty="0">
                          <a:effectLst/>
                          <a:latin typeface="Arial"/>
                          <a:ea typeface="Calibri"/>
                          <a:cs typeface="Times New Roman"/>
                        </a:rPr>
                        <a:t>									</a:t>
                      </a:r>
                      <a:r>
                        <a:rPr lang="en-US" sz="1100" baseline="30000" dirty="0" smtClean="0">
                          <a:effectLst/>
                          <a:latin typeface="Arial"/>
                          <a:ea typeface="Calibri"/>
                          <a:cs typeface="Times New Roman"/>
                        </a:rPr>
                        <a:t>			</a:t>
                      </a:r>
                      <a:endParaRPr lang="en-US" sz="1600" dirty="0">
                        <a:effectLst/>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46878623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1"/>
          <p:cNvSpPr>
            <a:spLocks noChangeArrowheads="1"/>
          </p:cNvSpPr>
          <p:nvPr/>
        </p:nvSpPr>
        <p:spPr bwMode="auto">
          <a:xfrm>
            <a:off x="419101" y="1327272"/>
            <a:ext cx="8382000" cy="369332"/>
          </a:xfrm>
          <a:prstGeom prst="rect">
            <a:avLst/>
          </a:prstGeom>
          <a:noFill/>
          <a:ln w="9525">
            <a:noFill/>
            <a:miter lim="800000"/>
            <a:headEnd/>
            <a:tailEnd/>
          </a:ln>
        </p:spPr>
        <p:txBody>
          <a:bodyPr anchor="ctr">
            <a:spAutoFit/>
          </a:bodyPr>
          <a:lstStyle/>
          <a:p>
            <a:pPr eaLnBrk="0" hangingPunct="0"/>
            <a:r>
              <a:rPr lang="en-US" sz="1800" b="1" dirty="0">
                <a:cs typeface="Times New Roman" pitchFamily="18" charset="0"/>
              </a:rPr>
              <a:t>Table 1</a:t>
            </a:r>
            <a:r>
              <a:rPr lang="en-US" sz="1800" dirty="0">
                <a:cs typeface="Times New Roman" pitchFamily="18" charset="0"/>
              </a:rPr>
              <a:t>:  </a:t>
            </a:r>
            <a:r>
              <a:rPr lang="en-US" sz="1800" dirty="0" smtClean="0">
                <a:cs typeface="Times New Roman" pitchFamily="18" charset="0"/>
              </a:rPr>
              <a:t>2016 </a:t>
            </a:r>
            <a:r>
              <a:rPr lang="en-US" sz="1800" dirty="0">
                <a:cs typeface="Times New Roman" pitchFamily="18" charset="0"/>
              </a:rPr>
              <a:t>cropland and pastureland values based on NASS</a:t>
            </a:r>
            <a:r>
              <a:rPr lang="en-US" sz="1800" baseline="30000" dirty="0">
                <a:solidFill>
                  <a:srgbClr val="000000"/>
                </a:solidFill>
                <a:cs typeface="Times New Roman" pitchFamily="18" charset="0"/>
              </a:rPr>
              <a:t>1</a:t>
            </a:r>
            <a:r>
              <a:rPr lang="en-US" sz="1800" dirty="0">
                <a:cs typeface="Times New Roman" pitchFamily="18" charset="0"/>
              </a:rPr>
              <a:t>capitalized rental </a:t>
            </a:r>
            <a:r>
              <a:rPr lang="en-US" sz="1800" dirty="0" smtClean="0">
                <a:cs typeface="Times New Roman" pitchFamily="18" charset="0"/>
              </a:rPr>
              <a:t>rates</a:t>
            </a:r>
            <a:endParaRPr lang="en-US" sz="1800" dirty="0"/>
          </a:p>
        </p:txBody>
      </p:sp>
      <p:sp>
        <p:nvSpPr>
          <p:cNvPr id="28675" name="TextBox 3"/>
          <p:cNvSpPr txBox="1">
            <a:spLocks noChangeArrowheads="1"/>
          </p:cNvSpPr>
          <p:nvPr/>
        </p:nvSpPr>
        <p:spPr bwMode="auto">
          <a:xfrm>
            <a:off x="2362200" y="457200"/>
            <a:ext cx="5105400" cy="708025"/>
          </a:xfrm>
          <a:prstGeom prst="rect">
            <a:avLst/>
          </a:prstGeom>
          <a:noFill/>
          <a:ln w="9525">
            <a:noFill/>
            <a:miter lim="800000"/>
            <a:headEnd/>
            <a:tailEnd/>
          </a:ln>
        </p:spPr>
        <p:txBody>
          <a:bodyPr>
            <a:spAutoFit/>
          </a:bodyPr>
          <a:lstStyle/>
          <a:p>
            <a:pPr algn="ctr" eaLnBrk="0" hangingPunct="0"/>
            <a:r>
              <a:rPr lang="en-US" sz="4000" b="1" dirty="0"/>
              <a:t>Rental Rates </a:t>
            </a:r>
            <a:r>
              <a:rPr lang="en-US" sz="4000" b="1" dirty="0" smtClean="0"/>
              <a:t>TY2018 </a:t>
            </a:r>
            <a:endParaRPr lang="en-US" sz="4000" b="1" dirty="0"/>
          </a:p>
        </p:txBody>
      </p:sp>
      <p:graphicFrame>
        <p:nvGraphicFramePr>
          <p:cNvPr id="5" name="Table 4"/>
          <p:cNvGraphicFramePr>
            <a:graphicFrameLocks noGrp="1"/>
          </p:cNvGraphicFramePr>
          <p:nvPr>
            <p:extLst>
              <p:ext uri="{D42A27DB-BD31-4B8C-83A1-F6EECF244321}">
                <p14:modId xmlns:p14="http://schemas.microsoft.com/office/powerpoint/2010/main" val="1834422728"/>
              </p:ext>
            </p:extLst>
          </p:nvPr>
        </p:nvGraphicFramePr>
        <p:xfrm>
          <a:off x="304800" y="1688263"/>
          <a:ext cx="8610602" cy="2560320"/>
        </p:xfrm>
        <a:graphic>
          <a:graphicData uri="http://schemas.openxmlformats.org/drawingml/2006/table">
            <a:tbl>
              <a:tblPr/>
              <a:tblGrid>
                <a:gridCol w="1524000">
                  <a:extLst>
                    <a:ext uri="{9D8B030D-6E8A-4147-A177-3AD203B41FA5}">
                      <a16:colId xmlns:a16="http://schemas.microsoft.com/office/drawing/2014/main" val="20000"/>
                    </a:ext>
                  </a:extLst>
                </a:gridCol>
                <a:gridCol w="1135701">
                  <a:extLst>
                    <a:ext uri="{9D8B030D-6E8A-4147-A177-3AD203B41FA5}">
                      <a16:colId xmlns:a16="http://schemas.microsoft.com/office/drawing/2014/main" val="20001"/>
                    </a:ext>
                  </a:extLst>
                </a:gridCol>
                <a:gridCol w="1054590">
                  <a:extLst>
                    <a:ext uri="{9D8B030D-6E8A-4147-A177-3AD203B41FA5}">
                      <a16:colId xmlns:a16="http://schemas.microsoft.com/office/drawing/2014/main" val="20002"/>
                    </a:ext>
                  </a:extLst>
                </a:gridCol>
                <a:gridCol w="1054590">
                  <a:extLst>
                    <a:ext uri="{9D8B030D-6E8A-4147-A177-3AD203B41FA5}">
                      <a16:colId xmlns:a16="http://schemas.microsoft.com/office/drawing/2014/main" val="20003"/>
                    </a:ext>
                  </a:extLst>
                </a:gridCol>
                <a:gridCol w="1054590">
                  <a:extLst>
                    <a:ext uri="{9D8B030D-6E8A-4147-A177-3AD203B41FA5}">
                      <a16:colId xmlns:a16="http://schemas.microsoft.com/office/drawing/2014/main" val="20004"/>
                    </a:ext>
                  </a:extLst>
                </a:gridCol>
                <a:gridCol w="1054590">
                  <a:extLst>
                    <a:ext uri="{9D8B030D-6E8A-4147-A177-3AD203B41FA5}">
                      <a16:colId xmlns:a16="http://schemas.microsoft.com/office/drawing/2014/main" val="20005"/>
                    </a:ext>
                  </a:extLst>
                </a:gridCol>
                <a:gridCol w="1054590">
                  <a:extLst>
                    <a:ext uri="{9D8B030D-6E8A-4147-A177-3AD203B41FA5}">
                      <a16:colId xmlns:a16="http://schemas.microsoft.com/office/drawing/2014/main" val="20006"/>
                    </a:ext>
                  </a:extLst>
                </a:gridCol>
                <a:gridCol w="677951">
                  <a:extLst>
                    <a:ext uri="{9D8B030D-6E8A-4147-A177-3AD203B41FA5}">
                      <a16:colId xmlns:a16="http://schemas.microsoft.com/office/drawing/2014/main" val="20007"/>
                    </a:ext>
                  </a:extLst>
                </a:gridCol>
              </a:tblGrid>
              <a:tr h="287404">
                <a:tc rowSpan="2">
                  <a:txBody>
                    <a:bodyPr/>
                    <a:lstStyle/>
                    <a:p>
                      <a:pPr marL="0" marR="0" algn="ctr">
                        <a:spcBef>
                          <a:spcPts val="0"/>
                        </a:spcBef>
                        <a:spcAft>
                          <a:spcPts val="0"/>
                        </a:spcAft>
                      </a:pPr>
                      <a:endParaRPr lang="en-US" sz="1400" dirty="0">
                        <a:latin typeface="Times New Roman"/>
                        <a:ea typeface="Times New Roman"/>
                        <a:cs typeface="Times New Roman"/>
                      </a:endParaRPr>
                    </a:p>
                    <a:p>
                      <a:pPr marL="0" marR="0" algn="ctr">
                        <a:spcBef>
                          <a:spcPts val="0"/>
                        </a:spcBef>
                        <a:spcAft>
                          <a:spcPts val="0"/>
                        </a:spcAft>
                      </a:pPr>
                      <a:r>
                        <a:rPr lang="en-US" sz="1400" b="1" dirty="0">
                          <a:solidFill>
                            <a:srgbClr val="000000"/>
                          </a:solidFill>
                          <a:latin typeface="Times New Roman"/>
                          <a:ea typeface="Times New Roman"/>
                          <a:cs typeface="Times New Roman"/>
                        </a:rPr>
                        <a:t>Jurisdictions</a:t>
                      </a:r>
                      <a:endParaRPr lang="en-US" sz="1400" dirty="0">
                        <a:latin typeface="Times New Roman"/>
                        <a:ea typeface="Times New Roman"/>
                        <a:cs typeface="Times New Roman"/>
                      </a:endParaRPr>
                    </a:p>
                    <a:p>
                      <a:pPr marL="0" marR="0" algn="ctr">
                        <a:spcBef>
                          <a:spcPts val="0"/>
                        </a:spcBef>
                        <a:spcAft>
                          <a:spcPts val="0"/>
                        </a:spcAft>
                      </a:pPr>
                      <a:r>
                        <a:rPr lang="en-US" sz="1400" b="1" dirty="0">
                          <a:solidFill>
                            <a:srgbClr val="000000"/>
                          </a:solidFill>
                          <a:latin typeface="Times New Roman"/>
                          <a:ea typeface="Times New Roman"/>
                          <a:cs typeface="Times New Roman"/>
                        </a:rPr>
                        <a:t>Counties</a:t>
                      </a:r>
                      <a:endParaRPr lang="en-US" sz="1400" dirty="0">
                        <a:latin typeface="Times New Roman"/>
                        <a:ea typeface="Times New Roman"/>
                        <a:cs typeface="Times New Roman"/>
                      </a:endParaRPr>
                    </a:p>
                  </a:txBody>
                  <a:tcPr marL="55506" marR="555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spcBef>
                          <a:spcPts val="0"/>
                        </a:spcBef>
                        <a:spcAft>
                          <a:spcPts val="0"/>
                        </a:spcAft>
                      </a:pPr>
                      <a:r>
                        <a:rPr lang="en-US" sz="1300" b="1" dirty="0">
                          <a:solidFill>
                            <a:srgbClr val="000000"/>
                          </a:solidFill>
                          <a:latin typeface="Times New Roman"/>
                          <a:ea typeface="Times New Roman"/>
                          <a:cs typeface="Times New Roman"/>
                        </a:rPr>
                        <a:t>Capitalization Rate</a:t>
                      </a:r>
                      <a:r>
                        <a:rPr lang="en-US" sz="1300" baseline="30000" dirty="0">
                          <a:solidFill>
                            <a:srgbClr val="000000"/>
                          </a:solidFill>
                          <a:latin typeface="Times New Roman"/>
                          <a:ea typeface="Times New Roman"/>
                          <a:cs typeface="Times New Roman"/>
                        </a:rPr>
                        <a:t>2</a:t>
                      </a:r>
                      <a:endParaRPr lang="en-US" sz="1300" dirty="0">
                        <a:latin typeface="Times New Roman"/>
                        <a:ea typeface="Times New Roman"/>
                        <a:cs typeface="Times New Roman"/>
                      </a:endParaRPr>
                    </a:p>
                  </a:txBody>
                  <a:tcPr marL="55506" marR="555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400" b="1" dirty="0">
                          <a:solidFill>
                            <a:srgbClr val="000000"/>
                          </a:solidFill>
                          <a:latin typeface="Times New Roman"/>
                          <a:ea typeface="Times New Roman"/>
                          <a:cs typeface="Times New Roman"/>
                        </a:rPr>
                        <a:t>------- Cropland --------</a:t>
                      </a:r>
                      <a:endParaRPr lang="en-US" sz="1400" dirty="0">
                        <a:latin typeface="Times New Roman"/>
                        <a:ea typeface="Times New Roman"/>
                        <a:cs typeface="Times New Roman"/>
                      </a:endParaRPr>
                    </a:p>
                  </a:txBody>
                  <a:tcPr marL="55506" marR="555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spcBef>
                          <a:spcPts val="0"/>
                        </a:spcBef>
                        <a:spcAft>
                          <a:spcPts val="0"/>
                        </a:spcAft>
                      </a:pPr>
                      <a:r>
                        <a:rPr lang="en-US" sz="1400" b="1" dirty="0">
                          <a:solidFill>
                            <a:srgbClr val="000000"/>
                          </a:solidFill>
                          <a:latin typeface="Times New Roman"/>
                          <a:ea typeface="Times New Roman"/>
                          <a:cs typeface="Times New Roman"/>
                        </a:rPr>
                        <a:t>Irrigated cropland</a:t>
                      </a:r>
                      <a:endParaRPr lang="en-US" sz="1400" dirty="0">
                        <a:latin typeface="Times New Roman"/>
                        <a:ea typeface="Times New Roman"/>
                        <a:cs typeface="Times New Roman"/>
                      </a:endParaRPr>
                    </a:p>
                  </a:txBody>
                  <a:tcPr marL="55506" marR="555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spcBef>
                          <a:spcPts val="0"/>
                        </a:spcBef>
                        <a:spcAft>
                          <a:spcPts val="0"/>
                        </a:spcAft>
                      </a:pPr>
                      <a:r>
                        <a:rPr lang="en-US" sz="1400" b="1" dirty="0">
                          <a:solidFill>
                            <a:srgbClr val="000000"/>
                          </a:solidFill>
                          <a:latin typeface="Times New Roman"/>
                          <a:ea typeface="Times New Roman"/>
                          <a:cs typeface="Times New Roman"/>
                        </a:rPr>
                        <a:t>----- Pastureland ------</a:t>
                      </a:r>
                      <a:endParaRPr lang="en-US" sz="1400" dirty="0">
                        <a:latin typeface="Times New Roman"/>
                        <a:ea typeface="Times New Roman"/>
                        <a:cs typeface="Times New Roman"/>
                      </a:endParaRPr>
                    </a:p>
                  </a:txBody>
                  <a:tcPr marL="55506" marR="555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0"/>
                  </a:ext>
                </a:extLst>
              </a:tr>
              <a:tr h="382059">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400" b="1" dirty="0">
                          <a:solidFill>
                            <a:srgbClr val="000000"/>
                          </a:solidFill>
                          <a:latin typeface="Times New Roman"/>
                          <a:ea typeface="Times New Roman"/>
                          <a:cs typeface="Times New Roman"/>
                        </a:rPr>
                        <a:t>Rental Rate $/acre</a:t>
                      </a:r>
                      <a:r>
                        <a:rPr lang="en-US" sz="1400" baseline="30000" dirty="0">
                          <a:solidFill>
                            <a:srgbClr val="000000"/>
                          </a:solidFill>
                          <a:latin typeface="Times New Roman"/>
                          <a:ea typeface="Times New Roman"/>
                          <a:cs typeface="Times New Roman"/>
                        </a:rPr>
                        <a:t>1</a:t>
                      </a:r>
                      <a:endParaRPr lang="en-US" sz="1400" dirty="0">
                        <a:latin typeface="Times New Roman"/>
                        <a:ea typeface="Times New Roman"/>
                        <a:cs typeface="Times New Roman"/>
                      </a:endParaRPr>
                    </a:p>
                  </a:txBody>
                  <a:tcPr marL="55506" marR="555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a:solidFill>
                            <a:srgbClr val="000000"/>
                          </a:solidFill>
                          <a:latin typeface="Times New Roman"/>
                          <a:ea typeface="Times New Roman"/>
                          <a:cs typeface="Times New Roman"/>
                        </a:rPr>
                        <a:t>Value $/acre</a:t>
                      </a:r>
                      <a:r>
                        <a:rPr lang="en-US" sz="1400" baseline="30000">
                          <a:solidFill>
                            <a:srgbClr val="000000"/>
                          </a:solidFill>
                          <a:latin typeface="Times New Roman"/>
                          <a:ea typeface="Times New Roman"/>
                          <a:cs typeface="Times New Roman"/>
                        </a:rPr>
                        <a:t>3</a:t>
                      </a:r>
                      <a:endParaRPr lang="en-US" sz="1400">
                        <a:latin typeface="Times New Roman"/>
                        <a:ea typeface="Times New Roman"/>
                        <a:cs typeface="Times New Roman"/>
                      </a:endParaRPr>
                    </a:p>
                  </a:txBody>
                  <a:tcPr marL="55506" marR="555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a:solidFill>
                            <a:srgbClr val="000000"/>
                          </a:solidFill>
                          <a:latin typeface="Times New Roman"/>
                          <a:ea typeface="Times New Roman"/>
                          <a:cs typeface="Times New Roman"/>
                        </a:rPr>
                        <a:t>Rental Rate $/acre</a:t>
                      </a:r>
                      <a:r>
                        <a:rPr lang="en-US" sz="1400" baseline="30000">
                          <a:solidFill>
                            <a:srgbClr val="000000"/>
                          </a:solidFill>
                          <a:latin typeface="Times New Roman"/>
                          <a:ea typeface="Times New Roman"/>
                          <a:cs typeface="Times New Roman"/>
                        </a:rPr>
                        <a:t>1</a:t>
                      </a:r>
                      <a:endParaRPr lang="en-US" sz="1400">
                        <a:latin typeface="Times New Roman"/>
                        <a:ea typeface="Times New Roman"/>
                        <a:cs typeface="Times New Roman"/>
                      </a:endParaRPr>
                    </a:p>
                  </a:txBody>
                  <a:tcPr marL="55506" marR="555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a:solidFill>
                            <a:srgbClr val="000000"/>
                          </a:solidFill>
                          <a:latin typeface="Times New Roman"/>
                          <a:ea typeface="Times New Roman"/>
                          <a:cs typeface="Times New Roman"/>
                        </a:rPr>
                        <a:t>Value $/acre</a:t>
                      </a:r>
                      <a:r>
                        <a:rPr lang="en-US" sz="1400" baseline="30000">
                          <a:solidFill>
                            <a:srgbClr val="000000"/>
                          </a:solidFill>
                          <a:latin typeface="Times New Roman"/>
                          <a:ea typeface="Times New Roman"/>
                          <a:cs typeface="Times New Roman"/>
                        </a:rPr>
                        <a:t>3</a:t>
                      </a:r>
                      <a:endParaRPr lang="en-US" sz="1400">
                        <a:latin typeface="Times New Roman"/>
                        <a:ea typeface="Times New Roman"/>
                        <a:cs typeface="Times New Roman"/>
                      </a:endParaRPr>
                    </a:p>
                  </a:txBody>
                  <a:tcPr marL="55506" marR="555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a:solidFill>
                            <a:srgbClr val="000000"/>
                          </a:solidFill>
                          <a:latin typeface="Times New Roman"/>
                          <a:ea typeface="Times New Roman"/>
                          <a:cs typeface="Times New Roman"/>
                        </a:rPr>
                        <a:t>Rental Rate $/acre</a:t>
                      </a:r>
                      <a:r>
                        <a:rPr lang="en-US" sz="1400" baseline="30000">
                          <a:solidFill>
                            <a:srgbClr val="000000"/>
                          </a:solidFill>
                          <a:latin typeface="Times New Roman"/>
                          <a:ea typeface="Times New Roman"/>
                          <a:cs typeface="Times New Roman"/>
                        </a:rPr>
                        <a:t>1</a:t>
                      </a:r>
                      <a:endParaRPr lang="en-US" sz="1400">
                        <a:latin typeface="Times New Roman"/>
                        <a:ea typeface="Times New Roman"/>
                        <a:cs typeface="Times New Roman"/>
                      </a:endParaRPr>
                    </a:p>
                  </a:txBody>
                  <a:tcPr marL="55506" marR="555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dirty="0">
                          <a:solidFill>
                            <a:srgbClr val="000000"/>
                          </a:solidFill>
                          <a:latin typeface="Times New Roman"/>
                          <a:ea typeface="Times New Roman"/>
                          <a:cs typeface="Times New Roman"/>
                        </a:rPr>
                        <a:t>Value $/acre</a:t>
                      </a:r>
                      <a:r>
                        <a:rPr lang="en-US" sz="1400" baseline="30000" dirty="0">
                          <a:solidFill>
                            <a:srgbClr val="000000"/>
                          </a:solidFill>
                          <a:latin typeface="Times New Roman"/>
                          <a:ea typeface="Times New Roman"/>
                          <a:cs typeface="Times New Roman"/>
                        </a:rPr>
                        <a:t>3</a:t>
                      </a:r>
                      <a:endParaRPr lang="en-US" sz="1400" dirty="0">
                        <a:latin typeface="Times New Roman"/>
                        <a:ea typeface="Times New Roman"/>
                        <a:cs typeface="Times New Roman"/>
                      </a:endParaRPr>
                    </a:p>
                  </a:txBody>
                  <a:tcPr marL="55506" marR="555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43702">
                <a:tc>
                  <a:txBody>
                    <a:bodyPr/>
                    <a:lstStyle/>
                    <a:p>
                      <a:pPr marL="0" marR="0">
                        <a:spcBef>
                          <a:spcPts val="0"/>
                        </a:spcBef>
                        <a:spcAft>
                          <a:spcPts val="0"/>
                        </a:spcAft>
                      </a:pPr>
                      <a:r>
                        <a:rPr lang="en-US" sz="1400" dirty="0" smtClean="0">
                          <a:effectLst/>
                          <a:latin typeface="Times New Roman" panose="02020603050405020304" pitchFamily="18" charset="0"/>
                          <a:ea typeface="Times New Roman" panose="02020603050405020304" pitchFamily="18" charset="0"/>
                        </a:rPr>
                        <a:t>Caroline</a:t>
                      </a:r>
                      <a:endParaRPr lang="en-US" sz="1400" dirty="0">
                        <a:effectLst/>
                        <a:latin typeface="Times New Roman" panose="02020603050405020304" pitchFamily="18" charset="0"/>
                        <a:ea typeface="Times New Roman" panose="02020603050405020304" pitchFamily="18" charset="0"/>
                      </a:endParaRP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smtClean="0">
                          <a:effectLst/>
                          <a:latin typeface="Times New Roman" panose="02020603050405020304" pitchFamily="18" charset="0"/>
                          <a:ea typeface="Times New Roman" panose="02020603050405020304" pitchFamily="18" charset="0"/>
                        </a:rPr>
                        <a:t>0.0649</a:t>
                      </a:r>
                      <a:endParaRPr lang="en-US" sz="1400" dirty="0">
                        <a:effectLst/>
                        <a:latin typeface="Times New Roman" panose="02020603050405020304" pitchFamily="18" charset="0"/>
                        <a:ea typeface="Times New Roman" panose="02020603050405020304" pitchFamily="18" charset="0"/>
                      </a:endParaRP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smtClean="0">
                          <a:effectLst/>
                          <a:latin typeface="Times New Roman" panose="02020603050405020304" pitchFamily="18" charset="0"/>
                          <a:ea typeface="Times New Roman" panose="02020603050405020304" pitchFamily="18" charset="0"/>
                        </a:rPr>
                        <a:t>58</a:t>
                      </a:r>
                      <a:endParaRPr lang="en-US" sz="1400" dirty="0">
                        <a:effectLst/>
                        <a:latin typeface="Times New Roman" panose="02020603050405020304" pitchFamily="18" charset="0"/>
                        <a:ea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smtClean="0">
                          <a:effectLst/>
                          <a:latin typeface="Times New Roman" panose="02020603050405020304" pitchFamily="18" charset="0"/>
                          <a:ea typeface="Times New Roman" panose="02020603050405020304" pitchFamily="18" charset="0"/>
                        </a:rPr>
                        <a:t>894</a:t>
                      </a:r>
                      <a:endParaRPr lang="en-US" sz="1400" dirty="0">
                        <a:effectLst/>
                        <a:latin typeface="Times New Roman" panose="02020603050405020304" pitchFamily="18" charset="0"/>
                        <a:ea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smtClean="0">
                          <a:effectLst/>
                          <a:latin typeface="Times New Roman" panose="02020603050405020304" pitchFamily="18" charset="0"/>
                          <a:ea typeface="Times New Roman" panose="02020603050405020304" pitchFamily="18" charset="0"/>
                        </a:rPr>
                        <a:t>--</a:t>
                      </a:r>
                      <a:endParaRPr lang="en-US" sz="1400" dirty="0">
                        <a:effectLst/>
                        <a:latin typeface="Times New Roman" panose="02020603050405020304" pitchFamily="18" charset="0"/>
                        <a:ea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smtClean="0">
                          <a:effectLst/>
                          <a:latin typeface="Times New Roman" panose="02020603050405020304" pitchFamily="18" charset="0"/>
                          <a:ea typeface="Times New Roman" panose="02020603050405020304" pitchFamily="18" charset="0"/>
                        </a:rPr>
                        <a:t>--</a:t>
                      </a:r>
                      <a:endParaRPr lang="en-US" sz="1400" dirty="0">
                        <a:effectLst/>
                        <a:latin typeface="Times New Roman" panose="02020603050405020304" pitchFamily="18" charset="0"/>
                        <a:ea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smtClean="0">
                          <a:effectLst/>
                          <a:latin typeface="Times New Roman" panose="02020603050405020304" pitchFamily="18" charset="0"/>
                          <a:ea typeface="Times New Roman" panose="02020603050405020304" pitchFamily="18" charset="0"/>
                        </a:rPr>
                        <a:t>24</a:t>
                      </a:r>
                      <a:endParaRPr lang="en-US" sz="1400" dirty="0">
                        <a:effectLst/>
                        <a:latin typeface="Times New Roman" panose="02020603050405020304" pitchFamily="18" charset="0"/>
                        <a:ea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smtClean="0">
                          <a:effectLst/>
                          <a:latin typeface="Times New Roman" panose="02020603050405020304" pitchFamily="18" charset="0"/>
                          <a:ea typeface="Times New Roman" panose="02020603050405020304" pitchFamily="18" charset="0"/>
                        </a:rPr>
                        <a:t>370</a:t>
                      </a:r>
                      <a:endParaRPr lang="en-US" sz="1400" dirty="0">
                        <a:effectLst/>
                        <a:latin typeface="Times New Roman" panose="02020603050405020304" pitchFamily="18" charset="0"/>
                        <a:ea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43702">
                <a:tc>
                  <a:txBody>
                    <a:bodyPr/>
                    <a:lstStyle/>
                    <a:p>
                      <a:pPr marL="0" marR="0">
                        <a:spcBef>
                          <a:spcPts val="0"/>
                        </a:spcBef>
                        <a:spcAft>
                          <a:spcPts val="0"/>
                        </a:spcAft>
                      </a:pPr>
                      <a:r>
                        <a:rPr lang="en-US" sz="1400" dirty="0" smtClean="0">
                          <a:effectLst/>
                          <a:latin typeface="Times New Roman" panose="02020603050405020304" pitchFamily="18" charset="0"/>
                          <a:ea typeface="Times New Roman" panose="02020603050405020304" pitchFamily="18" charset="0"/>
                        </a:rPr>
                        <a:t>Essex</a:t>
                      </a:r>
                      <a:endParaRPr lang="en-US" sz="1400" dirty="0">
                        <a:effectLst/>
                        <a:latin typeface="Times New Roman" panose="02020603050405020304" pitchFamily="18" charset="0"/>
                        <a:ea typeface="Times New Roman" panose="02020603050405020304" pitchFamily="18" charset="0"/>
                      </a:endParaRP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smtClean="0">
                          <a:effectLst/>
                          <a:latin typeface="Times New Roman" panose="02020603050405020304" pitchFamily="18" charset="0"/>
                          <a:ea typeface="Times New Roman" panose="02020603050405020304" pitchFamily="18" charset="0"/>
                        </a:rPr>
                        <a:t>0.0651</a:t>
                      </a:r>
                      <a:endParaRPr lang="en-US" sz="1400" dirty="0">
                        <a:effectLst/>
                        <a:latin typeface="Times New Roman" panose="02020603050405020304" pitchFamily="18" charset="0"/>
                        <a:ea typeface="Times New Roman" panose="02020603050405020304" pitchFamily="18" charset="0"/>
                      </a:endParaRP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smtClean="0">
                          <a:effectLst/>
                          <a:latin typeface="Times New Roman" panose="02020603050405020304" pitchFamily="18" charset="0"/>
                          <a:ea typeface="Times New Roman" panose="02020603050405020304" pitchFamily="18" charset="0"/>
                        </a:rPr>
                        <a:t>77</a:t>
                      </a:r>
                      <a:endParaRPr lang="en-US" sz="1400" dirty="0">
                        <a:effectLst/>
                        <a:latin typeface="Times New Roman" panose="02020603050405020304" pitchFamily="18" charset="0"/>
                        <a:ea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smtClean="0">
                          <a:effectLst/>
                          <a:latin typeface="Times New Roman" panose="02020603050405020304" pitchFamily="18" charset="0"/>
                          <a:ea typeface="Times New Roman" panose="02020603050405020304" pitchFamily="18" charset="0"/>
                        </a:rPr>
                        <a:t>1,184</a:t>
                      </a:r>
                      <a:endParaRPr lang="en-US" sz="1400" dirty="0">
                        <a:effectLst/>
                        <a:latin typeface="Times New Roman" panose="02020603050405020304" pitchFamily="18" charset="0"/>
                        <a:ea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smtClean="0">
                          <a:effectLst/>
                          <a:latin typeface="Times New Roman" panose="02020603050405020304" pitchFamily="18" charset="0"/>
                          <a:ea typeface="Times New Roman" panose="02020603050405020304" pitchFamily="18" charset="0"/>
                        </a:rPr>
                        <a:t>--</a:t>
                      </a:r>
                      <a:endParaRPr lang="en-US" sz="1400" dirty="0">
                        <a:effectLst/>
                        <a:latin typeface="Times New Roman" panose="02020603050405020304" pitchFamily="18" charset="0"/>
                        <a:ea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smtClean="0">
                          <a:effectLst/>
                          <a:latin typeface="Times New Roman" panose="02020603050405020304" pitchFamily="18" charset="0"/>
                          <a:ea typeface="Times New Roman" panose="02020603050405020304" pitchFamily="18" charset="0"/>
                        </a:rPr>
                        <a:t>--</a:t>
                      </a:r>
                      <a:endParaRPr lang="en-US" sz="1400" dirty="0">
                        <a:effectLst/>
                        <a:latin typeface="Times New Roman" panose="02020603050405020304" pitchFamily="18" charset="0"/>
                        <a:ea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smtClean="0">
                          <a:effectLst/>
                          <a:latin typeface="Times New Roman" panose="02020603050405020304" pitchFamily="18" charset="0"/>
                          <a:ea typeface="Times New Roman" panose="02020603050405020304" pitchFamily="18" charset="0"/>
                        </a:rPr>
                        <a:t>--</a:t>
                      </a:r>
                      <a:endParaRPr lang="en-US" sz="1400" dirty="0">
                        <a:effectLst/>
                        <a:latin typeface="Times New Roman" panose="02020603050405020304" pitchFamily="18" charset="0"/>
                        <a:ea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smtClean="0">
                          <a:effectLst/>
                          <a:latin typeface="Times New Roman" panose="02020603050405020304" pitchFamily="18" charset="0"/>
                          <a:ea typeface="Times New Roman" panose="02020603050405020304" pitchFamily="18" charset="0"/>
                        </a:rPr>
                        <a:t>--</a:t>
                      </a:r>
                      <a:endParaRPr lang="en-US" sz="1400" dirty="0">
                        <a:effectLst/>
                        <a:latin typeface="Times New Roman" panose="02020603050405020304" pitchFamily="18" charset="0"/>
                        <a:ea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43702">
                <a:tc>
                  <a:txBody>
                    <a:bodyPr/>
                    <a:lstStyle/>
                    <a:p>
                      <a:pPr marL="0" marR="0">
                        <a:spcBef>
                          <a:spcPts val="0"/>
                        </a:spcBef>
                        <a:spcAft>
                          <a:spcPts val="0"/>
                        </a:spcAft>
                      </a:pPr>
                      <a:r>
                        <a:rPr lang="en-US" sz="1400" dirty="0" smtClean="0">
                          <a:effectLst/>
                          <a:latin typeface="Times New Roman" panose="02020603050405020304" pitchFamily="18" charset="0"/>
                          <a:ea typeface="Times New Roman" panose="02020603050405020304" pitchFamily="18" charset="0"/>
                        </a:rPr>
                        <a:t>King William</a:t>
                      </a:r>
                      <a:endParaRPr lang="en-US" sz="1400" dirty="0">
                        <a:effectLst/>
                        <a:latin typeface="Times New Roman" panose="02020603050405020304" pitchFamily="18" charset="0"/>
                        <a:ea typeface="Times New Roman" panose="02020603050405020304" pitchFamily="18" charset="0"/>
                      </a:endParaRP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smtClean="0">
                          <a:effectLst/>
                          <a:latin typeface="Times New Roman" panose="02020603050405020304" pitchFamily="18" charset="0"/>
                          <a:ea typeface="Times New Roman" panose="02020603050405020304" pitchFamily="18" charset="0"/>
                        </a:rPr>
                        <a:t>0.0657</a:t>
                      </a:r>
                      <a:endParaRPr lang="en-US" sz="1400" dirty="0">
                        <a:effectLst/>
                        <a:latin typeface="Times New Roman" panose="02020603050405020304" pitchFamily="18" charset="0"/>
                        <a:ea typeface="Times New Roman" panose="02020603050405020304" pitchFamily="18" charset="0"/>
                      </a:endParaRP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smtClean="0">
                          <a:effectLst/>
                          <a:latin typeface="Times New Roman" panose="02020603050405020304" pitchFamily="18" charset="0"/>
                          <a:ea typeface="Times New Roman" panose="02020603050405020304" pitchFamily="18" charset="0"/>
                        </a:rPr>
                        <a:t>66</a:t>
                      </a:r>
                      <a:endParaRPr lang="en-US" sz="1400" dirty="0">
                        <a:effectLst/>
                        <a:latin typeface="Times New Roman" panose="02020603050405020304" pitchFamily="18" charset="0"/>
                        <a:ea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smtClean="0">
                          <a:effectLst/>
                          <a:latin typeface="Times New Roman" panose="02020603050405020304" pitchFamily="18" charset="0"/>
                          <a:ea typeface="Times New Roman" panose="02020603050405020304" pitchFamily="18" charset="0"/>
                        </a:rPr>
                        <a:t>1,005</a:t>
                      </a:r>
                      <a:endParaRPr lang="en-US" sz="1400" dirty="0">
                        <a:effectLst/>
                        <a:latin typeface="Times New Roman" panose="02020603050405020304" pitchFamily="18" charset="0"/>
                        <a:ea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smtClean="0">
                          <a:effectLst/>
                          <a:latin typeface="Times New Roman" panose="02020603050405020304" pitchFamily="18" charset="0"/>
                          <a:ea typeface="Times New Roman" panose="02020603050405020304" pitchFamily="18" charset="0"/>
                        </a:rPr>
                        <a:t>--</a:t>
                      </a:r>
                      <a:endParaRPr lang="en-US" sz="1400" dirty="0">
                        <a:effectLst/>
                        <a:latin typeface="Times New Roman" panose="02020603050405020304" pitchFamily="18" charset="0"/>
                        <a:ea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smtClean="0">
                          <a:effectLst/>
                          <a:latin typeface="Times New Roman" panose="02020603050405020304" pitchFamily="18" charset="0"/>
                          <a:ea typeface="Times New Roman" panose="02020603050405020304" pitchFamily="18" charset="0"/>
                        </a:rPr>
                        <a:t>--</a:t>
                      </a:r>
                      <a:endParaRPr lang="en-US" sz="1400" dirty="0">
                        <a:effectLst/>
                        <a:latin typeface="Times New Roman" panose="02020603050405020304" pitchFamily="18" charset="0"/>
                        <a:ea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smtClean="0">
                          <a:effectLst/>
                          <a:latin typeface="Times New Roman" panose="02020603050405020304" pitchFamily="18" charset="0"/>
                          <a:ea typeface="Times New Roman" panose="02020603050405020304" pitchFamily="18" charset="0"/>
                        </a:rPr>
                        <a:t>--</a:t>
                      </a:r>
                      <a:endParaRPr lang="en-US" sz="1400" dirty="0">
                        <a:effectLst/>
                        <a:latin typeface="Times New Roman" panose="02020603050405020304" pitchFamily="18" charset="0"/>
                        <a:ea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smtClean="0">
                          <a:effectLst/>
                          <a:latin typeface="Times New Roman" panose="02020603050405020304" pitchFamily="18" charset="0"/>
                          <a:ea typeface="Times New Roman" panose="02020603050405020304" pitchFamily="18" charset="0"/>
                        </a:rPr>
                        <a:t>--</a:t>
                      </a:r>
                      <a:endParaRPr lang="en-US" sz="1400" dirty="0">
                        <a:effectLst/>
                        <a:latin typeface="Times New Roman" panose="02020603050405020304" pitchFamily="18" charset="0"/>
                        <a:ea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43702">
                <a:tc>
                  <a:txBody>
                    <a:bodyPr/>
                    <a:lstStyle/>
                    <a:p>
                      <a:pPr marL="0" marR="0">
                        <a:spcBef>
                          <a:spcPts val="0"/>
                        </a:spcBef>
                        <a:spcAft>
                          <a:spcPts val="0"/>
                        </a:spcAft>
                      </a:pPr>
                      <a:r>
                        <a:rPr lang="en-US" sz="1400" dirty="0" smtClean="0">
                          <a:effectLst/>
                          <a:latin typeface="Times New Roman" panose="02020603050405020304" pitchFamily="18" charset="0"/>
                          <a:ea typeface="Times New Roman" panose="02020603050405020304" pitchFamily="18" charset="0"/>
                        </a:rPr>
                        <a:t>Middlesex</a:t>
                      </a:r>
                      <a:endParaRPr lang="en-US" sz="1400" dirty="0">
                        <a:effectLst/>
                        <a:latin typeface="Times New Roman" panose="02020603050405020304" pitchFamily="18" charset="0"/>
                        <a:ea typeface="Times New Roman" panose="02020603050405020304" pitchFamily="18" charset="0"/>
                      </a:endParaRP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spcBef>
                          <a:spcPts val="0"/>
                        </a:spcBef>
                        <a:spcAft>
                          <a:spcPts val="0"/>
                        </a:spcAft>
                      </a:pPr>
                      <a:r>
                        <a:rPr lang="en-US" sz="1400" dirty="0" smtClean="0">
                          <a:effectLst/>
                          <a:latin typeface="Times New Roman" panose="02020603050405020304" pitchFamily="18" charset="0"/>
                          <a:ea typeface="Times New Roman" panose="02020603050405020304" pitchFamily="18" charset="0"/>
                        </a:rPr>
                        <a:t>0.0623</a:t>
                      </a:r>
                      <a:endParaRPr lang="en-US" sz="1400" dirty="0">
                        <a:effectLst/>
                        <a:latin typeface="Times New Roman" panose="02020603050405020304" pitchFamily="18" charset="0"/>
                        <a:ea typeface="Times New Roman" panose="02020603050405020304" pitchFamily="18" charset="0"/>
                      </a:endParaRP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spcBef>
                          <a:spcPts val="0"/>
                        </a:spcBef>
                        <a:spcAft>
                          <a:spcPts val="0"/>
                        </a:spcAft>
                      </a:pPr>
                      <a:r>
                        <a:rPr lang="en-US" sz="1400" dirty="0" smtClean="0">
                          <a:effectLst/>
                          <a:latin typeface="Times New Roman" panose="02020603050405020304" pitchFamily="18" charset="0"/>
                          <a:ea typeface="Times New Roman" panose="02020603050405020304" pitchFamily="18" charset="0"/>
                        </a:rPr>
                        <a:t>63.5</a:t>
                      </a:r>
                      <a:r>
                        <a:rPr lang="en-US" sz="1400" baseline="30000" dirty="0" smtClean="0">
                          <a:effectLst/>
                          <a:latin typeface="Times New Roman" panose="02020603050405020304" pitchFamily="18" charset="0"/>
                          <a:ea typeface="Times New Roman" panose="02020603050405020304" pitchFamily="18" charset="0"/>
                        </a:rPr>
                        <a:t>ec</a:t>
                      </a:r>
                      <a:endParaRPr lang="en-US" sz="1400" dirty="0">
                        <a:effectLst/>
                        <a:latin typeface="Times New Roman" panose="02020603050405020304" pitchFamily="18" charset="0"/>
                        <a:ea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spcBef>
                          <a:spcPts val="0"/>
                        </a:spcBef>
                        <a:spcAft>
                          <a:spcPts val="0"/>
                        </a:spcAft>
                      </a:pPr>
                      <a:r>
                        <a:rPr lang="en-US" sz="1400" dirty="0" smtClean="0">
                          <a:effectLst/>
                          <a:latin typeface="Times New Roman" panose="02020603050405020304" pitchFamily="18" charset="0"/>
                          <a:ea typeface="Times New Roman" panose="02020603050405020304" pitchFamily="18" charset="0"/>
                        </a:rPr>
                        <a:t>1,020</a:t>
                      </a:r>
                      <a:endParaRPr lang="en-US" sz="1400" dirty="0">
                        <a:effectLst/>
                        <a:latin typeface="Times New Roman" panose="02020603050405020304" pitchFamily="18" charset="0"/>
                        <a:ea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spcBef>
                          <a:spcPts val="0"/>
                        </a:spcBef>
                        <a:spcAft>
                          <a:spcPts val="0"/>
                        </a:spcAft>
                      </a:pPr>
                      <a:r>
                        <a:rPr lang="en-US" sz="1400" dirty="0" smtClean="0">
                          <a:effectLst/>
                          <a:latin typeface="Times New Roman" panose="02020603050405020304" pitchFamily="18" charset="0"/>
                          <a:ea typeface="Times New Roman" panose="02020603050405020304" pitchFamily="18" charset="0"/>
                        </a:rPr>
                        <a:t>--</a:t>
                      </a:r>
                      <a:endParaRPr lang="en-US" sz="1400" dirty="0">
                        <a:effectLst/>
                        <a:latin typeface="Times New Roman" panose="02020603050405020304" pitchFamily="18" charset="0"/>
                        <a:ea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spcBef>
                          <a:spcPts val="0"/>
                        </a:spcBef>
                        <a:spcAft>
                          <a:spcPts val="0"/>
                        </a:spcAft>
                      </a:pPr>
                      <a:r>
                        <a:rPr lang="en-US" sz="1400" dirty="0" smtClean="0">
                          <a:effectLst/>
                          <a:latin typeface="Times New Roman" panose="02020603050405020304" pitchFamily="18" charset="0"/>
                          <a:ea typeface="Times New Roman" panose="02020603050405020304" pitchFamily="18" charset="0"/>
                        </a:rPr>
                        <a:t>--</a:t>
                      </a:r>
                      <a:endParaRPr lang="en-US" sz="1400" dirty="0">
                        <a:effectLst/>
                        <a:latin typeface="Times New Roman" panose="02020603050405020304" pitchFamily="18" charset="0"/>
                        <a:ea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spcBef>
                          <a:spcPts val="0"/>
                        </a:spcBef>
                        <a:spcAft>
                          <a:spcPts val="0"/>
                        </a:spcAft>
                      </a:pPr>
                      <a:r>
                        <a:rPr lang="en-US" sz="1400" dirty="0" smtClean="0">
                          <a:effectLst/>
                          <a:latin typeface="Times New Roman" panose="02020603050405020304" pitchFamily="18" charset="0"/>
                          <a:ea typeface="Times New Roman" panose="02020603050405020304" pitchFamily="18" charset="0"/>
                        </a:rPr>
                        <a:t>--</a:t>
                      </a:r>
                      <a:endParaRPr lang="en-US" sz="1400" dirty="0">
                        <a:effectLst/>
                        <a:latin typeface="Times New Roman" panose="02020603050405020304" pitchFamily="18" charset="0"/>
                        <a:ea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spcBef>
                          <a:spcPts val="0"/>
                        </a:spcBef>
                        <a:spcAft>
                          <a:spcPts val="0"/>
                        </a:spcAft>
                      </a:pPr>
                      <a:r>
                        <a:rPr lang="en-US" sz="1400" dirty="0" smtClean="0">
                          <a:effectLst/>
                          <a:latin typeface="Times New Roman" panose="02020603050405020304" pitchFamily="18" charset="0"/>
                          <a:ea typeface="Times New Roman" panose="02020603050405020304" pitchFamily="18" charset="0"/>
                        </a:rPr>
                        <a:t>--</a:t>
                      </a:r>
                      <a:endParaRPr lang="en-US" sz="1400" dirty="0">
                        <a:effectLst/>
                        <a:latin typeface="Times New Roman" panose="02020603050405020304" pitchFamily="18" charset="0"/>
                        <a:ea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5"/>
                  </a:ext>
                </a:extLst>
              </a:tr>
              <a:tr h="143702">
                <a:tc>
                  <a:txBody>
                    <a:bodyPr/>
                    <a:lstStyle/>
                    <a:p>
                      <a:pPr marL="0" marR="0">
                        <a:spcBef>
                          <a:spcPts val="0"/>
                        </a:spcBef>
                        <a:spcAft>
                          <a:spcPts val="0"/>
                        </a:spcAft>
                      </a:pPr>
                      <a:r>
                        <a:rPr lang="en-US" sz="1400" dirty="0" smtClean="0">
                          <a:effectLst/>
                          <a:latin typeface="Times New Roman" panose="02020603050405020304" pitchFamily="18" charset="0"/>
                          <a:ea typeface="Times New Roman" panose="02020603050405020304" pitchFamily="18" charset="0"/>
                        </a:rPr>
                        <a:t>Northumberland</a:t>
                      </a:r>
                      <a:endParaRPr lang="en-US" sz="1400" dirty="0">
                        <a:effectLst/>
                        <a:latin typeface="Times New Roman" panose="02020603050405020304" pitchFamily="18" charset="0"/>
                        <a:ea typeface="Times New Roman" panose="02020603050405020304" pitchFamily="18" charset="0"/>
                      </a:endParaRP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smtClean="0">
                          <a:effectLst/>
                          <a:latin typeface="Times New Roman" panose="02020603050405020304" pitchFamily="18" charset="0"/>
                          <a:ea typeface="Times New Roman" panose="02020603050405020304" pitchFamily="18" charset="0"/>
                        </a:rPr>
                        <a:t>0.0622</a:t>
                      </a:r>
                      <a:endParaRPr lang="en-US" sz="1400" dirty="0">
                        <a:effectLst/>
                        <a:latin typeface="Times New Roman" panose="02020603050405020304" pitchFamily="18" charset="0"/>
                        <a:ea typeface="Times New Roman" panose="02020603050405020304" pitchFamily="18" charset="0"/>
                      </a:endParaRP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smtClean="0">
                          <a:effectLst/>
                          <a:latin typeface="Times New Roman" panose="02020603050405020304" pitchFamily="18" charset="0"/>
                          <a:ea typeface="Times New Roman" panose="02020603050405020304" pitchFamily="18" charset="0"/>
                        </a:rPr>
                        <a:t>75</a:t>
                      </a:r>
                      <a:endParaRPr lang="en-US" sz="1400" dirty="0">
                        <a:effectLst/>
                        <a:latin typeface="Times New Roman" panose="02020603050405020304" pitchFamily="18" charset="0"/>
                        <a:ea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smtClean="0">
                          <a:effectLst/>
                          <a:latin typeface="Times New Roman" panose="02020603050405020304" pitchFamily="18" charset="0"/>
                          <a:ea typeface="Times New Roman" panose="02020603050405020304" pitchFamily="18" charset="0"/>
                        </a:rPr>
                        <a:t>1,207</a:t>
                      </a:r>
                      <a:endParaRPr lang="en-US" sz="1400" dirty="0">
                        <a:effectLst/>
                        <a:latin typeface="Times New Roman" panose="02020603050405020304" pitchFamily="18" charset="0"/>
                        <a:ea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smtClean="0">
                          <a:effectLst/>
                          <a:latin typeface="Times New Roman" panose="02020603050405020304" pitchFamily="18" charset="0"/>
                          <a:ea typeface="Times New Roman" panose="02020603050405020304" pitchFamily="18" charset="0"/>
                        </a:rPr>
                        <a:t>--</a:t>
                      </a:r>
                      <a:endParaRPr lang="en-US" sz="1400" dirty="0">
                        <a:effectLst/>
                        <a:latin typeface="Times New Roman" panose="02020603050405020304" pitchFamily="18" charset="0"/>
                        <a:ea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smtClean="0">
                          <a:effectLst/>
                          <a:latin typeface="Times New Roman" panose="02020603050405020304" pitchFamily="18" charset="0"/>
                          <a:ea typeface="Times New Roman" panose="02020603050405020304" pitchFamily="18" charset="0"/>
                        </a:rPr>
                        <a:t>--</a:t>
                      </a:r>
                      <a:endParaRPr lang="en-US" sz="1400" dirty="0">
                        <a:effectLst/>
                        <a:latin typeface="Times New Roman" panose="02020603050405020304" pitchFamily="18" charset="0"/>
                        <a:ea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400">
                        <a:effectLst/>
                        <a:latin typeface="Times New Roman" panose="02020603050405020304" pitchFamily="18" charset="0"/>
                        <a:ea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400" dirty="0">
                        <a:effectLst/>
                        <a:latin typeface="Times New Roman" panose="02020603050405020304" pitchFamily="18" charset="0"/>
                        <a:ea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143702">
                <a:tc>
                  <a:txBody>
                    <a:bodyPr/>
                    <a:lstStyle/>
                    <a:p>
                      <a:pPr marL="0" marR="0">
                        <a:spcBef>
                          <a:spcPts val="0"/>
                        </a:spcBef>
                        <a:spcAft>
                          <a:spcPts val="0"/>
                        </a:spcAft>
                      </a:pPr>
                      <a:r>
                        <a:rPr lang="en-US" sz="1400" dirty="0" smtClean="0">
                          <a:effectLst/>
                          <a:latin typeface="Times New Roman" panose="02020603050405020304" pitchFamily="18" charset="0"/>
                          <a:ea typeface="Times New Roman" panose="02020603050405020304" pitchFamily="18" charset="0"/>
                        </a:rPr>
                        <a:t>Richmond</a:t>
                      </a:r>
                      <a:endParaRPr lang="en-US" sz="1400" dirty="0">
                        <a:effectLst/>
                        <a:latin typeface="Times New Roman" panose="02020603050405020304" pitchFamily="18" charset="0"/>
                        <a:ea typeface="Times New Roman" panose="02020603050405020304" pitchFamily="18" charset="0"/>
                      </a:endParaRP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smtClean="0">
                          <a:effectLst/>
                          <a:latin typeface="Times New Roman" panose="02020603050405020304" pitchFamily="18" charset="0"/>
                          <a:ea typeface="Times New Roman" panose="02020603050405020304" pitchFamily="18" charset="0"/>
                        </a:rPr>
                        <a:t>0.0636</a:t>
                      </a:r>
                      <a:endParaRPr lang="en-US" sz="1400" dirty="0">
                        <a:effectLst/>
                        <a:latin typeface="Times New Roman" panose="02020603050405020304" pitchFamily="18" charset="0"/>
                        <a:ea typeface="Times New Roman" panose="02020603050405020304" pitchFamily="18" charset="0"/>
                      </a:endParaRP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smtClean="0">
                          <a:effectLst/>
                          <a:latin typeface="Times New Roman" panose="02020603050405020304" pitchFamily="18" charset="0"/>
                          <a:ea typeface="Times New Roman" panose="02020603050405020304" pitchFamily="18" charset="0"/>
                        </a:rPr>
                        <a:t>75</a:t>
                      </a:r>
                      <a:endParaRPr lang="en-US" sz="1400" dirty="0">
                        <a:effectLst/>
                        <a:latin typeface="Times New Roman" panose="02020603050405020304" pitchFamily="18" charset="0"/>
                        <a:ea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smtClean="0">
                          <a:effectLst/>
                          <a:latin typeface="Times New Roman" panose="02020603050405020304" pitchFamily="18" charset="0"/>
                          <a:ea typeface="Times New Roman" panose="02020603050405020304" pitchFamily="18" charset="0"/>
                        </a:rPr>
                        <a:t>1,178</a:t>
                      </a:r>
                      <a:endParaRPr lang="en-US" sz="1400" dirty="0">
                        <a:effectLst/>
                        <a:latin typeface="Times New Roman" panose="02020603050405020304" pitchFamily="18" charset="0"/>
                        <a:ea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smtClean="0">
                          <a:effectLst/>
                          <a:latin typeface="Times New Roman" panose="02020603050405020304" pitchFamily="18" charset="0"/>
                          <a:ea typeface="Times New Roman" panose="02020603050405020304" pitchFamily="18" charset="0"/>
                        </a:rPr>
                        <a:t>--</a:t>
                      </a:r>
                      <a:endParaRPr lang="en-US" sz="1400" dirty="0">
                        <a:effectLst/>
                        <a:latin typeface="Times New Roman" panose="02020603050405020304" pitchFamily="18" charset="0"/>
                        <a:ea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smtClean="0">
                          <a:effectLst/>
                          <a:latin typeface="Times New Roman" panose="02020603050405020304" pitchFamily="18" charset="0"/>
                          <a:ea typeface="Times New Roman" panose="02020603050405020304" pitchFamily="18" charset="0"/>
                        </a:rPr>
                        <a:t>--</a:t>
                      </a:r>
                      <a:endParaRPr lang="en-US" sz="1400">
                        <a:effectLst/>
                        <a:latin typeface="Times New Roman" panose="02020603050405020304" pitchFamily="18" charset="0"/>
                        <a:ea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smtClean="0">
                          <a:effectLst/>
                          <a:latin typeface="Times New Roman" panose="02020603050405020304" pitchFamily="18" charset="0"/>
                          <a:ea typeface="Times New Roman" panose="02020603050405020304" pitchFamily="18" charset="0"/>
                        </a:rPr>
                        <a:t>--</a:t>
                      </a:r>
                      <a:endParaRPr lang="en-US" sz="1400" dirty="0">
                        <a:effectLst/>
                        <a:latin typeface="Times New Roman" panose="02020603050405020304" pitchFamily="18" charset="0"/>
                        <a:ea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smtClean="0">
                          <a:effectLst/>
                          <a:latin typeface="Times New Roman" panose="02020603050405020304" pitchFamily="18" charset="0"/>
                          <a:ea typeface="Times New Roman" panose="02020603050405020304" pitchFamily="18" charset="0"/>
                        </a:rPr>
                        <a:t>--</a:t>
                      </a:r>
                      <a:endParaRPr lang="en-US" sz="1400" dirty="0">
                        <a:effectLst/>
                        <a:latin typeface="Times New Roman" panose="02020603050405020304" pitchFamily="18" charset="0"/>
                        <a:ea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143702">
                <a:tc>
                  <a:txBody>
                    <a:bodyPr/>
                    <a:lstStyle/>
                    <a:p>
                      <a:pPr marL="0" marR="0">
                        <a:spcBef>
                          <a:spcPts val="0"/>
                        </a:spcBef>
                        <a:spcAft>
                          <a:spcPts val="0"/>
                        </a:spcAft>
                      </a:pPr>
                      <a:r>
                        <a:rPr lang="en-US" sz="1400" dirty="0" smtClean="0">
                          <a:effectLst/>
                          <a:latin typeface="Times New Roman" panose="02020603050405020304" pitchFamily="18" charset="0"/>
                          <a:ea typeface="Times New Roman" panose="02020603050405020304" pitchFamily="18" charset="0"/>
                        </a:rPr>
                        <a:t>Westmoreland</a:t>
                      </a:r>
                      <a:endParaRPr lang="en-US" sz="1400" dirty="0">
                        <a:effectLst/>
                        <a:latin typeface="Times New Roman" panose="02020603050405020304" pitchFamily="18" charset="0"/>
                        <a:ea typeface="Times New Roman" panose="02020603050405020304" pitchFamily="18" charset="0"/>
                      </a:endParaRP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smtClean="0">
                          <a:effectLst/>
                          <a:latin typeface="Times New Roman" panose="02020603050405020304" pitchFamily="18" charset="0"/>
                          <a:ea typeface="Times New Roman" panose="02020603050405020304" pitchFamily="18" charset="0"/>
                        </a:rPr>
                        <a:t>0.0626</a:t>
                      </a:r>
                      <a:endParaRPr lang="en-US" sz="1400" dirty="0">
                        <a:effectLst/>
                        <a:latin typeface="Times New Roman" panose="02020603050405020304" pitchFamily="18" charset="0"/>
                        <a:ea typeface="Times New Roman" panose="02020603050405020304" pitchFamily="18" charset="0"/>
                      </a:endParaRP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smtClean="0">
                          <a:effectLst/>
                          <a:latin typeface="Times New Roman" panose="02020603050405020304" pitchFamily="18" charset="0"/>
                          <a:ea typeface="Times New Roman" panose="02020603050405020304" pitchFamily="18" charset="0"/>
                        </a:rPr>
                        <a:t>72</a:t>
                      </a:r>
                      <a:endParaRPr lang="en-US" sz="1400" dirty="0">
                        <a:effectLst/>
                        <a:latin typeface="Times New Roman" panose="02020603050405020304" pitchFamily="18" charset="0"/>
                        <a:ea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smtClean="0">
                          <a:effectLst/>
                          <a:latin typeface="Times New Roman" panose="02020603050405020304" pitchFamily="18" charset="0"/>
                          <a:ea typeface="Times New Roman" panose="02020603050405020304" pitchFamily="18" charset="0"/>
                        </a:rPr>
                        <a:t>1,150</a:t>
                      </a:r>
                      <a:endParaRPr lang="en-US" sz="1400" dirty="0">
                        <a:effectLst/>
                        <a:latin typeface="Times New Roman" panose="02020603050405020304" pitchFamily="18" charset="0"/>
                        <a:ea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smtClean="0">
                          <a:effectLst/>
                          <a:latin typeface="Times New Roman" panose="02020603050405020304" pitchFamily="18" charset="0"/>
                          <a:ea typeface="Times New Roman" panose="02020603050405020304" pitchFamily="18" charset="0"/>
                        </a:rPr>
                        <a:t>--</a:t>
                      </a:r>
                      <a:endParaRPr lang="en-US" sz="1400" dirty="0">
                        <a:effectLst/>
                        <a:latin typeface="Times New Roman" panose="02020603050405020304" pitchFamily="18" charset="0"/>
                        <a:ea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smtClean="0">
                          <a:effectLst/>
                          <a:latin typeface="Times New Roman" panose="02020603050405020304" pitchFamily="18" charset="0"/>
                          <a:ea typeface="Times New Roman" panose="02020603050405020304" pitchFamily="18" charset="0"/>
                        </a:rPr>
                        <a:t>--</a:t>
                      </a:r>
                      <a:endParaRPr lang="en-US" sz="1400" dirty="0">
                        <a:effectLst/>
                        <a:latin typeface="Times New Roman" panose="02020603050405020304" pitchFamily="18" charset="0"/>
                        <a:ea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smtClean="0">
                          <a:effectLst/>
                          <a:latin typeface="Times New Roman" panose="02020603050405020304" pitchFamily="18" charset="0"/>
                          <a:ea typeface="Times New Roman" panose="02020603050405020304" pitchFamily="18" charset="0"/>
                        </a:rPr>
                        <a:t>--</a:t>
                      </a:r>
                      <a:endParaRPr lang="en-US" sz="1400" dirty="0">
                        <a:effectLst/>
                        <a:latin typeface="Times New Roman" panose="02020603050405020304" pitchFamily="18" charset="0"/>
                        <a:ea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smtClean="0">
                          <a:effectLst/>
                          <a:latin typeface="Times New Roman" panose="02020603050405020304" pitchFamily="18" charset="0"/>
                          <a:ea typeface="Times New Roman" panose="02020603050405020304" pitchFamily="18" charset="0"/>
                        </a:rPr>
                        <a:t>--</a:t>
                      </a:r>
                      <a:endParaRPr lang="en-US" sz="1400" dirty="0">
                        <a:effectLst/>
                        <a:latin typeface="Times New Roman" panose="02020603050405020304" pitchFamily="18" charset="0"/>
                        <a:ea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143702">
                <a:tc gridSpan="8">
                  <a:txBody>
                    <a:bodyPr/>
                    <a:lstStyle/>
                    <a:p>
                      <a:pPr marL="0" marR="0">
                        <a:spcBef>
                          <a:spcPts val="0"/>
                        </a:spcBef>
                        <a:spcAft>
                          <a:spcPts val="0"/>
                        </a:spcAft>
                      </a:pPr>
                      <a:r>
                        <a:rPr lang="en-US" sz="1400" dirty="0" smtClean="0">
                          <a:effectLst/>
                          <a:latin typeface="Times New Roman" panose="02020603050405020304" pitchFamily="18" charset="0"/>
                          <a:ea typeface="Times New Roman" panose="02020603050405020304" pitchFamily="18" charset="0"/>
                        </a:rPr>
                        <a:t>				</a:t>
                      </a:r>
                      <a:r>
                        <a:rPr lang="en-US" sz="1400" baseline="30000" dirty="0" err="1" smtClean="0">
                          <a:effectLst/>
                          <a:latin typeface="Times New Roman" panose="02020603050405020304" pitchFamily="18" charset="0"/>
                          <a:ea typeface="Times New Roman" panose="02020603050405020304" pitchFamily="18" charset="0"/>
                        </a:rPr>
                        <a:t>ec</a:t>
                      </a:r>
                      <a:r>
                        <a:rPr lang="en-US" sz="1400" baseline="30000" dirty="0" smtClean="0">
                          <a:effectLst/>
                          <a:latin typeface="Times New Roman" panose="02020603050405020304" pitchFamily="18" charset="0"/>
                          <a:ea typeface="Times New Roman" panose="02020603050405020304" pitchFamily="18" charset="0"/>
                        </a:rPr>
                        <a:t> </a:t>
                      </a:r>
                      <a:r>
                        <a:rPr lang="en-US" sz="1400" baseline="0" dirty="0" smtClean="0">
                          <a:effectLst/>
                          <a:latin typeface="Times New Roman" panose="02020603050405020304" pitchFamily="18" charset="0"/>
                          <a:ea typeface="Times New Roman" panose="02020603050405020304" pitchFamily="18" charset="0"/>
                        </a:rPr>
                        <a:t>Eastern District Cropland (Combined Counties) </a:t>
                      </a:r>
                      <a:endParaRPr lang="en-US" sz="1400" dirty="0">
                        <a:effectLst/>
                        <a:latin typeface="Times New Roman" panose="02020603050405020304" pitchFamily="18" charset="0"/>
                        <a:ea typeface="Times New Roman" panose="02020603050405020304" pitchFamily="18" charset="0"/>
                      </a:endParaRP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1400" dirty="0">
                        <a:effectLst/>
                        <a:latin typeface="Times New Roman" panose="02020603050405020304" pitchFamily="18" charset="0"/>
                        <a:ea typeface="Times New Roman" panose="02020603050405020304" pitchFamily="18" charset="0"/>
                      </a:endParaRP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1400" dirty="0">
                        <a:effectLst/>
                        <a:latin typeface="Times New Roman" panose="02020603050405020304" pitchFamily="18" charset="0"/>
                        <a:ea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1400" dirty="0">
                        <a:effectLst/>
                        <a:latin typeface="Times New Roman" panose="02020603050405020304" pitchFamily="18" charset="0"/>
                        <a:ea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1400" dirty="0">
                        <a:effectLst/>
                        <a:latin typeface="Times New Roman" panose="02020603050405020304" pitchFamily="18" charset="0"/>
                        <a:ea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1400" dirty="0">
                        <a:effectLst/>
                        <a:latin typeface="Times New Roman" panose="02020603050405020304" pitchFamily="18" charset="0"/>
                        <a:ea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1400" dirty="0">
                        <a:effectLst/>
                        <a:latin typeface="Times New Roman" panose="02020603050405020304" pitchFamily="18" charset="0"/>
                        <a:ea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1400" dirty="0">
                        <a:effectLst/>
                        <a:latin typeface="Times New Roman" panose="02020603050405020304" pitchFamily="18" charset="0"/>
                        <a:ea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72954537"/>
                  </a:ext>
                </a:extLst>
              </a:tr>
            </a:tbl>
          </a:graphicData>
        </a:graphic>
      </p:graphicFrame>
    </p:spTree>
    <p:extLst>
      <p:ext uri="{BB962C8B-B14F-4D97-AF65-F5344CB8AC3E}">
        <p14:creationId xmlns:p14="http://schemas.microsoft.com/office/powerpoint/2010/main" val="36453895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extLst>
              <p:ext uri="{D42A27DB-BD31-4B8C-83A1-F6EECF244321}">
                <p14:modId xmlns:p14="http://schemas.microsoft.com/office/powerpoint/2010/main" val="1893099145"/>
              </p:ext>
            </p:extLst>
          </p:nvPr>
        </p:nvGraphicFramePr>
        <p:xfrm>
          <a:off x="228599" y="747713"/>
          <a:ext cx="8686801" cy="519588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44183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9"/>
          <p:cNvSpPr txBox="1">
            <a:spLocks noChangeArrowheads="1"/>
          </p:cNvSpPr>
          <p:nvPr/>
        </p:nvSpPr>
        <p:spPr bwMode="auto">
          <a:xfrm>
            <a:off x="381000" y="5791200"/>
            <a:ext cx="80010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tabLst>
                <a:tab pos="91440" algn="l"/>
              </a:tabLst>
            </a:pPr>
            <a:r>
              <a:rPr lang="en-US" sz="1400" dirty="0" smtClean="0">
                <a:solidFill>
                  <a:schemeClr val="tx2"/>
                </a:solidFill>
              </a:rPr>
              <a:t>Source: USDA/ERS </a:t>
            </a:r>
            <a:r>
              <a:rPr lang="en-US" sz="1400" dirty="0">
                <a:solidFill>
                  <a:schemeClr val="tx2"/>
                </a:solidFill>
              </a:rPr>
              <a:t>Farms and Land in </a:t>
            </a:r>
            <a:r>
              <a:rPr lang="en-US" sz="1400" dirty="0" smtClean="0">
                <a:solidFill>
                  <a:schemeClr val="tx2"/>
                </a:solidFill>
              </a:rPr>
              <a:t>Farms and USDA/ERS Farm </a:t>
            </a:r>
            <a:r>
              <a:rPr lang="en-US" sz="1400" dirty="0">
                <a:solidFill>
                  <a:schemeClr val="tx2"/>
                </a:solidFill>
              </a:rPr>
              <a:t>Income and Wealth Statistics</a:t>
            </a:r>
          </a:p>
        </p:txBody>
      </p:sp>
      <p:sp>
        <p:nvSpPr>
          <p:cNvPr id="7172" name="Title 6"/>
          <p:cNvSpPr>
            <a:spLocks noGrp="1"/>
          </p:cNvSpPr>
          <p:nvPr>
            <p:ph type="title"/>
          </p:nvPr>
        </p:nvSpPr>
        <p:spPr>
          <a:xfrm>
            <a:off x="381000" y="168276"/>
            <a:ext cx="8534399" cy="1508124"/>
          </a:xfrm>
        </p:spPr>
        <p:txBody>
          <a:bodyPr>
            <a:normAutofit fontScale="90000"/>
          </a:bodyPr>
          <a:lstStyle/>
          <a:p>
            <a:r>
              <a:rPr lang="en-US" dirty="0" smtClean="0"/>
              <a:t>Real Net Farm Income</a:t>
            </a:r>
            <a:br>
              <a:rPr lang="en-US" dirty="0" smtClean="0"/>
            </a:br>
            <a:r>
              <a:rPr lang="en-US" dirty="0" smtClean="0"/>
              <a:t>Virginia $/farm</a:t>
            </a:r>
            <a:br>
              <a:rPr lang="en-US" dirty="0" smtClean="0"/>
            </a:br>
            <a:r>
              <a:rPr lang="en-US" sz="1600" dirty="0" smtClean="0"/>
              <a:t>(Index 2009=100)</a:t>
            </a:r>
          </a:p>
        </p:txBody>
      </p:sp>
      <p:graphicFrame>
        <p:nvGraphicFramePr>
          <p:cNvPr id="7" name="Chart 6"/>
          <p:cNvGraphicFramePr>
            <a:graphicFrameLocks/>
          </p:cNvGraphicFramePr>
          <p:nvPr>
            <p:extLst>
              <p:ext uri="{D42A27DB-BD31-4B8C-83A1-F6EECF244321}">
                <p14:modId xmlns:p14="http://schemas.microsoft.com/office/powerpoint/2010/main" val="1719640730"/>
              </p:ext>
            </p:extLst>
          </p:nvPr>
        </p:nvGraphicFramePr>
        <p:xfrm>
          <a:off x="533400" y="1647824"/>
          <a:ext cx="7467600" cy="40671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580191"/>
      </p:ext>
    </p:extLst>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382000" cy="1295400"/>
          </a:xfrm>
        </p:spPr>
        <p:txBody>
          <a:bodyPr/>
          <a:lstStyle/>
          <a:p>
            <a:r>
              <a:rPr lang="en-US" sz="3200" dirty="0" smtClean="0"/>
              <a:t>Surrounding Counties Deferred Values?</a:t>
            </a:r>
            <a:endParaRPr lang="en-US" sz="3200" dirty="0"/>
          </a:p>
        </p:txBody>
      </p:sp>
      <p:graphicFrame>
        <p:nvGraphicFramePr>
          <p:cNvPr id="6" name="Table 5"/>
          <p:cNvGraphicFramePr>
            <a:graphicFrameLocks noGrp="1"/>
          </p:cNvGraphicFramePr>
          <p:nvPr>
            <p:extLst>
              <p:ext uri="{D42A27DB-BD31-4B8C-83A1-F6EECF244321}">
                <p14:modId xmlns:p14="http://schemas.microsoft.com/office/powerpoint/2010/main" val="1478714762"/>
              </p:ext>
            </p:extLst>
          </p:nvPr>
        </p:nvGraphicFramePr>
        <p:xfrm>
          <a:off x="381000" y="1752600"/>
          <a:ext cx="8153399" cy="4143756"/>
        </p:xfrm>
        <a:graphic>
          <a:graphicData uri="http://schemas.openxmlformats.org/drawingml/2006/table">
            <a:tbl>
              <a:tblPr/>
              <a:tblGrid>
                <a:gridCol w="1970285">
                  <a:extLst>
                    <a:ext uri="{9D8B030D-6E8A-4147-A177-3AD203B41FA5}">
                      <a16:colId xmlns:a16="http://schemas.microsoft.com/office/drawing/2014/main" val="20000"/>
                    </a:ext>
                  </a:extLst>
                </a:gridCol>
                <a:gridCol w="2030446">
                  <a:extLst>
                    <a:ext uri="{9D8B030D-6E8A-4147-A177-3AD203B41FA5}">
                      <a16:colId xmlns:a16="http://schemas.microsoft.com/office/drawing/2014/main" val="20001"/>
                    </a:ext>
                  </a:extLst>
                </a:gridCol>
                <a:gridCol w="2180849">
                  <a:extLst>
                    <a:ext uri="{9D8B030D-6E8A-4147-A177-3AD203B41FA5}">
                      <a16:colId xmlns:a16="http://schemas.microsoft.com/office/drawing/2014/main" val="20002"/>
                    </a:ext>
                  </a:extLst>
                </a:gridCol>
                <a:gridCol w="1971819">
                  <a:extLst>
                    <a:ext uri="{9D8B030D-6E8A-4147-A177-3AD203B41FA5}">
                      <a16:colId xmlns:a16="http://schemas.microsoft.com/office/drawing/2014/main" val="20003"/>
                    </a:ext>
                  </a:extLst>
                </a:gridCol>
              </a:tblGrid>
              <a:tr h="714191">
                <a:tc>
                  <a:txBody>
                    <a:bodyPr/>
                    <a:lstStyle/>
                    <a:p>
                      <a:pPr marL="0" marR="0" algn="ctr">
                        <a:lnSpc>
                          <a:spcPct val="115000"/>
                        </a:lnSpc>
                        <a:spcBef>
                          <a:spcPts val="0"/>
                        </a:spcBef>
                        <a:spcAft>
                          <a:spcPts val="0"/>
                        </a:spcAft>
                      </a:pPr>
                      <a:r>
                        <a:rPr lang="en-US" sz="1800" b="1" dirty="0">
                          <a:latin typeface="Arial"/>
                          <a:ea typeface="Calibri"/>
                          <a:cs typeface="Times New Roman"/>
                        </a:rPr>
                        <a:t>County</a:t>
                      </a:r>
                      <a:endParaRPr lang="en-US" sz="1600" dirty="0">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latin typeface="Arial"/>
                          <a:ea typeface="Calibri"/>
                          <a:cs typeface="Times New Roman"/>
                        </a:rPr>
                        <a:t>Deferred </a:t>
                      </a:r>
                      <a:r>
                        <a:rPr lang="en-US" sz="1800" b="1" dirty="0" smtClean="0">
                          <a:latin typeface="Arial"/>
                          <a:ea typeface="Calibri"/>
                          <a:cs typeface="Times New Roman"/>
                        </a:rPr>
                        <a:t> Value$</a:t>
                      </a:r>
                      <a:r>
                        <a:rPr lang="en-US" sz="1800" b="1" baseline="30000" dirty="0" smtClean="0">
                          <a:latin typeface="Arial"/>
                          <a:ea typeface="Calibri"/>
                          <a:cs typeface="Times New Roman"/>
                        </a:rPr>
                        <a:t>1</a:t>
                      </a:r>
                      <a:r>
                        <a:rPr lang="en-US" sz="1800" b="1" dirty="0" smtClean="0">
                          <a:latin typeface="Arial"/>
                          <a:ea typeface="Calibri"/>
                          <a:cs typeface="Times New Roman"/>
                        </a:rPr>
                        <a:t> </a:t>
                      </a:r>
                      <a:r>
                        <a:rPr lang="en-US" sz="1200" b="1" dirty="0" smtClean="0">
                          <a:latin typeface="Arial"/>
                          <a:ea typeface="Calibri"/>
                          <a:cs typeface="Times New Roman"/>
                        </a:rPr>
                        <a:t>(Total FMV minus Total Taxable FMV</a:t>
                      </a:r>
                      <a:endParaRPr lang="en-US" sz="1200" dirty="0">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latin typeface="Arial"/>
                          <a:ea typeface="Calibri"/>
                          <a:cs typeface="Times New Roman"/>
                        </a:rPr>
                        <a:t>% of Deferred Value of Total FMV</a:t>
                      </a:r>
                      <a:endParaRPr lang="en-US" sz="1600" dirty="0">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latin typeface="Arial"/>
                          <a:ea typeface="Calibri"/>
                          <a:cs typeface="Times New Roman"/>
                        </a:rPr>
                        <a:t>Reporting Year </a:t>
                      </a:r>
                      <a:endParaRPr lang="en-US" sz="1600" dirty="0">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13874">
                <a:tc>
                  <a:txBody>
                    <a:bodyPr/>
                    <a:lstStyle/>
                    <a:p>
                      <a:pPr marL="0" marR="0" algn="l">
                        <a:lnSpc>
                          <a:spcPct val="115000"/>
                        </a:lnSpc>
                        <a:spcBef>
                          <a:spcPts val="0"/>
                        </a:spcBef>
                        <a:spcAft>
                          <a:spcPts val="0"/>
                        </a:spcAft>
                      </a:pPr>
                      <a:r>
                        <a:rPr lang="en-US" sz="1800" dirty="0" smtClean="0">
                          <a:solidFill>
                            <a:schemeClr val="tx1"/>
                          </a:solidFill>
                          <a:latin typeface="Arial" panose="020B0604020202020204" pitchFamily="34" charset="0"/>
                          <a:ea typeface="Calibri"/>
                          <a:cs typeface="Arial" panose="020B0604020202020204" pitchFamily="34" charset="0"/>
                        </a:rPr>
                        <a:t>Caroline </a:t>
                      </a:r>
                      <a:endParaRPr lang="en-US" sz="1800" dirty="0">
                        <a:solidFill>
                          <a:schemeClr val="tx1"/>
                        </a:solidFill>
                        <a:latin typeface="Arial" panose="020B0604020202020204" pitchFamily="34" charset="0"/>
                        <a:ea typeface="Calibri"/>
                        <a:cs typeface="Arial" panose="020B0604020202020204" pitchFamily="34" charset="0"/>
                      </a:endParaRPr>
                    </a:p>
                  </a:txBody>
                  <a:tcPr marL="68580" marR="6858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effectLst/>
                          <a:latin typeface="Arial" panose="020B0604020202020204" pitchFamily="34" charset="0"/>
                        </a:rPr>
                        <a:t>$190,532,636</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effectLst/>
                          <a:latin typeface="Arial" panose="020B0604020202020204" pitchFamily="34" charset="0"/>
                        </a:rPr>
                        <a:t>7.33%</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smtClean="0">
                          <a:solidFill>
                            <a:schemeClr val="tx1"/>
                          </a:solidFill>
                          <a:latin typeface="Arial" panose="020B0604020202020204" pitchFamily="34" charset="0"/>
                          <a:ea typeface="Calibri"/>
                          <a:cs typeface="Arial" panose="020B0604020202020204" pitchFamily="34" charset="0"/>
                        </a:rPr>
                        <a:t>2016</a:t>
                      </a:r>
                      <a:endParaRPr lang="en-US" sz="1800" dirty="0">
                        <a:solidFill>
                          <a:schemeClr val="tx1"/>
                        </a:solidFill>
                        <a:latin typeface="Arial" panose="020B0604020202020204" pitchFamily="34" charset="0"/>
                        <a:ea typeface="Calibri"/>
                        <a:cs typeface="Arial" panose="020B0604020202020204" pitchFamily="34"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13874">
                <a:tc>
                  <a:txBody>
                    <a:bodyPr/>
                    <a:lstStyle/>
                    <a:p>
                      <a:pPr marL="0" marR="0" algn="l">
                        <a:lnSpc>
                          <a:spcPct val="115000"/>
                        </a:lnSpc>
                        <a:spcBef>
                          <a:spcPts val="0"/>
                        </a:spcBef>
                        <a:spcAft>
                          <a:spcPts val="0"/>
                        </a:spcAft>
                      </a:pPr>
                      <a:r>
                        <a:rPr lang="en-US" sz="1800" dirty="0" smtClean="0">
                          <a:solidFill>
                            <a:schemeClr val="tx1"/>
                          </a:solidFill>
                          <a:latin typeface="Arial" panose="020B0604020202020204" pitchFamily="34" charset="0"/>
                          <a:ea typeface="Calibri"/>
                          <a:cs typeface="Arial" panose="020B0604020202020204" pitchFamily="34" charset="0"/>
                        </a:rPr>
                        <a:t>Essex</a:t>
                      </a:r>
                      <a:endParaRPr lang="en-US" sz="1800" dirty="0">
                        <a:solidFill>
                          <a:schemeClr val="tx1"/>
                        </a:solidFill>
                        <a:latin typeface="Arial" panose="020B0604020202020204" pitchFamily="34" charset="0"/>
                        <a:ea typeface="Calibri"/>
                        <a:cs typeface="Arial" panose="020B0604020202020204" pitchFamily="34" charset="0"/>
                      </a:endParaRPr>
                    </a:p>
                  </a:txBody>
                  <a:tcPr marL="68580" marR="6858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effectLst/>
                          <a:latin typeface="Arial" panose="020B0604020202020204" pitchFamily="34" charset="0"/>
                        </a:rPr>
                        <a:t>$135,888,968</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effectLst/>
                          <a:latin typeface="Arial" panose="020B0604020202020204" pitchFamily="34" charset="0"/>
                        </a:rPr>
                        <a:t>10.75%</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smtClean="0">
                          <a:solidFill>
                            <a:schemeClr val="tx1"/>
                          </a:solidFill>
                          <a:latin typeface="Arial" panose="020B0604020202020204" pitchFamily="34" charset="0"/>
                          <a:ea typeface="Calibri"/>
                          <a:cs typeface="Arial" panose="020B0604020202020204" pitchFamily="34" charset="0"/>
                        </a:rPr>
                        <a:t>2016</a:t>
                      </a:r>
                      <a:endParaRPr lang="en-US" sz="1800" dirty="0">
                        <a:solidFill>
                          <a:schemeClr val="tx1"/>
                        </a:solidFill>
                        <a:latin typeface="Arial" panose="020B0604020202020204" pitchFamily="34" charset="0"/>
                        <a:ea typeface="Calibri"/>
                        <a:cs typeface="Arial" panose="020B0604020202020204" pitchFamily="34"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13874">
                <a:tc>
                  <a:txBody>
                    <a:bodyPr/>
                    <a:lstStyle/>
                    <a:p>
                      <a:pPr marL="0" marR="0" algn="l">
                        <a:lnSpc>
                          <a:spcPct val="115000"/>
                        </a:lnSpc>
                        <a:spcBef>
                          <a:spcPts val="0"/>
                        </a:spcBef>
                        <a:spcAft>
                          <a:spcPts val="0"/>
                        </a:spcAft>
                      </a:pPr>
                      <a:r>
                        <a:rPr lang="en-US" sz="1800" b="0" dirty="0" smtClean="0">
                          <a:solidFill>
                            <a:schemeClr val="tx1"/>
                          </a:solidFill>
                          <a:latin typeface="Arial" panose="020B0604020202020204" pitchFamily="34" charset="0"/>
                          <a:ea typeface="Calibri"/>
                          <a:cs typeface="Arial" panose="020B0604020202020204" pitchFamily="34" charset="0"/>
                        </a:rPr>
                        <a:t>King William</a:t>
                      </a:r>
                      <a:endParaRPr lang="en-US" sz="1800" b="0" dirty="0">
                        <a:solidFill>
                          <a:schemeClr val="tx1"/>
                        </a:solidFill>
                        <a:latin typeface="Arial" panose="020B0604020202020204" pitchFamily="34" charset="0"/>
                        <a:ea typeface="Calibri"/>
                        <a:cs typeface="Arial" panose="020B0604020202020204" pitchFamily="34" charset="0"/>
                      </a:endParaRPr>
                    </a:p>
                  </a:txBody>
                  <a:tcPr marL="68580" marR="6858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effectLst/>
                          <a:latin typeface="Arial" panose="020B0604020202020204" pitchFamily="34" charset="0"/>
                        </a:rPr>
                        <a:t>$121,456,400</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effectLst/>
                          <a:latin typeface="Arial" panose="020B0604020202020204" pitchFamily="34" charset="0"/>
                        </a:rPr>
                        <a:t>7.98%</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0" dirty="0" smtClean="0">
                          <a:solidFill>
                            <a:schemeClr val="tx1"/>
                          </a:solidFill>
                          <a:latin typeface="Arial" panose="020B0604020202020204" pitchFamily="34" charset="0"/>
                          <a:ea typeface="Calibri"/>
                          <a:cs typeface="Arial" panose="020B0604020202020204" pitchFamily="34" charset="0"/>
                        </a:rPr>
                        <a:t>2016</a:t>
                      </a:r>
                      <a:endParaRPr lang="en-US" sz="1800" b="0" dirty="0">
                        <a:solidFill>
                          <a:schemeClr val="tx1"/>
                        </a:solidFill>
                        <a:latin typeface="Arial" panose="020B0604020202020204" pitchFamily="34" charset="0"/>
                        <a:ea typeface="Calibri"/>
                        <a:cs typeface="Arial" panose="020B0604020202020204" pitchFamily="34"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13874">
                <a:tc>
                  <a:txBody>
                    <a:bodyPr/>
                    <a:lstStyle/>
                    <a:p>
                      <a:pPr marL="0" marR="0" algn="l">
                        <a:lnSpc>
                          <a:spcPct val="115000"/>
                        </a:lnSpc>
                        <a:spcBef>
                          <a:spcPts val="0"/>
                        </a:spcBef>
                        <a:spcAft>
                          <a:spcPts val="0"/>
                        </a:spcAft>
                      </a:pPr>
                      <a:r>
                        <a:rPr lang="en-US" sz="1800" dirty="0" smtClean="0">
                          <a:solidFill>
                            <a:schemeClr val="tx1"/>
                          </a:solidFill>
                          <a:latin typeface="Arial" panose="020B0604020202020204" pitchFamily="34" charset="0"/>
                          <a:ea typeface="Calibri"/>
                          <a:cs typeface="Arial" panose="020B0604020202020204" pitchFamily="34" charset="0"/>
                        </a:rPr>
                        <a:t>Middlesex </a:t>
                      </a:r>
                      <a:endParaRPr lang="en-US" sz="1800" dirty="0">
                        <a:solidFill>
                          <a:schemeClr val="tx1"/>
                        </a:solidFill>
                        <a:latin typeface="Arial" panose="020B0604020202020204" pitchFamily="34" charset="0"/>
                        <a:ea typeface="Calibri"/>
                        <a:cs typeface="Arial" panose="020B0604020202020204" pitchFamily="34" charset="0"/>
                      </a:endParaRPr>
                    </a:p>
                  </a:txBody>
                  <a:tcPr marL="68580" marR="6858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en-US" sz="1800" b="0" i="0" u="none" strike="noStrike" dirty="0">
                          <a:effectLst/>
                          <a:latin typeface="Arial" panose="020B0604020202020204" pitchFamily="34" charset="0"/>
                        </a:rPr>
                        <a:t>$77,571,000</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en-US" sz="1800" b="0" i="0" u="none" strike="noStrike" dirty="0">
                          <a:effectLst/>
                          <a:latin typeface="Arial" panose="020B0604020202020204" pitchFamily="34" charset="0"/>
                        </a:rPr>
                        <a:t>3.56%</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1800" dirty="0" smtClean="0">
                          <a:solidFill>
                            <a:schemeClr val="tx1"/>
                          </a:solidFill>
                          <a:latin typeface="Arial" panose="020B0604020202020204" pitchFamily="34" charset="0"/>
                          <a:ea typeface="Calibri"/>
                          <a:cs typeface="Arial" panose="020B0604020202020204" pitchFamily="34" charset="0"/>
                        </a:rPr>
                        <a:t>2016</a:t>
                      </a:r>
                      <a:endParaRPr lang="en-US" sz="1800" dirty="0">
                        <a:solidFill>
                          <a:schemeClr val="tx1"/>
                        </a:solidFill>
                        <a:latin typeface="Arial" panose="020B0604020202020204" pitchFamily="34" charset="0"/>
                        <a:ea typeface="Calibri"/>
                        <a:cs typeface="Arial" panose="020B0604020202020204" pitchFamily="34"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4"/>
                  </a:ext>
                </a:extLst>
              </a:tr>
              <a:tr h="313874">
                <a:tc>
                  <a:txBody>
                    <a:bodyPr/>
                    <a:lstStyle/>
                    <a:p>
                      <a:pPr marL="0" marR="0" algn="l">
                        <a:lnSpc>
                          <a:spcPct val="115000"/>
                        </a:lnSpc>
                        <a:spcBef>
                          <a:spcPts val="0"/>
                        </a:spcBef>
                        <a:spcAft>
                          <a:spcPts val="0"/>
                        </a:spcAft>
                      </a:pPr>
                      <a:r>
                        <a:rPr lang="en-US" sz="1800" dirty="0" smtClean="0">
                          <a:solidFill>
                            <a:schemeClr val="tx1"/>
                          </a:solidFill>
                          <a:latin typeface="Arial" panose="020B0604020202020204" pitchFamily="34" charset="0"/>
                          <a:ea typeface="Calibri"/>
                          <a:cs typeface="Arial" panose="020B0604020202020204" pitchFamily="34" charset="0"/>
                        </a:rPr>
                        <a:t>Northumberland </a:t>
                      </a:r>
                      <a:endParaRPr lang="en-US" sz="1800" dirty="0">
                        <a:solidFill>
                          <a:schemeClr val="tx1"/>
                        </a:solidFill>
                        <a:latin typeface="Arial" panose="020B0604020202020204" pitchFamily="34" charset="0"/>
                        <a:ea typeface="Calibri"/>
                        <a:cs typeface="Arial" panose="020B0604020202020204" pitchFamily="34" charset="0"/>
                      </a:endParaRPr>
                    </a:p>
                  </a:txBody>
                  <a:tcPr marL="68580" marR="6858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effectLst/>
                          <a:latin typeface="Arial" panose="020B0604020202020204" pitchFamily="34" charset="0"/>
                        </a:rPr>
                        <a:t>$165,184,122</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effectLst/>
                          <a:latin typeface="Arial" panose="020B0604020202020204" pitchFamily="34" charset="0"/>
                        </a:rPr>
                        <a:t>5.81%</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smtClean="0">
                          <a:solidFill>
                            <a:schemeClr val="tx1"/>
                          </a:solidFill>
                          <a:latin typeface="Arial" panose="020B0604020202020204" pitchFamily="34" charset="0"/>
                          <a:ea typeface="Calibri"/>
                          <a:cs typeface="Arial" panose="020B0604020202020204" pitchFamily="34" charset="0"/>
                        </a:rPr>
                        <a:t>2016</a:t>
                      </a:r>
                      <a:endParaRPr lang="en-US" sz="1800" dirty="0">
                        <a:solidFill>
                          <a:schemeClr val="tx1"/>
                        </a:solidFill>
                        <a:latin typeface="Arial" panose="020B0604020202020204" pitchFamily="34" charset="0"/>
                        <a:ea typeface="Calibri"/>
                        <a:cs typeface="Arial" panose="020B0604020202020204" pitchFamily="34"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13874">
                <a:tc>
                  <a:txBody>
                    <a:bodyPr/>
                    <a:lstStyle/>
                    <a:p>
                      <a:pPr marL="0" marR="0" algn="l">
                        <a:lnSpc>
                          <a:spcPct val="115000"/>
                        </a:lnSpc>
                        <a:spcBef>
                          <a:spcPts val="0"/>
                        </a:spcBef>
                        <a:spcAft>
                          <a:spcPts val="0"/>
                        </a:spcAft>
                      </a:pPr>
                      <a:r>
                        <a:rPr lang="en-US" sz="1800" dirty="0" smtClean="0">
                          <a:solidFill>
                            <a:schemeClr val="tx1"/>
                          </a:solidFill>
                          <a:latin typeface="Arial" panose="020B0604020202020204" pitchFamily="34" charset="0"/>
                          <a:ea typeface="Calibri"/>
                          <a:cs typeface="Arial" panose="020B0604020202020204" pitchFamily="34" charset="0"/>
                        </a:rPr>
                        <a:t>Richmond</a:t>
                      </a:r>
                      <a:endParaRPr lang="en-US" sz="1800" dirty="0">
                        <a:solidFill>
                          <a:schemeClr val="tx1"/>
                        </a:solidFill>
                        <a:latin typeface="Arial" panose="020B0604020202020204" pitchFamily="34" charset="0"/>
                        <a:ea typeface="Calibri"/>
                        <a:cs typeface="Arial" panose="020B0604020202020204" pitchFamily="34" charset="0"/>
                      </a:endParaRPr>
                    </a:p>
                  </a:txBody>
                  <a:tcPr marL="68580" marR="6858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effectLst/>
                          <a:latin typeface="Arial" panose="020B0604020202020204" pitchFamily="34" charset="0"/>
                        </a:rPr>
                        <a:t>$70,484,863</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effectLst/>
                          <a:latin typeface="Arial" panose="020B0604020202020204" pitchFamily="34" charset="0"/>
                        </a:rPr>
                        <a:t>8.84%</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smtClean="0">
                          <a:solidFill>
                            <a:schemeClr val="tx1"/>
                          </a:solidFill>
                          <a:latin typeface="Arial" panose="020B0604020202020204" pitchFamily="34" charset="0"/>
                          <a:ea typeface="Calibri"/>
                          <a:cs typeface="Arial" panose="020B0604020202020204" pitchFamily="34" charset="0"/>
                        </a:rPr>
                        <a:t>2016</a:t>
                      </a:r>
                      <a:endParaRPr lang="en-US" sz="1800" dirty="0">
                        <a:solidFill>
                          <a:schemeClr val="tx1"/>
                        </a:solidFill>
                        <a:latin typeface="Arial" panose="020B0604020202020204" pitchFamily="34" charset="0"/>
                        <a:ea typeface="Calibri"/>
                        <a:cs typeface="Arial" panose="020B0604020202020204" pitchFamily="34"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18397377"/>
                  </a:ext>
                </a:extLst>
              </a:tr>
              <a:tr h="313874">
                <a:tc>
                  <a:txBody>
                    <a:bodyPr/>
                    <a:lstStyle/>
                    <a:p>
                      <a:pPr marL="0" marR="0" algn="l">
                        <a:lnSpc>
                          <a:spcPct val="115000"/>
                        </a:lnSpc>
                        <a:spcBef>
                          <a:spcPts val="0"/>
                        </a:spcBef>
                        <a:spcAft>
                          <a:spcPts val="0"/>
                        </a:spcAft>
                      </a:pPr>
                      <a:r>
                        <a:rPr lang="en-US" sz="1800" dirty="0" smtClean="0">
                          <a:solidFill>
                            <a:schemeClr val="tx1"/>
                          </a:solidFill>
                          <a:latin typeface="Arial" panose="020B0604020202020204" pitchFamily="34" charset="0"/>
                          <a:ea typeface="Calibri"/>
                          <a:cs typeface="Arial" panose="020B0604020202020204" pitchFamily="34" charset="0"/>
                        </a:rPr>
                        <a:t>Westmoreland </a:t>
                      </a:r>
                      <a:endParaRPr lang="en-US" sz="1800" dirty="0">
                        <a:solidFill>
                          <a:schemeClr val="tx1"/>
                        </a:solidFill>
                        <a:latin typeface="Arial" panose="020B0604020202020204" pitchFamily="34" charset="0"/>
                        <a:ea typeface="Calibri"/>
                        <a:cs typeface="Arial" panose="020B0604020202020204" pitchFamily="34" charset="0"/>
                      </a:endParaRPr>
                    </a:p>
                  </a:txBody>
                  <a:tcPr marL="68580" marR="6858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effectLst/>
                          <a:latin typeface="Arial" panose="020B0604020202020204" pitchFamily="34" charset="0"/>
                        </a:rPr>
                        <a:t>$135,730,850</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effectLst/>
                          <a:latin typeface="Arial" panose="020B0604020202020204" pitchFamily="34" charset="0"/>
                        </a:rPr>
                        <a:t>5.53%</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smtClean="0">
                          <a:solidFill>
                            <a:schemeClr val="tx1"/>
                          </a:solidFill>
                          <a:latin typeface="Arial" panose="020B0604020202020204" pitchFamily="34" charset="0"/>
                          <a:ea typeface="Calibri"/>
                          <a:cs typeface="Arial" panose="020B0604020202020204" pitchFamily="34" charset="0"/>
                        </a:rPr>
                        <a:t>2016</a:t>
                      </a:r>
                      <a:endParaRPr lang="en-US" sz="1800" dirty="0">
                        <a:solidFill>
                          <a:schemeClr val="tx1"/>
                        </a:solidFill>
                        <a:latin typeface="Arial" panose="020B0604020202020204" pitchFamily="34" charset="0"/>
                        <a:ea typeface="Calibri"/>
                        <a:cs typeface="Arial" panose="020B0604020202020204" pitchFamily="34"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13874">
                <a:tc>
                  <a:txBody>
                    <a:bodyPr/>
                    <a:lstStyle/>
                    <a:p>
                      <a:pPr marL="0" marR="0" algn="l">
                        <a:lnSpc>
                          <a:spcPct val="115000"/>
                        </a:lnSpc>
                        <a:spcBef>
                          <a:spcPts val="0"/>
                        </a:spcBef>
                        <a:spcAft>
                          <a:spcPts val="0"/>
                        </a:spcAft>
                      </a:pPr>
                      <a:endParaRPr lang="en-US" sz="1800" dirty="0">
                        <a:solidFill>
                          <a:schemeClr val="tx1"/>
                        </a:solidFill>
                        <a:latin typeface="Arial" panose="020B0604020202020204" pitchFamily="34" charset="0"/>
                        <a:ea typeface="Calibri"/>
                        <a:cs typeface="Arial" panose="020B0604020202020204" pitchFamily="34" charset="0"/>
                      </a:endParaRPr>
                    </a:p>
                  </a:txBody>
                  <a:tcPr marL="68580" marR="6858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endParaRPr lang="en-US" sz="1800" b="0" i="0" u="none" strike="noStrike" dirty="0">
                        <a:solidFill>
                          <a:srgbClr val="0070C0"/>
                        </a:solidFill>
                        <a:effectLst/>
                        <a:latin typeface="Arial" panose="020B0604020202020204" pitchFamily="34" charset="0"/>
                        <a:cs typeface="Arial" panose="020B0604020202020204" pitchFamily="34" charset="0"/>
                      </a:endParaRP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endParaRPr lang="en-US" sz="1800" b="0" i="0" u="none" strike="noStrike" dirty="0">
                        <a:solidFill>
                          <a:srgbClr val="0070C0"/>
                        </a:solidFill>
                        <a:effectLst/>
                        <a:latin typeface="Arial" panose="020B0604020202020204" pitchFamily="34" charset="0"/>
                        <a:cs typeface="Arial" panose="020B0604020202020204" pitchFamily="34" charset="0"/>
                      </a:endParaRP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800" dirty="0">
                        <a:solidFill>
                          <a:srgbClr val="0070C0"/>
                        </a:solidFill>
                        <a:latin typeface="Arial" panose="020B0604020202020204" pitchFamily="34" charset="0"/>
                        <a:ea typeface="Calibri"/>
                        <a:cs typeface="Arial" panose="020B0604020202020204" pitchFamily="34"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813420">
                <a:tc gridSpan="4">
                  <a:txBody>
                    <a:bodyPr/>
                    <a:lstStyle/>
                    <a:p>
                      <a:pPr marL="0" marR="0" algn="l">
                        <a:lnSpc>
                          <a:spcPct val="150000"/>
                        </a:lnSpc>
                        <a:spcBef>
                          <a:spcPts val="0"/>
                        </a:spcBef>
                        <a:spcAft>
                          <a:spcPts val="0"/>
                        </a:spcAft>
                      </a:pPr>
                      <a:r>
                        <a:rPr lang="en-US" sz="1400" baseline="30000" dirty="0" smtClean="0">
                          <a:latin typeface="Arial"/>
                          <a:ea typeface="Calibri"/>
                          <a:cs typeface="Times New Roman"/>
                        </a:rPr>
                        <a:t>1</a:t>
                      </a:r>
                      <a:r>
                        <a:rPr lang="en-US" sz="1400" baseline="0" dirty="0" smtClean="0">
                          <a:latin typeface="Arial"/>
                          <a:ea typeface="Calibri"/>
                          <a:cs typeface="Times New Roman"/>
                        </a:rPr>
                        <a:t> Deferred Values are Virginia Department of Taxation (Annual Reports – Fiscal Year 2016) 	</a:t>
                      </a:r>
                      <a:r>
                        <a:rPr lang="en-US" sz="1400" baseline="0" dirty="0" smtClean="0">
                          <a:latin typeface="Arial"/>
                          <a:ea typeface="Calibri"/>
                          <a:cs typeface="Times New Roman"/>
                          <a:hlinkClick r:id="rId2"/>
                        </a:rPr>
                        <a:t>https://www.tax.virginia.gov/annual-reports</a:t>
                      </a:r>
                      <a:endParaRPr lang="en-US" sz="1400" baseline="0" dirty="0" smtClean="0">
                        <a:latin typeface="Arial"/>
                        <a:ea typeface="Calibri"/>
                        <a:cs typeface="Times New Roman"/>
                      </a:endParaRPr>
                    </a:p>
                    <a:p>
                      <a:pPr marL="0" marR="0" algn="l">
                        <a:lnSpc>
                          <a:spcPct val="150000"/>
                        </a:lnSpc>
                        <a:spcBef>
                          <a:spcPts val="0"/>
                        </a:spcBef>
                        <a:spcAft>
                          <a:spcPts val="0"/>
                        </a:spcAft>
                      </a:pPr>
                      <a:endParaRPr lang="en-US" sz="1600" baseline="30000" dirty="0">
                        <a:latin typeface="Calibri"/>
                        <a:ea typeface="Calibri"/>
                        <a:cs typeface="Times New Roman"/>
                      </a:endParaRPr>
                    </a:p>
                  </a:txBody>
                  <a:tcPr marL="68580" marR="6858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26724596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8"/>
          <p:cNvSpPr>
            <a:spLocks noGrp="1" noChangeArrowheads="1"/>
          </p:cNvSpPr>
          <p:nvPr>
            <p:ph type="ctrTitle"/>
          </p:nvPr>
        </p:nvSpPr>
        <p:spPr>
          <a:xfrm>
            <a:off x="533400" y="990600"/>
            <a:ext cx="8229600" cy="4953000"/>
          </a:xfrm>
        </p:spPr>
        <p:txBody>
          <a:bodyPr>
            <a:normAutofit/>
          </a:bodyPr>
          <a:lstStyle/>
          <a:p>
            <a:r>
              <a:rPr lang="en-US" sz="4400" i="1" dirty="0" smtClean="0"/>
              <a:t>Thanks!</a:t>
            </a:r>
            <a:br>
              <a:rPr lang="en-US" sz="4400" i="1" dirty="0" smtClean="0"/>
            </a:br>
            <a:r>
              <a:rPr lang="en-US" sz="4400" i="1" dirty="0" smtClean="0"/>
              <a:t> &amp; </a:t>
            </a:r>
            <a:br>
              <a:rPr lang="en-US" sz="4400" i="1" dirty="0" smtClean="0"/>
            </a:br>
            <a:r>
              <a:rPr lang="en-US" sz="4400" i="1" dirty="0" smtClean="0"/>
              <a:t> Discussion &amp; Questions?</a:t>
            </a:r>
            <a:br>
              <a:rPr lang="en-US" sz="4400" i="1" dirty="0" smtClean="0"/>
            </a:br>
            <a:r>
              <a:rPr lang="en-US" sz="4400" i="1" dirty="0" smtClean="0"/>
              <a:t/>
            </a:r>
            <a:br>
              <a:rPr lang="en-US" sz="4400" i="1" dirty="0" smtClean="0"/>
            </a:br>
            <a:r>
              <a:rPr lang="en-US" sz="4400" i="1" u="sng" dirty="0" smtClean="0">
                <a:solidFill>
                  <a:schemeClr val="accent4"/>
                </a:solidFill>
              </a:rPr>
              <a:t>usevalue.agecon.vt.edu</a:t>
            </a:r>
            <a:r>
              <a:rPr lang="en-US" sz="4400" i="1" dirty="0" smtClean="0">
                <a:solidFill>
                  <a:schemeClr val="accent4"/>
                </a:solidFill>
              </a:rPr>
              <a:t/>
            </a:r>
            <a:br>
              <a:rPr lang="en-US" sz="4400" i="1" dirty="0" smtClean="0">
                <a:solidFill>
                  <a:schemeClr val="accent4"/>
                </a:solidFill>
              </a:rPr>
            </a:br>
            <a:r>
              <a:rPr lang="en-US" sz="4400" i="1" dirty="0" smtClean="0"/>
              <a:t/>
            </a:r>
            <a:br>
              <a:rPr lang="en-US" sz="4400" i="1" dirty="0" smtClean="0"/>
            </a:br>
            <a:endParaRPr lang="en-US" sz="4400" i="1" dirty="0" smtClean="0"/>
          </a:p>
        </p:txBody>
      </p:sp>
    </p:spTree>
    <p:extLst>
      <p:ext uri="{BB962C8B-B14F-4D97-AF65-F5344CB8AC3E}">
        <p14:creationId xmlns:p14="http://schemas.microsoft.com/office/powerpoint/2010/main" val="37894049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 name="Rectangle 2"/>
          <p:cNvSpPr>
            <a:spLocks noGrp="1" noChangeArrowheads="1"/>
          </p:cNvSpPr>
          <p:nvPr>
            <p:ph type="title"/>
          </p:nvPr>
        </p:nvSpPr>
        <p:spPr>
          <a:xfrm>
            <a:off x="685800" y="457200"/>
            <a:ext cx="7772400" cy="1143000"/>
          </a:xfrm>
        </p:spPr>
        <p:txBody>
          <a:bodyPr>
            <a:normAutofit fontScale="90000"/>
          </a:bodyPr>
          <a:lstStyle/>
          <a:p>
            <a:r>
              <a:rPr lang="en-US" altLang="en-US" b="1" i="1" dirty="0"/>
              <a:t>Use-Value </a:t>
            </a:r>
            <a:r>
              <a:rPr lang="en-US" altLang="en-US" b="1" i="1" dirty="0" smtClean="0"/>
              <a:t>Assessment in </a:t>
            </a:r>
            <a:r>
              <a:rPr lang="en-US" altLang="en-US" b="1" i="1" dirty="0"/>
              <a:t>Virginia</a:t>
            </a:r>
          </a:p>
        </p:txBody>
      </p:sp>
      <p:sp>
        <p:nvSpPr>
          <p:cNvPr id="11" name="Rectangle 3"/>
          <p:cNvSpPr txBox="1">
            <a:spLocks noChangeArrowheads="1"/>
          </p:cNvSpPr>
          <p:nvPr/>
        </p:nvSpPr>
        <p:spPr bwMode="auto">
          <a:xfrm>
            <a:off x="457200" y="1600200"/>
            <a:ext cx="81534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spcAft>
                <a:spcPct val="25000"/>
              </a:spcAft>
            </a:pPr>
            <a:r>
              <a:rPr lang="en-US" altLang="en-US" sz="2800" kern="0" dirty="0" smtClean="0"/>
              <a:t>Virginia use-value taxation legislation was passed in 1972, effective for the tax year 1974. </a:t>
            </a:r>
          </a:p>
          <a:p>
            <a:pPr>
              <a:lnSpc>
                <a:spcPct val="80000"/>
              </a:lnSpc>
            </a:pPr>
            <a:r>
              <a:rPr lang="en-US" altLang="en-US" sz="2800" i="1" kern="0" dirty="0" smtClean="0"/>
              <a:t>Code of Virginia, </a:t>
            </a:r>
            <a:r>
              <a:rPr lang="en-US" altLang="en-US" sz="2800" kern="0" dirty="0" smtClean="0"/>
              <a:t>Title 58.1 §58.1-3229 through §58.1-3244), enacted in 1971, authorized use-value taxation with the stated purposes of:</a:t>
            </a:r>
          </a:p>
          <a:p>
            <a:pPr lvl="1">
              <a:lnSpc>
                <a:spcPct val="80000"/>
              </a:lnSpc>
            </a:pPr>
            <a:r>
              <a:rPr lang="en-US" altLang="en-US" kern="0" dirty="0" smtClean="0"/>
              <a:t>Encouraging the </a:t>
            </a:r>
            <a:r>
              <a:rPr lang="en-US" altLang="en-US" b="1" kern="0" dirty="0" smtClean="0"/>
              <a:t>preservation</a:t>
            </a:r>
            <a:r>
              <a:rPr lang="en-US" altLang="en-US" kern="0" dirty="0" smtClean="0"/>
              <a:t> and </a:t>
            </a:r>
            <a:r>
              <a:rPr lang="en-US" altLang="en-US" b="1" kern="0" dirty="0" smtClean="0"/>
              <a:t>proper use </a:t>
            </a:r>
            <a:r>
              <a:rPr lang="en-US" altLang="en-US" kern="0" dirty="0" smtClean="0"/>
              <a:t>of such </a:t>
            </a:r>
            <a:r>
              <a:rPr lang="en-US" altLang="en-US" b="1" kern="0" dirty="0" smtClean="0"/>
              <a:t>real estate</a:t>
            </a:r>
            <a:r>
              <a:rPr lang="en-US" altLang="en-US" kern="0" dirty="0" smtClean="0"/>
              <a:t> …source of… </a:t>
            </a:r>
            <a:r>
              <a:rPr lang="en-US" altLang="en-US" b="1" kern="0" dirty="0" smtClean="0"/>
              <a:t>agricultural</a:t>
            </a:r>
            <a:r>
              <a:rPr lang="en-US" altLang="en-US" kern="0" dirty="0" smtClean="0"/>
              <a:t>, </a:t>
            </a:r>
            <a:r>
              <a:rPr lang="en-US" altLang="en-US" b="1" kern="0" dirty="0" smtClean="0"/>
              <a:t>horticultural</a:t>
            </a:r>
            <a:r>
              <a:rPr lang="en-US" altLang="en-US" kern="0" dirty="0" smtClean="0"/>
              <a:t>, and </a:t>
            </a:r>
            <a:r>
              <a:rPr lang="en-US" altLang="en-US" b="1" kern="0" dirty="0" smtClean="0"/>
              <a:t>forest</a:t>
            </a:r>
            <a:r>
              <a:rPr lang="en-US" altLang="en-US" kern="0" dirty="0" smtClean="0"/>
              <a:t> products and </a:t>
            </a:r>
            <a:r>
              <a:rPr lang="en-US" altLang="en-US" b="1" kern="0" dirty="0" smtClean="0"/>
              <a:t>open spaces </a:t>
            </a:r>
            <a:r>
              <a:rPr lang="en-US" altLang="en-US" kern="0" dirty="0" smtClean="0"/>
              <a:t>within the reach of concentrations of population;</a:t>
            </a:r>
          </a:p>
          <a:p>
            <a:pPr lvl="1">
              <a:lnSpc>
                <a:spcPct val="80000"/>
              </a:lnSpc>
            </a:pPr>
            <a:r>
              <a:rPr lang="en-US" altLang="en-US" b="1" kern="0" dirty="0"/>
              <a:t>Conserving </a:t>
            </a:r>
            <a:r>
              <a:rPr lang="en-US" altLang="en-US" kern="0" dirty="0"/>
              <a:t>natural resources</a:t>
            </a:r>
            <a:r>
              <a:rPr lang="en-US" altLang="en-US" b="1" kern="0" dirty="0"/>
              <a:t>,…</a:t>
            </a:r>
            <a:r>
              <a:rPr lang="en-US" altLang="en-US" kern="0" dirty="0"/>
              <a:t> prevent</a:t>
            </a:r>
            <a:r>
              <a:rPr lang="en-US" altLang="en-US" b="1" kern="0" dirty="0"/>
              <a:t> erosion</a:t>
            </a:r>
            <a:r>
              <a:rPr lang="en-US" altLang="en-US" kern="0" dirty="0"/>
              <a:t>,…</a:t>
            </a:r>
            <a:r>
              <a:rPr lang="en-US" altLang="en-US" b="1" kern="0" dirty="0"/>
              <a:t>safe water </a:t>
            </a:r>
            <a:r>
              <a:rPr lang="en-US" altLang="en-US" kern="0" dirty="0"/>
              <a:t>supplies</a:t>
            </a:r>
            <a:r>
              <a:rPr lang="en-US" altLang="en-US" kern="0" dirty="0" smtClean="0"/>
              <a:t>;	</a:t>
            </a:r>
          </a:p>
          <a:p>
            <a:pPr marL="3657600" lvl="8" indent="0">
              <a:lnSpc>
                <a:spcPct val="80000"/>
              </a:lnSpc>
              <a:buNone/>
            </a:pPr>
            <a:r>
              <a:rPr lang="en-US" altLang="en-US" kern="0" dirty="0" smtClean="0"/>
              <a:t>			(continued…)</a:t>
            </a:r>
          </a:p>
          <a:p>
            <a:pPr marL="457200" lvl="1" indent="0">
              <a:lnSpc>
                <a:spcPct val="80000"/>
              </a:lnSpc>
              <a:buNone/>
            </a:pPr>
            <a:r>
              <a:rPr lang="en-US" altLang="en-US" kern="0" dirty="0" smtClean="0"/>
              <a:t>												</a:t>
            </a:r>
            <a:endParaRPr lang="en-US" altLang="en-US" kern="0" dirty="0"/>
          </a:p>
        </p:txBody>
      </p:sp>
    </p:spTree>
    <p:extLst>
      <p:ext uri="{BB962C8B-B14F-4D97-AF65-F5344CB8AC3E}">
        <p14:creationId xmlns:p14="http://schemas.microsoft.com/office/powerpoint/2010/main" val="9490414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Rectangle 2"/>
          <p:cNvSpPr>
            <a:spLocks noGrp="1" noChangeArrowheads="1"/>
          </p:cNvSpPr>
          <p:nvPr>
            <p:ph type="title"/>
          </p:nvPr>
        </p:nvSpPr>
        <p:spPr>
          <a:xfrm>
            <a:off x="762000" y="381000"/>
            <a:ext cx="7620000" cy="1143000"/>
          </a:xfrm>
        </p:spPr>
        <p:txBody>
          <a:bodyPr>
            <a:normAutofit fontScale="90000"/>
          </a:bodyPr>
          <a:lstStyle/>
          <a:p>
            <a:r>
              <a:rPr lang="en-US" altLang="en-US" b="1" i="1" dirty="0"/>
              <a:t>Use-Value </a:t>
            </a:r>
            <a:r>
              <a:rPr lang="en-US" altLang="en-US" b="1" i="1" dirty="0" smtClean="0"/>
              <a:t>Assessment in </a:t>
            </a:r>
            <a:r>
              <a:rPr lang="en-US" altLang="en-US" b="1" i="1" dirty="0"/>
              <a:t>Virginia</a:t>
            </a:r>
          </a:p>
        </p:txBody>
      </p:sp>
      <p:sp>
        <p:nvSpPr>
          <p:cNvPr id="9" name="Rectangle 3"/>
          <p:cNvSpPr txBox="1">
            <a:spLocks noChangeArrowheads="1"/>
          </p:cNvSpPr>
          <p:nvPr/>
        </p:nvSpPr>
        <p:spPr bwMode="auto">
          <a:xfrm>
            <a:off x="457200" y="1371600"/>
            <a:ext cx="81534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lnSpc>
                <a:spcPct val="80000"/>
              </a:lnSpc>
              <a:buFontTx/>
              <a:buNone/>
            </a:pPr>
            <a:r>
              <a:rPr lang="en-US" altLang="en-US" sz="2400" kern="0" dirty="0" smtClean="0"/>
              <a:t>(continued…)</a:t>
            </a:r>
          </a:p>
          <a:p>
            <a:pPr lvl="1">
              <a:lnSpc>
                <a:spcPct val="80000"/>
              </a:lnSpc>
            </a:pPr>
            <a:r>
              <a:rPr lang="en-US" altLang="en-US" b="1" i="1" kern="0" dirty="0" smtClean="0"/>
              <a:t>Preserving</a:t>
            </a:r>
            <a:r>
              <a:rPr lang="en-US" altLang="en-US" i="1" kern="0" dirty="0" smtClean="0"/>
              <a:t> scenic natural beauty and open spaces</a:t>
            </a:r>
            <a:r>
              <a:rPr lang="en-US" altLang="en-US" kern="0" dirty="0" smtClean="0"/>
              <a:t>;</a:t>
            </a:r>
          </a:p>
          <a:p>
            <a:pPr lvl="1">
              <a:lnSpc>
                <a:spcPct val="80000"/>
              </a:lnSpc>
            </a:pPr>
            <a:r>
              <a:rPr lang="en-US" altLang="en-US" i="1" kern="0" dirty="0" smtClean="0"/>
              <a:t>Promoting proper </a:t>
            </a:r>
            <a:r>
              <a:rPr lang="en-US" altLang="en-US" b="1" i="1" kern="0" dirty="0" smtClean="0"/>
              <a:t>land-use planning</a:t>
            </a:r>
            <a:r>
              <a:rPr lang="en-US" altLang="en-US" i="1" kern="0" dirty="0" smtClean="0"/>
              <a:t> and the orderly development</a:t>
            </a:r>
            <a:endParaRPr lang="en-US" altLang="en-US" kern="0" dirty="0" smtClean="0"/>
          </a:p>
          <a:p>
            <a:pPr lvl="1">
              <a:lnSpc>
                <a:spcPct val="80000"/>
              </a:lnSpc>
            </a:pPr>
            <a:r>
              <a:rPr lang="en-US" altLang="en-US" b="1" i="1" kern="0" dirty="0" smtClean="0"/>
              <a:t>Promoting a balanced economy and ameliorating pressures</a:t>
            </a:r>
            <a:r>
              <a:rPr lang="en-US" altLang="en-US" kern="0" dirty="0" smtClean="0"/>
              <a:t> that force conversion of such real estate ….preservation for </a:t>
            </a:r>
            <a:r>
              <a:rPr lang="en-US" altLang="en-US" b="1" kern="0" dirty="0" smtClean="0"/>
              <a:t>agricultural</a:t>
            </a:r>
            <a:r>
              <a:rPr lang="en-US" altLang="en-US" kern="0" dirty="0" smtClean="0"/>
              <a:t>, </a:t>
            </a:r>
            <a:r>
              <a:rPr lang="en-US" altLang="en-US" b="1" kern="0" dirty="0" smtClean="0"/>
              <a:t>horticultural</a:t>
            </a:r>
            <a:r>
              <a:rPr lang="en-US" altLang="en-US" kern="0" dirty="0" smtClean="0"/>
              <a:t>, </a:t>
            </a:r>
            <a:r>
              <a:rPr lang="en-US" altLang="en-US" b="1" kern="0" dirty="0" err="1" smtClean="0"/>
              <a:t>forestal</a:t>
            </a:r>
            <a:r>
              <a:rPr lang="en-US" altLang="en-US" kern="0" dirty="0" smtClean="0"/>
              <a:t>, or </a:t>
            </a:r>
            <a:r>
              <a:rPr lang="en-US" altLang="en-US" b="1" kern="0" dirty="0" smtClean="0"/>
              <a:t>open space </a:t>
            </a:r>
            <a:r>
              <a:rPr lang="en-US" altLang="en-US" kern="0" dirty="0" smtClean="0"/>
              <a:t>purposes.</a:t>
            </a:r>
          </a:p>
          <a:p>
            <a:pPr lvl="1">
              <a:lnSpc>
                <a:spcPct val="80000"/>
              </a:lnSpc>
            </a:pPr>
            <a:endParaRPr lang="en-US" altLang="en-US" sz="1100" kern="0" dirty="0" smtClean="0"/>
          </a:p>
          <a:p>
            <a:pPr eaLnBrk="1" hangingPunct="1">
              <a:spcBef>
                <a:spcPct val="0"/>
              </a:spcBef>
              <a:spcAft>
                <a:spcPct val="25000"/>
              </a:spcAft>
            </a:pPr>
            <a:r>
              <a:rPr lang="en-US" altLang="en-US" sz="2800" kern="0" dirty="0" smtClean="0">
                <a:solidFill>
                  <a:srgbClr val="000000"/>
                </a:solidFill>
              </a:rPr>
              <a:t>State </a:t>
            </a:r>
            <a:r>
              <a:rPr lang="en-US" altLang="en-US" sz="2800" kern="0" dirty="0">
                <a:solidFill>
                  <a:srgbClr val="000000"/>
                </a:solidFill>
              </a:rPr>
              <a:t>Land Evaluation and Advisory Council (</a:t>
            </a:r>
            <a:r>
              <a:rPr lang="en-US" altLang="en-US" sz="2800" b="1" kern="0" dirty="0">
                <a:solidFill>
                  <a:srgbClr val="000000"/>
                </a:solidFill>
              </a:rPr>
              <a:t>SLEAC</a:t>
            </a:r>
            <a:r>
              <a:rPr lang="en-US" altLang="en-US" sz="2800" kern="0" dirty="0">
                <a:solidFill>
                  <a:srgbClr val="000000"/>
                </a:solidFill>
              </a:rPr>
              <a:t>) was created in 1973 </a:t>
            </a:r>
            <a:r>
              <a:rPr lang="en-US" altLang="en-US" sz="2800" kern="0" dirty="0" smtClean="0">
                <a:solidFill>
                  <a:srgbClr val="000000"/>
                </a:solidFill>
              </a:rPr>
              <a:t>with the mandate to estimate </a:t>
            </a:r>
            <a:r>
              <a:rPr lang="en-US" altLang="en-US" sz="2800" kern="0" dirty="0">
                <a:solidFill>
                  <a:srgbClr val="000000"/>
                </a:solidFill>
              </a:rPr>
              <a:t>the use value of eligible land for each jurisdiction participating in the use-value taxation program. </a:t>
            </a:r>
            <a:endParaRPr lang="en-US" altLang="en-US" sz="2800" kern="0" dirty="0" smtClean="0"/>
          </a:p>
        </p:txBody>
      </p:sp>
    </p:spTree>
    <p:extLst>
      <p:ext uri="{BB962C8B-B14F-4D97-AF65-F5344CB8AC3E}">
        <p14:creationId xmlns:p14="http://schemas.microsoft.com/office/powerpoint/2010/main" val="18959514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a:xfrm>
            <a:off x="1752600" y="533400"/>
            <a:ext cx="6096000" cy="1143000"/>
          </a:xfrm>
        </p:spPr>
        <p:txBody>
          <a:bodyPr>
            <a:normAutofit fontScale="90000"/>
          </a:bodyPr>
          <a:lstStyle/>
          <a:p>
            <a:r>
              <a:rPr lang="en-US" altLang="en-US" b="1" i="1" dirty="0"/>
              <a:t>Virginia’s Use-Value </a:t>
            </a:r>
            <a:r>
              <a:rPr lang="en-US" altLang="en-US" b="1" i="1" dirty="0" smtClean="0"/>
              <a:t>Assessment </a:t>
            </a:r>
            <a:r>
              <a:rPr lang="en-US" altLang="en-US" b="1" i="1" dirty="0"/>
              <a:t>Program</a:t>
            </a:r>
          </a:p>
        </p:txBody>
      </p:sp>
      <p:sp>
        <p:nvSpPr>
          <p:cNvPr id="6" name="Rectangle 3"/>
          <p:cNvSpPr txBox="1">
            <a:spLocks noChangeArrowheads="1"/>
          </p:cNvSpPr>
          <p:nvPr/>
        </p:nvSpPr>
        <p:spPr bwMode="auto">
          <a:xfrm>
            <a:off x="533400" y="1981200"/>
            <a:ext cx="8077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lnSpc>
                <a:spcPct val="120000"/>
              </a:lnSpc>
              <a:spcAft>
                <a:spcPct val="25000"/>
              </a:spcAft>
            </a:pPr>
            <a:r>
              <a:rPr lang="en-US" altLang="en-US" kern="0" dirty="0" smtClean="0"/>
              <a:t>Virginia law allows for the preferential taxation of </a:t>
            </a:r>
            <a:r>
              <a:rPr lang="en-US" altLang="en-US" b="1" kern="0" dirty="0" smtClean="0"/>
              <a:t>agricultural</a:t>
            </a:r>
            <a:r>
              <a:rPr lang="en-US" altLang="en-US" kern="0" dirty="0" smtClean="0"/>
              <a:t>, </a:t>
            </a:r>
            <a:r>
              <a:rPr lang="en-US" altLang="en-US" b="1" kern="0" dirty="0" smtClean="0"/>
              <a:t>horticultural</a:t>
            </a:r>
            <a:r>
              <a:rPr lang="en-US" altLang="en-US" kern="0" dirty="0" smtClean="0"/>
              <a:t>, </a:t>
            </a:r>
            <a:r>
              <a:rPr lang="en-US" altLang="en-US" b="1" kern="0" dirty="0" smtClean="0"/>
              <a:t>forest</a:t>
            </a:r>
            <a:r>
              <a:rPr lang="en-US" altLang="en-US" kern="0" dirty="0" smtClean="0"/>
              <a:t>, and </a:t>
            </a:r>
            <a:r>
              <a:rPr lang="en-US" altLang="en-US" b="1" kern="0" dirty="0" smtClean="0"/>
              <a:t>open space </a:t>
            </a:r>
            <a:r>
              <a:rPr lang="en-US" altLang="en-US" kern="0" dirty="0" smtClean="0"/>
              <a:t>land </a:t>
            </a:r>
          </a:p>
          <a:p>
            <a:pPr>
              <a:lnSpc>
                <a:spcPct val="120000"/>
              </a:lnSpc>
            </a:pPr>
            <a:r>
              <a:rPr lang="en-US" altLang="en-US" b="1" kern="0" dirty="0" smtClean="0"/>
              <a:t>Eligible land </a:t>
            </a:r>
            <a:r>
              <a:rPr lang="en-US" altLang="en-US" kern="0" dirty="0" smtClean="0"/>
              <a:t>in any of these categories can be assessed at the land’s </a:t>
            </a:r>
            <a:r>
              <a:rPr lang="en-US" altLang="en-US" b="1" kern="0" dirty="0" smtClean="0"/>
              <a:t>value in use </a:t>
            </a:r>
            <a:r>
              <a:rPr lang="en-US" altLang="en-US" kern="0" dirty="0" smtClean="0"/>
              <a:t>(use-value) as opposed to the land’s </a:t>
            </a:r>
            <a:r>
              <a:rPr lang="en-US" altLang="en-US" b="1" kern="0" dirty="0" smtClean="0"/>
              <a:t>market value</a:t>
            </a:r>
            <a:endParaRPr lang="en-US" altLang="en-US" b="1" kern="0" dirty="0"/>
          </a:p>
        </p:txBody>
      </p:sp>
    </p:spTree>
    <p:extLst>
      <p:ext uri="{BB962C8B-B14F-4D97-AF65-F5344CB8AC3E}">
        <p14:creationId xmlns:p14="http://schemas.microsoft.com/office/powerpoint/2010/main" val="26236585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Eligible Land?</a:t>
            </a:r>
            <a:endParaRPr lang="en-US" dirty="0"/>
          </a:p>
        </p:txBody>
      </p:sp>
      <p:sp>
        <p:nvSpPr>
          <p:cNvPr id="3" name="Content Placeholder 2"/>
          <p:cNvSpPr>
            <a:spLocks noGrp="1"/>
          </p:cNvSpPr>
          <p:nvPr>
            <p:ph idx="1"/>
          </p:nvPr>
        </p:nvSpPr>
        <p:spPr>
          <a:xfrm>
            <a:off x="685800" y="1524000"/>
            <a:ext cx="7772400" cy="4572000"/>
          </a:xfrm>
        </p:spPr>
        <p:txBody>
          <a:bodyPr>
            <a:normAutofit fontScale="92500" lnSpcReduction="10000"/>
          </a:bodyPr>
          <a:lstStyle/>
          <a:p>
            <a:r>
              <a:rPr lang="en-US" sz="3600" dirty="0" smtClean="0"/>
              <a:t>Agricultural and horticultural defined by VA Department of Agriculture and Consumer Services (VDACS)</a:t>
            </a:r>
          </a:p>
          <a:p>
            <a:r>
              <a:rPr lang="en-US" sz="3600" dirty="0" smtClean="0"/>
              <a:t>Forest </a:t>
            </a:r>
            <a:r>
              <a:rPr lang="en-US" sz="3600" dirty="0"/>
              <a:t>defined by Department of </a:t>
            </a:r>
            <a:r>
              <a:rPr lang="en-US" sz="3600" dirty="0" smtClean="0"/>
              <a:t>Forestry (DOF)</a:t>
            </a:r>
          </a:p>
          <a:p>
            <a:r>
              <a:rPr lang="en-US" sz="3600" dirty="0" smtClean="0"/>
              <a:t>Open </a:t>
            </a:r>
            <a:r>
              <a:rPr lang="en-US" sz="3600" dirty="0"/>
              <a:t>space </a:t>
            </a:r>
            <a:r>
              <a:rPr lang="en-US" sz="3600" dirty="0" smtClean="0"/>
              <a:t>defined </a:t>
            </a:r>
            <a:r>
              <a:rPr lang="en-US" sz="3600" dirty="0"/>
              <a:t>by Department </a:t>
            </a:r>
            <a:r>
              <a:rPr lang="en-US" sz="3600" dirty="0" smtClean="0"/>
              <a:t>Conservation and </a:t>
            </a:r>
            <a:r>
              <a:rPr lang="en-US" sz="3600" smtClean="0"/>
              <a:t>Recreation (DCR)</a:t>
            </a:r>
            <a:endParaRPr lang="en-US" sz="3600" dirty="0" smtClean="0"/>
          </a:p>
          <a:p>
            <a:r>
              <a:rPr lang="en-US" sz="3600" i="1" dirty="0"/>
              <a:t>See </a:t>
            </a:r>
            <a:r>
              <a:rPr lang="en-US" sz="3600" i="1" dirty="0" smtClean="0"/>
              <a:t>State </a:t>
            </a:r>
            <a:r>
              <a:rPr lang="en-US" sz="3600" i="1" dirty="0"/>
              <a:t>Land Evaluation and Advisory Council (SLEAC) manual </a:t>
            </a:r>
            <a:r>
              <a:rPr lang="en-US" sz="3600" i="1" dirty="0" smtClean="0"/>
              <a:t>for details </a:t>
            </a:r>
            <a:endParaRPr lang="en-US" sz="3600" i="1" dirty="0"/>
          </a:p>
        </p:txBody>
      </p:sp>
    </p:spTree>
    <p:extLst>
      <p:ext uri="{BB962C8B-B14F-4D97-AF65-F5344CB8AC3E}">
        <p14:creationId xmlns:p14="http://schemas.microsoft.com/office/powerpoint/2010/main" val="4034277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52425" y="1447800"/>
            <a:ext cx="8382000" cy="4708981"/>
          </a:xfrm>
          <a:prstGeom prst="rect">
            <a:avLst/>
          </a:prstGeom>
        </p:spPr>
        <p:txBody>
          <a:bodyPr wrap="square">
            <a:spAutoFit/>
          </a:bodyPr>
          <a:lstStyle/>
          <a:p>
            <a:r>
              <a:rPr lang="en-US" sz="2000" dirty="0"/>
              <a:t>4.6.5 Agricultural Property - The Standard on Mass Appraisal of Real Property </a:t>
            </a:r>
            <a:r>
              <a:rPr lang="en-US" sz="2000" dirty="0" smtClean="0"/>
              <a:t>International </a:t>
            </a:r>
            <a:r>
              <a:rPr lang="en-US" sz="2000" dirty="0"/>
              <a:t>Association of Assessing </a:t>
            </a:r>
            <a:r>
              <a:rPr lang="en-US" sz="2000" dirty="0" smtClean="0"/>
              <a:t>Officers (IAAO </a:t>
            </a:r>
            <a:r>
              <a:rPr lang="en-US" sz="2000" dirty="0"/>
              <a:t>2012) </a:t>
            </a:r>
          </a:p>
          <a:p>
            <a:endParaRPr lang="en-US" sz="2000" dirty="0"/>
          </a:p>
          <a:p>
            <a:r>
              <a:rPr lang="en-US" sz="2000" dirty="0">
                <a:solidFill>
                  <a:schemeClr val="bg1">
                    <a:lumMod val="85000"/>
                  </a:schemeClr>
                </a:solidFill>
              </a:rPr>
              <a:t>If adequate sales data are available and agricultural property is to be appraised at market value, the sales comparison approach would be preferred. However, nearly every state or province provides for use-value assessment (and usually appraisal), which significantly understates the market value for agricultural property, so the sales comparison approach is usually not applicable. Because of this limitation, </a:t>
            </a:r>
            <a:r>
              <a:rPr lang="en-US" sz="2000" b="1" dirty="0">
                <a:solidFill>
                  <a:schemeClr val="bg1">
                    <a:lumMod val="85000"/>
                  </a:schemeClr>
                </a:solidFill>
              </a:rPr>
              <a:t>it is imperative to obtain good income data and to use the income approach for agricultural land</a:t>
            </a:r>
            <a:r>
              <a:rPr lang="en-US" sz="2000" dirty="0">
                <a:solidFill>
                  <a:schemeClr val="bg1">
                    <a:lumMod val="85000"/>
                  </a:schemeClr>
                </a:solidFill>
              </a:rPr>
              <a:t>. </a:t>
            </a:r>
            <a:r>
              <a:rPr lang="en-US" sz="2000" dirty="0" smtClean="0">
                <a:solidFill>
                  <a:schemeClr val="bg1">
                    <a:lumMod val="85000"/>
                  </a:schemeClr>
                </a:solidFill>
              </a:rPr>
              <a:t> </a:t>
            </a:r>
            <a:r>
              <a:rPr lang="en-US" sz="2000" b="1" dirty="0" smtClean="0">
                <a:solidFill>
                  <a:schemeClr val="bg1">
                    <a:lumMod val="85000"/>
                  </a:schemeClr>
                </a:solidFill>
              </a:rPr>
              <a:t>Land </a:t>
            </a:r>
            <a:r>
              <a:rPr lang="en-US" sz="2000" b="1" dirty="0">
                <a:solidFill>
                  <a:schemeClr val="bg1">
                    <a:lumMod val="85000"/>
                  </a:schemeClr>
                </a:solidFill>
              </a:rPr>
              <a:t>rents are often available, sometimes permitting the development and application of overall capitalization rates</a:t>
            </a:r>
            <a:r>
              <a:rPr lang="en-US" sz="2000" dirty="0">
                <a:solidFill>
                  <a:schemeClr val="bg1">
                    <a:lumMod val="85000"/>
                  </a:schemeClr>
                </a:solidFill>
              </a:rPr>
              <a:t>. This method, of course, also entails the estimation of normal land rents for unrented parcels. When agricultural parcels include improvements, the cost approach or sales comparison models that provide separate building values may be used to determine their value. </a:t>
            </a:r>
            <a:endParaRPr lang="en-US" sz="2000" dirty="0" smtClean="0">
              <a:solidFill>
                <a:schemeClr val="bg1">
                  <a:lumMod val="85000"/>
                </a:schemeClr>
              </a:solidFill>
            </a:endParaRPr>
          </a:p>
        </p:txBody>
      </p:sp>
      <p:sp>
        <p:nvSpPr>
          <p:cNvPr id="10" name="Rectangular Callout 9"/>
          <p:cNvSpPr/>
          <p:nvPr/>
        </p:nvSpPr>
        <p:spPr bwMode="auto">
          <a:xfrm>
            <a:off x="533400" y="2209800"/>
            <a:ext cx="7543800" cy="1219200"/>
          </a:xfrm>
          <a:prstGeom prst="wedgeRectCallout">
            <a:avLst>
              <a:gd name="adj1" fmla="val -1979"/>
              <a:gd name="adj2" fmla="val 123834"/>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hangingPunct="0"/>
            <a:r>
              <a:rPr lang="en-US" sz="3200" dirty="0" smtClean="0"/>
              <a:t>…. </a:t>
            </a:r>
            <a:r>
              <a:rPr lang="en-US" sz="3200" dirty="0"/>
              <a:t>to use the income approach for agricultural </a:t>
            </a:r>
            <a:r>
              <a:rPr lang="en-US" sz="3200" dirty="0" smtClean="0"/>
              <a:t>land…  </a:t>
            </a:r>
            <a:r>
              <a:rPr lang="en-US" sz="3200" dirty="0"/>
              <a:t>Land rents </a:t>
            </a:r>
            <a:r>
              <a:rPr lang="en-US" sz="3200" dirty="0" smtClean="0"/>
              <a:t>…. </a:t>
            </a:r>
            <a:endParaRPr kumimoji="0" lang="en-US" sz="3200" b="0" i="0" u="none" strike="noStrike" cap="none" normalizeH="0" baseline="0" dirty="0" smtClean="0">
              <a:ln>
                <a:noFill/>
              </a:ln>
              <a:solidFill>
                <a:schemeClr val="tx1"/>
              </a:solidFill>
              <a:effectLst/>
            </a:endParaRPr>
          </a:p>
        </p:txBody>
      </p:sp>
      <p:sp>
        <p:nvSpPr>
          <p:cNvPr id="5" name="Rectangle 2"/>
          <p:cNvSpPr txBox="1">
            <a:spLocks noChangeArrowheads="1"/>
          </p:cNvSpPr>
          <p:nvPr/>
        </p:nvSpPr>
        <p:spPr>
          <a:xfrm>
            <a:off x="1752600" y="533400"/>
            <a:ext cx="6096000" cy="1143000"/>
          </a:xfrm>
          <a:prstGeom prst="rect">
            <a:avLst/>
          </a:prstGeom>
        </p:spPr>
        <p:txBody>
          <a:bodyPr/>
          <a:lstStyle>
            <a:lvl1pPr algn="ctr" rtl="0" eaLnBrk="0" fontAlgn="base" hangingPunct="0">
              <a:spcBef>
                <a:spcPct val="0"/>
              </a:spcBef>
              <a:spcAft>
                <a:spcPct val="0"/>
              </a:spcAft>
              <a:defRPr sz="4000" b="1">
                <a:solidFill>
                  <a:schemeClr val="tx2"/>
                </a:solidFill>
                <a:latin typeface="+mj-lt"/>
                <a:ea typeface="+mj-ea"/>
                <a:cs typeface="+mj-cs"/>
              </a:defRPr>
            </a:lvl1pPr>
            <a:lvl2pPr algn="ctr" rtl="0" eaLnBrk="0" fontAlgn="base" hangingPunct="0">
              <a:spcBef>
                <a:spcPct val="0"/>
              </a:spcBef>
              <a:spcAft>
                <a:spcPct val="0"/>
              </a:spcAft>
              <a:defRPr sz="4000" b="1">
                <a:solidFill>
                  <a:schemeClr val="tx2"/>
                </a:solidFill>
                <a:latin typeface="Times New Roman" pitchFamily="18" charset="0"/>
              </a:defRPr>
            </a:lvl2pPr>
            <a:lvl3pPr algn="ctr" rtl="0" eaLnBrk="0" fontAlgn="base" hangingPunct="0">
              <a:spcBef>
                <a:spcPct val="0"/>
              </a:spcBef>
              <a:spcAft>
                <a:spcPct val="0"/>
              </a:spcAft>
              <a:defRPr sz="4000" b="1">
                <a:solidFill>
                  <a:schemeClr val="tx2"/>
                </a:solidFill>
                <a:latin typeface="Times New Roman" pitchFamily="18" charset="0"/>
              </a:defRPr>
            </a:lvl3pPr>
            <a:lvl4pPr algn="ctr" rtl="0" eaLnBrk="0" fontAlgn="base" hangingPunct="0">
              <a:spcBef>
                <a:spcPct val="0"/>
              </a:spcBef>
              <a:spcAft>
                <a:spcPct val="0"/>
              </a:spcAft>
              <a:defRPr sz="4000" b="1">
                <a:solidFill>
                  <a:schemeClr val="tx2"/>
                </a:solidFill>
                <a:latin typeface="Times New Roman" pitchFamily="18" charset="0"/>
              </a:defRPr>
            </a:lvl4pPr>
            <a:lvl5pPr algn="ctr" rtl="0" eaLnBrk="0" fontAlgn="base" hangingPunct="0">
              <a:spcBef>
                <a:spcPct val="0"/>
              </a:spcBef>
              <a:spcAft>
                <a:spcPct val="0"/>
              </a:spcAft>
              <a:defRPr sz="4000" b="1">
                <a:solidFill>
                  <a:schemeClr val="tx2"/>
                </a:solidFill>
                <a:latin typeface="Times New Roman" pitchFamily="18" charset="0"/>
              </a:defRPr>
            </a:lvl5pPr>
            <a:lvl6pPr marL="457200" algn="ctr" rtl="0" eaLnBrk="0" fontAlgn="base" hangingPunct="0">
              <a:spcBef>
                <a:spcPct val="0"/>
              </a:spcBef>
              <a:spcAft>
                <a:spcPct val="0"/>
              </a:spcAft>
              <a:defRPr sz="4000" b="1">
                <a:solidFill>
                  <a:schemeClr val="tx2"/>
                </a:solidFill>
                <a:latin typeface="Times New Roman" pitchFamily="18" charset="0"/>
              </a:defRPr>
            </a:lvl6pPr>
            <a:lvl7pPr marL="914400" algn="ctr" rtl="0" eaLnBrk="0" fontAlgn="base" hangingPunct="0">
              <a:spcBef>
                <a:spcPct val="0"/>
              </a:spcBef>
              <a:spcAft>
                <a:spcPct val="0"/>
              </a:spcAft>
              <a:defRPr sz="4000" b="1">
                <a:solidFill>
                  <a:schemeClr val="tx2"/>
                </a:solidFill>
                <a:latin typeface="Times New Roman" pitchFamily="18" charset="0"/>
              </a:defRPr>
            </a:lvl7pPr>
            <a:lvl8pPr marL="1371600" algn="ctr" rtl="0" eaLnBrk="0" fontAlgn="base" hangingPunct="0">
              <a:spcBef>
                <a:spcPct val="0"/>
              </a:spcBef>
              <a:spcAft>
                <a:spcPct val="0"/>
              </a:spcAft>
              <a:defRPr sz="4000" b="1">
                <a:solidFill>
                  <a:schemeClr val="tx2"/>
                </a:solidFill>
                <a:latin typeface="Times New Roman" pitchFamily="18" charset="0"/>
              </a:defRPr>
            </a:lvl8pPr>
            <a:lvl9pPr marL="1828800" algn="ctr" rtl="0" eaLnBrk="0" fontAlgn="base" hangingPunct="0">
              <a:spcBef>
                <a:spcPct val="0"/>
              </a:spcBef>
              <a:spcAft>
                <a:spcPct val="0"/>
              </a:spcAft>
              <a:defRPr sz="4000" b="1">
                <a:solidFill>
                  <a:schemeClr val="tx2"/>
                </a:solidFill>
                <a:latin typeface="Times New Roman" pitchFamily="18" charset="0"/>
              </a:defRPr>
            </a:lvl9pPr>
          </a:lstStyle>
          <a:p>
            <a:r>
              <a:rPr lang="en-US" altLang="en-US" i="1" kern="0" dirty="0" smtClean="0"/>
              <a:t>Value in Use?</a:t>
            </a:r>
            <a:endParaRPr lang="en-US" altLang="en-US" i="1" kern="0" dirty="0"/>
          </a:p>
        </p:txBody>
      </p:sp>
      <p:sp>
        <p:nvSpPr>
          <p:cNvPr id="6" name="Rectangular Callout 5"/>
          <p:cNvSpPr/>
          <p:nvPr/>
        </p:nvSpPr>
        <p:spPr bwMode="auto">
          <a:xfrm>
            <a:off x="609600" y="4800600"/>
            <a:ext cx="7543800" cy="1219200"/>
          </a:xfrm>
          <a:prstGeom prst="wedgeRectCallout">
            <a:avLst>
              <a:gd name="adj1" fmla="val -2863"/>
              <a:gd name="adj2" fmla="val 48053"/>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hangingPunct="0"/>
            <a:r>
              <a:rPr lang="en-US" sz="3200" dirty="0" smtClean="0"/>
              <a:t>And the Code of VA allows for income and rental </a:t>
            </a:r>
            <a:r>
              <a:rPr lang="en-US" sz="3200" dirty="0"/>
              <a:t>rate </a:t>
            </a:r>
            <a:r>
              <a:rPr lang="en-US" sz="3200" dirty="0" smtClean="0"/>
              <a:t>approaches </a:t>
            </a:r>
            <a:endParaRPr kumimoji="0" lang="en-US" sz="320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14843131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Content Placeholder 16"/>
          <p:cNvSpPr>
            <a:spLocks noGrp="1"/>
          </p:cNvSpPr>
          <p:nvPr>
            <p:ph idx="1"/>
          </p:nvPr>
        </p:nvSpPr>
        <p:spPr>
          <a:xfrm>
            <a:off x="685800" y="1295400"/>
            <a:ext cx="7772400" cy="4572000"/>
          </a:xfrm>
        </p:spPr>
        <p:txBody>
          <a:bodyPr/>
          <a:lstStyle/>
          <a:p>
            <a:pPr marL="0" indent="0">
              <a:buNone/>
            </a:pPr>
            <a:r>
              <a:rPr lang="en-US" dirty="0" smtClean="0"/>
              <a:t>Identify components of farmland value?</a:t>
            </a:r>
          </a:p>
          <a:p>
            <a:pPr marL="0" indent="0">
              <a:buNone/>
            </a:pPr>
            <a:endParaRPr lang="en-US" dirty="0" smtClean="0"/>
          </a:p>
          <a:p>
            <a:pPr marL="0" indent="0">
              <a:buNone/>
            </a:pPr>
            <a:endParaRPr lang="en-US" sz="2400" dirty="0" smtClean="0"/>
          </a:p>
          <a:p>
            <a:pPr marL="0" indent="0">
              <a:buNone/>
            </a:pPr>
            <a:endParaRPr lang="en-US" sz="2400" dirty="0"/>
          </a:p>
          <a:p>
            <a:pPr marL="0" indent="0">
              <a:buNone/>
            </a:pPr>
            <a:endParaRPr lang="en-US" sz="2400" dirty="0" smtClean="0"/>
          </a:p>
          <a:p>
            <a:pPr marL="0" indent="0">
              <a:buNone/>
            </a:pPr>
            <a:endParaRPr lang="en-US" sz="2400" dirty="0" smtClean="0"/>
          </a:p>
          <a:p>
            <a:pPr marL="0" indent="0">
              <a:buNone/>
            </a:pPr>
            <a:endParaRPr lang="en-US" sz="2400" dirty="0" smtClean="0"/>
          </a:p>
          <a:p>
            <a:pPr marL="0" indent="0">
              <a:buNone/>
            </a:pPr>
            <a:endParaRPr lang="en-US" sz="2400" dirty="0" smtClean="0"/>
          </a:p>
          <a:p>
            <a:pPr marL="0" indent="0">
              <a:buNone/>
            </a:pPr>
            <a:endParaRPr lang="en-US" sz="2400" dirty="0"/>
          </a:p>
          <a:p>
            <a:pPr marL="0" indent="0">
              <a:buNone/>
            </a:pPr>
            <a:endParaRPr lang="en-US" sz="2400" dirty="0" smtClean="0"/>
          </a:p>
          <a:p>
            <a:pPr marL="0" indent="0">
              <a:buNone/>
            </a:pPr>
            <a:endParaRPr lang="en-US" sz="2400" dirty="0" smtClean="0"/>
          </a:p>
          <a:p>
            <a:pPr marL="0" indent="0">
              <a:buNone/>
            </a:pPr>
            <a:endParaRPr lang="en-US" sz="1400" dirty="0"/>
          </a:p>
          <a:p>
            <a:pPr marL="0" indent="0">
              <a:buNone/>
            </a:pPr>
            <a:endParaRPr lang="en-US" sz="1400" dirty="0" smtClean="0"/>
          </a:p>
        </p:txBody>
      </p:sp>
      <p:sp>
        <p:nvSpPr>
          <p:cNvPr id="7" name="Title 6"/>
          <p:cNvSpPr>
            <a:spLocks noGrp="1"/>
          </p:cNvSpPr>
          <p:nvPr>
            <p:ph type="title"/>
          </p:nvPr>
        </p:nvSpPr>
        <p:spPr>
          <a:xfrm>
            <a:off x="1981200" y="228600"/>
            <a:ext cx="5715000" cy="1143000"/>
          </a:xfrm>
        </p:spPr>
        <p:txBody>
          <a:bodyPr/>
          <a:lstStyle/>
          <a:p>
            <a:r>
              <a:rPr lang="en-US" dirty="0"/>
              <a:t>Value in use, How?</a:t>
            </a:r>
          </a:p>
        </p:txBody>
      </p:sp>
      <p:grpSp>
        <p:nvGrpSpPr>
          <p:cNvPr id="13" name="Group 12"/>
          <p:cNvGrpSpPr/>
          <p:nvPr/>
        </p:nvGrpSpPr>
        <p:grpSpPr>
          <a:xfrm>
            <a:off x="685800" y="2579013"/>
            <a:ext cx="7467600" cy="369332"/>
            <a:chOff x="685800" y="2796064"/>
            <a:chExt cx="7467600" cy="369332"/>
          </a:xfrm>
        </p:grpSpPr>
        <p:sp>
          <p:nvSpPr>
            <p:cNvPr id="3" name="Rectangle 2"/>
            <p:cNvSpPr/>
            <p:nvPr/>
          </p:nvSpPr>
          <p:spPr bwMode="auto">
            <a:xfrm>
              <a:off x="685800" y="2796064"/>
              <a:ext cx="6400800" cy="369332"/>
            </a:xfrm>
            <a:prstGeom prst="rect">
              <a:avLst/>
            </a:prstGeom>
            <a:solidFill>
              <a:schemeClr val="accent3">
                <a:lumMod val="85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noAutofit/>
            </a:bodyPr>
            <a:lstStyle/>
            <a:p>
              <a:pPr marL="91440" lvl="1"/>
              <a:r>
                <a:rPr lang="en-US" dirty="0"/>
                <a:t>Proximity to amenities</a:t>
              </a:r>
            </a:p>
          </p:txBody>
        </p:sp>
        <p:sp>
          <p:nvSpPr>
            <p:cNvPr id="9" name="Rectangle 8"/>
            <p:cNvSpPr/>
            <p:nvPr/>
          </p:nvSpPr>
          <p:spPr bwMode="auto">
            <a:xfrm>
              <a:off x="7086600" y="2796064"/>
              <a:ext cx="1066800" cy="369332"/>
            </a:xfrm>
            <a:prstGeom prst="rect">
              <a:avLst/>
            </a:prstGeom>
            <a:solidFill>
              <a:schemeClr val="accent3">
                <a:lumMod val="85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noAutofit/>
            </a:bodyPr>
            <a:lstStyle/>
            <a:p>
              <a:pPr marL="91440" lvl="1"/>
              <a:r>
                <a:rPr lang="en-US" dirty="0" smtClean="0"/>
                <a:t>$2,000</a:t>
              </a:r>
              <a:endParaRPr lang="en-US" dirty="0"/>
            </a:p>
          </p:txBody>
        </p:sp>
      </p:grpSp>
      <p:grpSp>
        <p:nvGrpSpPr>
          <p:cNvPr id="19" name="Group 18"/>
          <p:cNvGrpSpPr/>
          <p:nvPr/>
        </p:nvGrpSpPr>
        <p:grpSpPr>
          <a:xfrm>
            <a:off x="666748" y="3912513"/>
            <a:ext cx="7486651" cy="457200"/>
            <a:chOff x="666749" y="3810000"/>
            <a:chExt cx="7486651" cy="457200"/>
          </a:xfrm>
        </p:grpSpPr>
        <p:sp>
          <p:nvSpPr>
            <p:cNvPr id="4" name="Rectangle 3"/>
            <p:cNvSpPr/>
            <p:nvPr/>
          </p:nvSpPr>
          <p:spPr bwMode="auto">
            <a:xfrm>
              <a:off x="666749" y="3810000"/>
              <a:ext cx="6419851" cy="457200"/>
            </a:xfrm>
            <a:prstGeom prst="rect">
              <a:avLst/>
            </a:prstGeom>
            <a:solidFill>
              <a:schemeClr val="accent5">
                <a:lumMod val="20000"/>
                <a:lumOff val="80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noAutofit/>
            </a:bodyPr>
            <a:lstStyle/>
            <a:p>
              <a:pPr marL="91440" lvl="1"/>
              <a:r>
                <a:rPr lang="en-US" dirty="0"/>
                <a:t>Cost of conversion or development to non Ag use</a:t>
              </a:r>
            </a:p>
          </p:txBody>
        </p:sp>
        <p:sp>
          <p:nvSpPr>
            <p:cNvPr id="11" name="Rectangle 10"/>
            <p:cNvSpPr/>
            <p:nvPr/>
          </p:nvSpPr>
          <p:spPr bwMode="auto">
            <a:xfrm>
              <a:off x="7086601" y="3810000"/>
              <a:ext cx="1066799" cy="457200"/>
            </a:xfrm>
            <a:prstGeom prst="rect">
              <a:avLst/>
            </a:prstGeom>
            <a:solidFill>
              <a:schemeClr val="accent5">
                <a:lumMod val="20000"/>
                <a:lumOff val="80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noAutofit/>
            </a:bodyPr>
            <a:lstStyle/>
            <a:p>
              <a:pPr marL="91440" lvl="1"/>
              <a:r>
                <a:rPr lang="en-US" dirty="0" smtClean="0"/>
                <a:t>$2,000</a:t>
              </a:r>
              <a:endParaRPr lang="en-US" dirty="0"/>
            </a:p>
          </p:txBody>
        </p:sp>
      </p:grpSp>
      <p:grpSp>
        <p:nvGrpSpPr>
          <p:cNvPr id="14" name="Group 13"/>
          <p:cNvGrpSpPr/>
          <p:nvPr/>
        </p:nvGrpSpPr>
        <p:grpSpPr>
          <a:xfrm>
            <a:off x="685800" y="4598313"/>
            <a:ext cx="7467600" cy="416004"/>
            <a:chOff x="685800" y="3165396"/>
            <a:chExt cx="7467600" cy="416004"/>
          </a:xfrm>
        </p:grpSpPr>
        <p:sp>
          <p:nvSpPr>
            <p:cNvPr id="5" name="Rectangle 4"/>
            <p:cNvSpPr/>
            <p:nvPr/>
          </p:nvSpPr>
          <p:spPr bwMode="auto">
            <a:xfrm>
              <a:off x="685800" y="3165396"/>
              <a:ext cx="6477000" cy="416004"/>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noAutofit/>
            </a:bodyPr>
            <a:lstStyle/>
            <a:p>
              <a:pPr marL="91440" lvl="1"/>
              <a:r>
                <a:rPr lang="en-US" dirty="0" smtClean="0"/>
                <a:t>Growth </a:t>
              </a:r>
              <a:r>
                <a:rPr lang="en-US" dirty="0"/>
                <a:t>premium – population increase</a:t>
              </a:r>
            </a:p>
          </p:txBody>
        </p:sp>
        <p:sp>
          <p:nvSpPr>
            <p:cNvPr id="12" name="Rectangle 11"/>
            <p:cNvSpPr/>
            <p:nvPr/>
          </p:nvSpPr>
          <p:spPr bwMode="auto">
            <a:xfrm>
              <a:off x="7086600" y="3165396"/>
              <a:ext cx="1066800" cy="416004"/>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noAutofit/>
            </a:bodyPr>
            <a:lstStyle/>
            <a:p>
              <a:pPr marL="91440" lvl="1"/>
              <a:r>
                <a:rPr lang="en-US" dirty="0" smtClean="0"/>
                <a:t>$1,000</a:t>
              </a:r>
              <a:endParaRPr lang="en-US" dirty="0"/>
            </a:p>
          </p:txBody>
        </p:sp>
      </p:grpSp>
      <p:grpSp>
        <p:nvGrpSpPr>
          <p:cNvPr id="6" name="Group 5"/>
          <p:cNvGrpSpPr/>
          <p:nvPr/>
        </p:nvGrpSpPr>
        <p:grpSpPr>
          <a:xfrm>
            <a:off x="676275" y="1942981"/>
            <a:ext cx="7467600" cy="369332"/>
            <a:chOff x="685800" y="5421868"/>
            <a:chExt cx="7467600" cy="369332"/>
          </a:xfrm>
        </p:grpSpPr>
        <p:sp>
          <p:nvSpPr>
            <p:cNvPr id="15" name="Rectangle 14"/>
            <p:cNvSpPr/>
            <p:nvPr/>
          </p:nvSpPr>
          <p:spPr bwMode="auto">
            <a:xfrm>
              <a:off x="685800" y="5421868"/>
              <a:ext cx="6400800" cy="369332"/>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noAutofit/>
            </a:bodyPr>
            <a:lstStyle/>
            <a:p>
              <a:pPr marL="91440" lvl="1"/>
              <a:r>
                <a:rPr lang="en-US" b="1" dirty="0" smtClean="0"/>
                <a:t>Market Value of 1.0 acre of farmland</a:t>
              </a:r>
              <a:endParaRPr lang="en-US" b="1" dirty="0"/>
            </a:p>
          </p:txBody>
        </p:sp>
        <p:sp>
          <p:nvSpPr>
            <p:cNvPr id="16" name="Rectangle 15"/>
            <p:cNvSpPr/>
            <p:nvPr/>
          </p:nvSpPr>
          <p:spPr bwMode="auto">
            <a:xfrm>
              <a:off x="7086600" y="5421868"/>
              <a:ext cx="1066800" cy="369332"/>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noAutofit/>
            </a:bodyPr>
            <a:lstStyle/>
            <a:p>
              <a:pPr marL="91440" lvl="1" algn="r"/>
              <a:r>
                <a:rPr lang="en-US" b="1" dirty="0" smtClean="0"/>
                <a:t>$7,000</a:t>
              </a:r>
              <a:endParaRPr lang="en-US" b="1" i="1" dirty="0"/>
            </a:p>
          </p:txBody>
        </p:sp>
      </p:grpSp>
      <p:sp>
        <p:nvSpPr>
          <p:cNvPr id="18" name="Rectangle 17"/>
          <p:cNvSpPr/>
          <p:nvPr/>
        </p:nvSpPr>
        <p:spPr>
          <a:xfrm>
            <a:off x="542925" y="6172200"/>
            <a:ext cx="7696200" cy="430887"/>
          </a:xfrm>
          <a:prstGeom prst="rect">
            <a:avLst/>
          </a:prstGeom>
        </p:spPr>
        <p:txBody>
          <a:bodyPr wrap="square">
            <a:spAutoFit/>
          </a:bodyPr>
          <a:lstStyle/>
          <a:p>
            <a:r>
              <a:rPr lang="en-US" sz="1100" dirty="0" err="1"/>
              <a:t>Capozza</a:t>
            </a:r>
            <a:r>
              <a:rPr lang="en-US" sz="1100" dirty="0"/>
              <a:t>, Dennis R. and Robert W. </a:t>
            </a:r>
            <a:r>
              <a:rPr lang="en-US" sz="1100" dirty="0" err="1"/>
              <a:t>Helsley</a:t>
            </a:r>
            <a:r>
              <a:rPr lang="en-US" sz="1100" dirty="0"/>
              <a:t>. 1989. “The Fundamentals of Land Prices and Urban Growth.” </a:t>
            </a:r>
            <a:r>
              <a:rPr lang="en-US" sz="1100" i="1" dirty="0"/>
              <a:t>Journal of </a:t>
            </a:r>
            <a:r>
              <a:rPr lang="en-US" sz="1100" i="1" dirty="0" smtClean="0"/>
              <a:t>Urban Economics</a:t>
            </a:r>
            <a:r>
              <a:rPr lang="en-US" sz="1100" dirty="0"/>
              <a:t>. 26 (3): 295–306.</a:t>
            </a:r>
          </a:p>
        </p:txBody>
      </p:sp>
      <p:grpSp>
        <p:nvGrpSpPr>
          <p:cNvPr id="31" name="Group 30"/>
          <p:cNvGrpSpPr/>
          <p:nvPr/>
        </p:nvGrpSpPr>
        <p:grpSpPr>
          <a:xfrm>
            <a:off x="666749" y="3188613"/>
            <a:ext cx="7467601" cy="457200"/>
            <a:chOff x="685799" y="4495800"/>
            <a:chExt cx="7467601" cy="457200"/>
          </a:xfrm>
        </p:grpSpPr>
        <p:sp>
          <p:nvSpPr>
            <p:cNvPr id="22" name="Rectangle 21"/>
            <p:cNvSpPr/>
            <p:nvPr/>
          </p:nvSpPr>
          <p:spPr bwMode="auto">
            <a:xfrm>
              <a:off x="685799" y="4495800"/>
              <a:ext cx="6400801" cy="457200"/>
            </a:xfrm>
            <a:prstGeom prst="rect">
              <a:avLst/>
            </a:prstGeom>
            <a:solidFill>
              <a:srgbClr val="FFB08D"/>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noAutofit/>
            </a:bodyPr>
            <a:lstStyle/>
            <a:p>
              <a:pPr marL="91440" lvl="1"/>
              <a:r>
                <a:rPr lang="en-US" dirty="0" smtClean="0"/>
                <a:t>Accessibility/distance </a:t>
              </a:r>
              <a:r>
                <a:rPr lang="en-US" dirty="0"/>
                <a:t>to the city center </a:t>
              </a:r>
            </a:p>
          </p:txBody>
        </p:sp>
        <p:sp>
          <p:nvSpPr>
            <p:cNvPr id="23" name="Rectangle 22"/>
            <p:cNvSpPr/>
            <p:nvPr/>
          </p:nvSpPr>
          <p:spPr bwMode="auto">
            <a:xfrm>
              <a:off x="7086600" y="4495800"/>
              <a:ext cx="1066800" cy="457200"/>
            </a:xfrm>
            <a:prstGeom prst="rect">
              <a:avLst/>
            </a:prstGeom>
            <a:solidFill>
              <a:srgbClr val="FFB08D"/>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noAutofit/>
            </a:bodyPr>
            <a:lstStyle/>
            <a:p>
              <a:pPr marL="91440" lvl="1"/>
              <a:r>
                <a:rPr lang="en-US" dirty="0" smtClean="0"/>
                <a:t>$1,000</a:t>
              </a:r>
              <a:endParaRPr lang="en-US" dirty="0"/>
            </a:p>
          </p:txBody>
        </p:sp>
      </p:grpSp>
      <p:grpSp>
        <p:nvGrpSpPr>
          <p:cNvPr id="28" name="Group 27"/>
          <p:cNvGrpSpPr/>
          <p:nvPr/>
        </p:nvGrpSpPr>
        <p:grpSpPr>
          <a:xfrm>
            <a:off x="685799" y="2300645"/>
            <a:ext cx="7467600" cy="316468"/>
            <a:chOff x="685800" y="5421868"/>
            <a:chExt cx="7467600" cy="369332"/>
          </a:xfrm>
        </p:grpSpPr>
        <p:sp>
          <p:nvSpPr>
            <p:cNvPr id="29" name="Rectangle 28"/>
            <p:cNvSpPr/>
            <p:nvPr/>
          </p:nvSpPr>
          <p:spPr bwMode="auto">
            <a:xfrm>
              <a:off x="685800" y="5421868"/>
              <a:ext cx="6400800" cy="369332"/>
            </a:xfrm>
            <a:prstGeom prst="rect">
              <a:avLst/>
            </a:prstGeom>
            <a:no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noAutofit/>
            </a:bodyPr>
            <a:lstStyle/>
            <a:p>
              <a:pPr marL="91440" lvl="1" algn="ctr"/>
              <a:r>
                <a:rPr lang="en-US" sz="1600" dirty="0" smtClean="0"/>
                <a:t>minus</a:t>
              </a:r>
              <a:endParaRPr lang="en-US" dirty="0"/>
            </a:p>
          </p:txBody>
        </p:sp>
        <p:sp>
          <p:nvSpPr>
            <p:cNvPr id="30" name="Rectangle 29"/>
            <p:cNvSpPr/>
            <p:nvPr/>
          </p:nvSpPr>
          <p:spPr bwMode="auto">
            <a:xfrm>
              <a:off x="7086600" y="5421868"/>
              <a:ext cx="1066800" cy="369332"/>
            </a:xfrm>
            <a:prstGeom prst="rect">
              <a:avLst/>
            </a:prstGeom>
            <a:no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noAutofit/>
            </a:bodyPr>
            <a:lstStyle/>
            <a:p>
              <a:pPr marL="91440" lvl="1" algn="ctr"/>
              <a:endParaRPr lang="en-US" i="1" dirty="0"/>
            </a:p>
          </p:txBody>
        </p:sp>
      </p:grpSp>
      <p:grpSp>
        <p:nvGrpSpPr>
          <p:cNvPr id="32" name="Group 31"/>
          <p:cNvGrpSpPr/>
          <p:nvPr/>
        </p:nvGrpSpPr>
        <p:grpSpPr>
          <a:xfrm>
            <a:off x="685799" y="2948345"/>
            <a:ext cx="7467600" cy="316468"/>
            <a:chOff x="685800" y="5421868"/>
            <a:chExt cx="7467600" cy="369332"/>
          </a:xfrm>
        </p:grpSpPr>
        <p:sp>
          <p:nvSpPr>
            <p:cNvPr id="33" name="Rectangle 32"/>
            <p:cNvSpPr/>
            <p:nvPr/>
          </p:nvSpPr>
          <p:spPr bwMode="auto">
            <a:xfrm>
              <a:off x="685800" y="5421868"/>
              <a:ext cx="6400800" cy="369332"/>
            </a:xfrm>
            <a:prstGeom prst="rect">
              <a:avLst/>
            </a:prstGeom>
            <a:no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noAutofit/>
            </a:bodyPr>
            <a:lstStyle/>
            <a:p>
              <a:pPr marL="91440" lvl="1" algn="ctr"/>
              <a:r>
                <a:rPr lang="en-US" sz="1600" dirty="0" smtClean="0"/>
                <a:t>minus</a:t>
              </a:r>
              <a:endParaRPr lang="en-US" dirty="0"/>
            </a:p>
          </p:txBody>
        </p:sp>
        <p:sp>
          <p:nvSpPr>
            <p:cNvPr id="34" name="Rectangle 33"/>
            <p:cNvSpPr/>
            <p:nvPr/>
          </p:nvSpPr>
          <p:spPr bwMode="auto">
            <a:xfrm>
              <a:off x="7086600" y="5421868"/>
              <a:ext cx="1066800" cy="369332"/>
            </a:xfrm>
            <a:prstGeom prst="rect">
              <a:avLst/>
            </a:prstGeom>
            <a:no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noAutofit/>
            </a:bodyPr>
            <a:lstStyle/>
            <a:p>
              <a:pPr marL="91440" lvl="1" algn="ctr"/>
              <a:endParaRPr lang="en-US" i="1" dirty="0"/>
            </a:p>
          </p:txBody>
        </p:sp>
      </p:grpSp>
      <p:sp>
        <p:nvSpPr>
          <p:cNvPr id="36" name="Rectangle 35"/>
          <p:cNvSpPr/>
          <p:nvPr/>
        </p:nvSpPr>
        <p:spPr bwMode="auto">
          <a:xfrm>
            <a:off x="638175" y="3672246"/>
            <a:ext cx="6400800" cy="316468"/>
          </a:xfrm>
          <a:prstGeom prst="rect">
            <a:avLst/>
          </a:prstGeom>
          <a:no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noAutofit/>
          </a:bodyPr>
          <a:lstStyle/>
          <a:p>
            <a:pPr marL="91440" lvl="1" algn="ctr"/>
            <a:r>
              <a:rPr lang="en-US" sz="1600" dirty="0" smtClean="0"/>
              <a:t>minus</a:t>
            </a:r>
            <a:endParaRPr lang="en-US" dirty="0"/>
          </a:p>
        </p:txBody>
      </p:sp>
      <p:sp>
        <p:nvSpPr>
          <p:cNvPr id="37" name="Rectangle 36"/>
          <p:cNvSpPr/>
          <p:nvPr/>
        </p:nvSpPr>
        <p:spPr bwMode="auto">
          <a:xfrm>
            <a:off x="7038975" y="3710346"/>
            <a:ext cx="1066800" cy="316468"/>
          </a:xfrm>
          <a:prstGeom prst="rect">
            <a:avLst/>
          </a:prstGeom>
          <a:no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noAutofit/>
          </a:bodyPr>
          <a:lstStyle/>
          <a:p>
            <a:pPr marL="91440" lvl="1" algn="ctr"/>
            <a:endParaRPr lang="en-US" i="1" dirty="0"/>
          </a:p>
        </p:txBody>
      </p:sp>
      <p:sp>
        <p:nvSpPr>
          <p:cNvPr id="38" name="Rectangle 37"/>
          <p:cNvSpPr/>
          <p:nvPr/>
        </p:nvSpPr>
        <p:spPr bwMode="auto">
          <a:xfrm>
            <a:off x="685800" y="4358046"/>
            <a:ext cx="6400800" cy="316468"/>
          </a:xfrm>
          <a:prstGeom prst="rect">
            <a:avLst/>
          </a:prstGeom>
          <a:no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noAutofit/>
          </a:bodyPr>
          <a:lstStyle/>
          <a:p>
            <a:pPr marL="91440" lvl="1" algn="ctr"/>
            <a:r>
              <a:rPr lang="en-US" sz="1600" dirty="0" smtClean="0"/>
              <a:t>minus</a:t>
            </a:r>
            <a:endParaRPr lang="en-US" dirty="0"/>
          </a:p>
        </p:txBody>
      </p:sp>
      <p:grpSp>
        <p:nvGrpSpPr>
          <p:cNvPr id="43" name="Group 42"/>
          <p:cNvGrpSpPr/>
          <p:nvPr/>
        </p:nvGrpSpPr>
        <p:grpSpPr>
          <a:xfrm>
            <a:off x="685800" y="5014318"/>
            <a:ext cx="7467600" cy="624483"/>
            <a:chOff x="685800" y="5014317"/>
            <a:chExt cx="7467600" cy="692396"/>
          </a:xfrm>
        </p:grpSpPr>
        <p:grpSp>
          <p:nvGrpSpPr>
            <p:cNvPr id="10" name="Group 9"/>
            <p:cNvGrpSpPr/>
            <p:nvPr/>
          </p:nvGrpSpPr>
          <p:grpSpPr>
            <a:xfrm>
              <a:off x="685800" y="5334000"/>
              <a:ext cx="7467600" cy="372713"/>
              <a:chOff x="685800" y="2057400"/>
              <a:chExt cx="7467600" cy="372713"/>
            </a:xfrm>
          </p:grpSpPr>
          <p:sp>
            <p:nvSpPr>
              <p:cNvPr id="20" name="Rectangle 19"/>
              <p:cNvSpPr/>
              <p:nvPr/>
            </p:nvSpPr>
            <p:spPr bwMode="auto">
              <a:xfrm>
                <a:off x="685800" y="2057400"/>
                <a:ext cx="6477000" cy="372713"/>
              </a:xfrm>
              <a:prstGeom prst="rect">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noAutofit/>
              </a:bodyPr>
              <a:lstStyle/>
              <a:p>
                <a:pPr marL="91440" lvl="1"/>
                <a:r>
                  <a:rPr lang="en-US" dirty="0"/>
                  <a:t>Capitalized annual stream of net income (rents) from farming</a:t>
                </a:r>
                <a:endParaRPr lang="en-US" i="1" dirty="0"/>
              </a:p>
            </p:txBody>
          </p:sp>
          <p:sp>
            <p:nvSpPr>
              <p:cNvPr id="21" name="Rectangle 20"/>
              <p:cNvSpPr/>
              <p:nvPr/>
            </p:nvSpPr>
            <p:spPr bwMode="auto">
              <a:xfrm>
                <a:off x="7086600" y="2057400"/>
                <a:ext cx="1066800" cy="372713"/>
              </a:xfrm>
              <a:prstGeom prst="rect">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noAutofit/>
              </a:bodyPr>
              <a:lstStyle/>
              <a:p>
                <a:pPr marL="91440" lvl="1" algn="r"/>
                <a:r>
                  <a:rPr lang="en-US" dirty="0" smtClean="0"/>
                  <a:t> </a:t>
                </a:r>
                <a:r>
                  <a:rPr lang="en-US" b="1" dirty="0" smtClean="0"/>
                  <a:t>$1,000</a:t>
                </a:r>
                <a:endParaRPr lang="en-US" b="1" i="1" dirty="0"/>
              </a:p>
            </p:txBody>
          </p:sp>
        </p:grpSp>
        <p:grpSp>
          <p:nvGrpSpPr>
            <p:cNvPr id="40" name="Group 39"/>
            <p:cNvGrpSpPr/>
            <p:nvPr/>
          </p:nvGrpSpPr>
          <p:grpSpPr>
            <a:xfrm>
              <a:off x="685800" y="5014317"/>
              <a:ext cx="7467600" cy="316468"/>
              <a:chOff x="685800" y="5421868"/>
              <a:chExt cx="7467600" cy="369332"/>
            </a:xfrm>
          </p:grpSpPr>
          <p:sp>
            <p:nvSpPr>
              <p:cNvPr id="41" name="Rectangle 40"/>
              <p:cNvSpPr/>
              <p:nvPr/>
            </p:nvSpPr>
            <p:spPr bwMode="auto">
              <a:xfrm>
                <a:off x="685800" y="5421868"/>
                <a:ext cx="6400800" cy="369332"/>
              </a:xfrm>
              <a:prstGeom prst="rect">
                <a:avLst/>
              </a:prstGeom>
              <a:no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noAutofit/>
              </a:bodyPr>
              <a:lstStyle/>
              <a:p>
                <a:pPr marL="91440" lvl="1" algn="ctr"/>
                <a:r>
                  <a:rPr lang="en-US" sz="1600" dirty="0" smtClean="0"/>
                  <a:t>leaves</a:t>
                </a:r>
                <a:endParaRPr lang="en-US" dirty="0"/>
              </a:p>
            </p:txBody>
          </p:sp>
          <p:sp>
            <p:nvSpPr>
              <p:cNvPr id="42" name="Rectangle 41"/>
              <p:cNvSpPr/>
              <p:nvPr/>
            </p:nvSpPr>
            <p:spPr bwMode="auto">
              <a:xfrm>
                <a:off x="7086600" y="5421868"/>
                <a:ext cx="1066800" cy="369332"/>
              </a:xfrm>
              <a:prstGeom prst="rect">
                <a:avLst/>
              </a:prstGeom>
              <a:no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noAutofit/>
              </a:bodyPr>
              <a:lstStyle/>
              <a:p>
                <a:pPr marL="91440" lvl="1" algn="ctr"/>
                <a:endParaRPr lang="en-US" i="1" dirty="0"/>
              </a:p>
            </p:txBody>
          </p:sp>
        </p:grpSp>
      </p:grpSp>
    </p:spTree>
    <p:extLst>
      <p:ext uri="{BB962C8B-B14F-4D97-AF65-F5344CB8AC3E}">
        <p14:creationId xmlns:p14="http://schemas.microsoft.com/office/powerpoint/2010/main" val="23778887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8"/>
                                        </p:tgtEl>
                                        <p:attrNameLst>
                                          <p:attrName>style.visibility</p:attrName>
                                        </p:attrNameLst>
                                      </p:cBhvr>
                                      <p:to>
                                        <p:strVal val="visible"/>
                                      </p:to>
                                    </p:set>
                                    <p:anim calcmode="lin" valueType="num">
                                      <p:cBhvr additive="base">
                                        <p:cTn id="13" dur="500" fill="hold"/>
                                        <p:tgtEl>
                                          <p:spTgt spid="28"/>
                                        </p:tgtEl>
                                        <p:attrNameLst>
                                          <p:attrName>ppt_x</p:attrName>
                                        </p:attrNameLst>
                                      </p:cBhvr>
                                      <p:tavLst>
                                        <p:tav tm="0">
                                          <p:val>
                                            <p:strVal val="#ppt_x"/>
                                          </p:val>
                                        </p:tav>
                                        <p:tav tm="100000">
                                          <p:val>
                                            <p:strVal val="#ppt_x"/>
                                          </p:val>
                                        </p:tav>
                                      </p:tavLst>
                                    </p:anim>
                                    <p:anim calcmode="lin" valueType="num">
                                      <p:cBhvr additive="base">
                                        <p:cTn id="14"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500" fill="hold"/>
                                        <p:tgtEl>
                                          <p:spTgt spid="13"/>
                                        </p:tgtEl>
                                        <p:attrNameLst>
                                          <p:attrName>ppt_x</p:attrName>
                                        </p:attrNameLst>
                                      </p:cBhvr>
                                      <p:tavLst>
                                        <p:tav tm="0">
                                          <p:val>
                                            <p:strVal val="#ppt_x"/>
                                          </p:val>
                                        </p:tav>
                                        <p:tav tm="100000">
                                          <p:val>
                                            <p:strVal val="#ppt_x"/>
                                          </p:val>
                                        </p:tav>
                                      </p:tavLst>
                                    </p:anim>
                                    <p:anim calcmode="lin" valueType="num">
                                      <p:cBhvr additive="base">
                                        <p:cTn id="2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2"/>
                                        </p:tgtEl>
                                        <p:attrNameLst>
                                          <p:attrName>style.visibility</p:attrName>
                                        </p:attrNameLst>
                                      </p:cBhvr>
                                      <p:to>
                                        <p:strVal val="visible"/>
                                      </p:to>
                                    </p:set>
                                    <p:anim calcmode="lin" valueType="num">
                                      <p:cBhvr additive="base">
                                        <p:cTn id="25" dur="500" fill="hold"/>
                                        <p:tgtEl>
                                          <p:spTgt spid="32"/>
                                        </p:tgtEl>
                                        <p:attrNameLst>
                                          <p:attrName>ppt_x</p:attrName>
                                        </p:attrNameLst>
                                      </p:cBhvr>
                                      <p:tavLst>
                                        <p:tav tm="0">
                                          <p:val>
                                            <p:strVal val="#ppt_x"/>
                                          </p:val>
                                        </p:tav>
                                        <p:tav tm="100000">
                                          <p:val>
                                            <p:strVal val="#ppt_x"/>
                                          </p:val>
                                        </p:tav>
                                      </p:tavLst>
                                    </p:anim>
                                    <p:anim calcmode="lin" valueType="num">
                                      <p:cBhvr additive="base">
                                        <p:cTn id="26"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1"/>
                                        </p:tgtEl>
                                        <p:attrNameLst>
                                          <p:attrName>style.visibility</p:attrName>
                                        </p:attrNameLst>
                                      </p:cBhvr>
                                      <p:to>
                                        <p:strVal val="visible"/>
                                      </p:to>
                                    </p:set>
                                    <p:anim calcmode="lin" valueType="num">
                                      <p:cBhvr additive="base">
                                        <p:cTn id="31" dur="500" fill="hold"/>
                                        <p:tgtEl>
                                          <p:spTgt spid="31"/>
                                        </p:tgtEl>
                                        <p:attrNameLst>
                                          <p:attrName>ppt_x</p:attrName>
                                        </p:attrNameLst>
                                      </p:cBhvr>
                                      <p:tavLst>
                                        <p:tav tm="0">
                                          <p:val>
                                            <p:strVal val="#ppt_x"/>
                                          </p:val>
                                        </p:tav>
                                        <p:tav tm="100000">
                                          <p:val>
                                            <p:strVal val="#ppt_x"/>
                                          </p:val>
                                        </p:tav>
                                      </p:tavLst>
                                    </p:anim>
                                    <p:anim calcmode="lin" valueType="num">
                                      <p:cBhvr additive="base">
                                        <p:cTn id="32"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6"/>
                                        </p:tgtEl>
                                        <p:attrNameLst>
                                          <p:attrName>style.visibility</p:attrName>
                                        </p:attrNameLst>
                                      </p:cBhvr>
                                      <p:to>
                                        <p:strVal val="visible"/>
                                      </p:to>
                                    </p:set>
                                    <p:anim calcmode="lin" valueType="num">
                                      <p:cBhvr additive="base">
                                        <p:cTn id="37" dur="500" fill="hold"/>
                                        <p:tgtEl>
                                          <p:spTgt spid="36"/>
                                        </p:tgtEl>
                                        <p:attrNameLst>
                                          <p:attrName>ppt_x</p:attrName>
                                        </p:attrNameLst>
                                      </p:cBhvr>
                                      <p:tavLst>
                                        <p:tav tm="0">
                                          <p:val>
                                            <p:strVal val="#ppt_x"/>
                                          </p:val>
                                        </p:tav>
                                        <p:tav tm="100000">
                                          <p:val>
                                            <p:strVal val="#ppt_x"/>
                                          </p:val>
                                        </p:tav>
                                      </p:tavLst>
                                    </p:anim>
                                    <p:anim calcmode="lin" valueType="num">
                                      <p:cBhvr additive="base">
                                        <p:cTn id="38"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9"/>
                                        </p:tgtEl>
                                        <p:attrNameLst>
                                          <p:attrName>style.visibility</p:attrName>
                                        </p:attrNameLst>
                                      </p:cBhvr>
                                      <p:to>
                                        <p:strVal val="visible"/>
                                      </p:to>
                                    </p:set>
                                    <p:anim calcmode="lin" valueType="num">
                                      <p:cBhvr additive="base">
                                        <p:cTn id="43" dur="500" fill="hold"/>
                                        <p:tgtEl>
                                          <p:spTgt spid="19"/>
                                        </p:tgtEl>
                                        <p:attrNameLst>
                                          <p:attrName>ppt_x</p:attrName>
                                        </p:attrNameLst>
                                      </p:cBhvr>
                                      <p:tavLst>
                                        <p:tav tm="0">
                                          <p:val>
                                            <p:strVal val="#ppt_x"/>
                                          </p:val>
                                        </p:tav>
                                        <p:tav tm="100000">
                                          <p:val>
                                            <p:strVal val="#ppt_x"/>
                                          </p:val>
                                        </p:tav>
                                      </p:tavLst>
                                    </p:anim>
                                    <p:anim calcmode="lin" valueType="num">
                                      <p:cBhvr additive="base">
                                        <p:cTn id="44"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8"/>
                                        </p:tgtEl>
                                        <p:attrNameLst>
                                          <p:attrName>style.visibility</p:attrName>
                                        </p:attrNameLst>
                                      </p:cBhvr>
                                      <p:to>
                                        <p:strVal val="visible"/>
                                      </p:to>
                                    </p:set>
                                    <p:anim calcmode="lin" valueType="num">
                                      <p:cBhvr additive="base">
                                        <p:cTn id="49" dur="500" fill="hold"/>
                                        <p:tgtEl>
                                          <p:spTgt spid="38"/>
                                        </p:tgtEl>
                                        <p:attrNameLst>
                                          <p:attrName>ppt_x</p:attrName>
                                        </p:attrNameLst>
                                      </p:cBhvr>
                                      <p:tavLst>
                                        <p:tav tm="0">
                                          <p:val>
                                            <p:strVal val="#ppt_x"/>
                                          </p:val>
                                        </p:tav>
                                        <p:tav tm="100000">
                                          <p:val>
                                            <p:strVal val="#ppt_x"/>
                                          </p:val>
                                        </p:tav>
                                      </p:tavLst>
                                    </p:anim>
                                    <p:anim calcmode="lin" valueType="num">
                                      <p:cBhvr additive="base">
                                        <p:cTn id="50" dur="500" fill="hold"/>
                                        <p:tgtEl>
                                          <p:spTgt spid="38"/>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14"/>
                                        </p:tgtEl>
                                        <p:attrNameLst>
                                          <p:attrName>style.visibility</p:attrName>
                                        </p:attrNameLst>
                                      </p:cBhvr>
                                      <p:to>
                                        <p:strVal val="visible"/>
                                      </p:to>
                                    </p:set>
                                    <p:anim calcmode="lin" valueType="num">
                                      <p:cBhvr additive="base">
                                        <p:cTn id="55" dur="500" fill="hold"/>
                                        <p:tgtEl>
                                          <p:spTgt spid="14"/>
                                        </p:tgtEl>
                                        <p:attrNameLst>
                                          <p:attrName>ppt_x</p:attrName>
                                        </p:attrNameLst>
                                      </p:cBhvr>
                                      <p:tavLst>
                                        <p:tav tm="0">
                                          <p:val>
                                            <p:strVal val="#ppt_x"/>
                                          </p:val>
                                        </p:tav>
                                        <p:tav tm="100000">
                                          <p:val>
                                            <p:strVal val="#ppt_x"/>
                                          </p:val>
                                        </p:tav>
                                      </p:tavLst>
                                    </p:anim>
                                    <p:anim calcmode="lin" valueType="num">
                                      <p:cBhvr additive="base">
                                        <p:cTn id="5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43"/>
                                        </p:tgtEl>
                                        <p:attrNameLst>
                                          <p:attrName>style.visibility</p:attrName>
                                        </p:attrNameLst>
                                      </p:cBhvr>
                                      <p:to>
                                        <p:strVal val="visible"/>
                                      </p:to>
                                    </p:set>
                                    <p:anim calcmode="lin" valueType="num">
                                      <p:cBhvr additive="base">
                                        <p:cTn id="61" dur="500" fill="hold"/>
                                        <p:tgtEl>
                                          <p:spTgt spid="43"/>
                                        </p:tgtEl>
                                        <p:attrNameLst>
                                          <p:attrName>ppt_x</p:attrName>
                                        </p:attrNameLst>
                                      </p:cBhvr>
                                      <p:tavLst>
                                        <p:tav tm="0">
                                          <p:val>
                                            <p:strVal val="#ppt_x"/>
                                          </p:val>
                                        </p:tav>
                                        <p:tav tm="100000">
                                          <p:val>
                                            <p:strVal val="#ppt_x"/>
                                          </p:val>
                                        </p:tav>
                                      </p:tavLst>
                                    </p:anim>
                                    <p:anim calcmode="lin" valueType="num">
                                      <p:cBhvr additive="base">
                                        <p:cTn id="62" dur="500" fill="hold"/>
                                        <p:tgtEl>
                                          <p:spTgt spid="4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38" grpId="0"/>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2&quot; unique_id=&quot;10002&quot;&gt;&lt;object type=&quot;3&quot; unique_id=&quot;10003&quot;&gt;&lt;property id=&quot;20148&quot; value=&quot;5&quot;/&gt;&lt;property id=&quot;20300&quot; value=&quot;Slide 1 - &amp;quot;Virginia’s Use-value Assessment Program&amp;#x0D;&amp;#x0A;The Use-value Estimation Process &amp;quot;&quot;/&gt;&lt;property id=&quot;20307&quot; value=&quot;287&quot;/&gt;&lt;/object&gt;&lt;object type=&quot;3&quot; unique_id=&quot;10004&quot;&gt;&lt;property id=&quot;20148&quot; value=&quot;5&quot;/&gt;&lt;property id=&quot;20300&quot; value=&quot;Slide 12&quot;/&gt;&lt;property id=&quot;20307&quot; value=&quot;303&quot;/&gt;&lt;/object&gt;&lt;object type=&quot;3&quot; unique_id=&quot;10005&quot;&gt;&lt;property id=&quot;20148&quot; value=&quot;5&quot;/&gt;&lt;property id=&quot;20300&quot; value=&quot;Slide 13 - &amp;quot;Baseline Data - Ag Census&amp;quot;&quot;/&gt;&lt;property id=&quot;20307&quot; value=&quot;304&quot;/&gt;&lt;/object&gt;&lt;object type=&quot;3&quot; unique_id=&quot;10007&quot;&gt;&lt;property id=&quot;20148&quot; value=&quot;5&quot;/&gt;&lt;property id=&quot;20300&quot; value=&quot;Slide 19&quot;/&gt;&lt;property id=&quot;20307&quot; value=&quot;306&quot;/&gt;&lt;/object&gt;&lt;object type=&quot;3&quot; unique_id=&quot;10011&quot;&gt;&lt;property id=&quot;20148&quot; value=&quot;5&quot;/&gt;&lt;property id=&quot;20300&quot; value=&quot;Slide 24 - &amp;quot;Capitalization Rate&amp;quot;&quot;/&gt;&lt;property id=&quot;20307&quot; value=&quot;312&quot;/&gt;&lt;/object&gt;&lt;object type=&quot;3&quot; unique_id=&quot;10012&quot;&gt;&lt;property id=&quot;20148&quot; value=&quot;5&quot;/&gt;&lt;property id=&quot;20300&quot; value=&quot;Slide 26&quot;/&gt;&lt;property id=&quot;20307&quot; value=&quot;313&quot;/&gt;&lt;/object&gt;&lt;object type=&quot;3&quot; unique_id=&quot;10014&quot;&gt;&lt;property id=&quot;20148&quot; value=&quot;5&quot;/&gt;&lt;property id=&quot;20300&quot; value=&quot;Slide 28 - &amp;quot;Adjusting to Class III land&amp;quot;&quot;/&gt;&lt;property id=&quot;20307&quot; value=&quot;315&quot;/&gt;&lt;/object&gt;&lt;object type=&quot;3&quot; unique_id=&quot;10017&quot;&gt;&lt;property id=&quot;20148&quot; value=&quot;5&quot;/&gt;&lt;property id=&quot;20300&quot; value=&quot;Slide 32&quot;/&gt;&lt;property id=&quot;20307&quot; value=&quot;302&quot;/&gt;&lt;/object&gt;&lt;object type=&quot;3&quot; unique_id=&quot;10018&quot;&gt;&lt;property id=&quot;20148&quot; value=&quot;5&quot;/&gt;&lt;property id=&quot;20300&quot; value=&quot;Slide 33&quot;/&gt;&lt;property id=&quot;20307&quot; value=&quot;295&quot;/&gt;&lt;/object&gt;&lt;object type=&quot;3&quot; unique_id=&quot;10613&quot;&gt;&lt;property id=&quot;20148&quot; value=&quot;5&quot;/&gt;&lt;property id=&quot;20300&quot; value=&quot;Slide 14 - &amp;quot;Composite Farm&amp;quot;&quot;/&gt;&lt;property id=&quot;20307&quot; value=&quot;316&quot;/&gt;&lt;/object&gt;&lt;object type=&quot;3&quot; unique_id=&quot;10728&quot;&gt;&lt;property id=&quot;20148&quot; value=&quot;5&quot;/&gt;&lt;property id=&quot;20300&quot; value=&quot;Slide 15 - &amp;quot;Composite Farm - Chesapeake&amp;quot;&quot;/&gt;&lt;property id=&quot;20307&quot; value=&quot;317&quot;/&gt;&lt;/object&gt;&lt;object type=&quot;3&quot; unique_id=&quot;11487&quot;&gt;&lt;property id=&quot;20148&quot; value=&quot;5&quot;/&gt;&lt;property id=&quot;20300&quot; value=&quot;Slide 16 - &amp;quot;Crop Budgets&amp;quot;&quot;/&gt;&lt;property id=&quot;20307&quot; value=&quot;318&quot;/&gt;&lt;/object&gt;&lt;object type=&quot;3&quot; unique_id=&quot;11908&quot;&gt;&lt;property id=&quot;20148&quot; value=&quot;5&quot;/&gt;&lt;property id=&quot;20300&quot; value=&quot;Slide 17 - &amp;quot;Crop Budgets&amp;quot;&quot;/&gt;&lt;property id=&quot;20307&quot; value=&quot;319&quot;/&gt;&lt;/object&gt;&lt;object type=&quot;3&quot; unique_id=&quot;12056&quot;&gt;&lt;property id=&quot;20148&quot; value=&quot;5&quot;/&gt;&lt;property id=&quot;20300&quot; value=&quot;Slide 18 - &amp;quot;Example Budget &amp;#x0D;&amp;#x0A;Chesapeake Corn Grain no-till TY2016&amp;quot;&quot;/&gt;&lt;property id=&quot;20307&quot; value=&quot;320&quot;/&gt;&lt;/object&gt;&lt;object type=&quot;3&quot; unique_id=&quot;13047&quot;&gt;&lt;property id=&quot;20148&quot; value=&quot;5&quot;/&gt;&lt;property id=&quot;20300&quot; value=&quot;Slide 20&quot;/&gt;&lt;property id=&quot;20307&quot; value=&quot;321&quot;/&gt;&lt;/object&gt;&lt;object type=&quot;3&quot; unique_id=&quot;13401&quot;&gt;&lt;property id=&quot;20148&quot; value=&quot;5&quot;/&gt;&lt;property id=&quot;20300&quot; value=&quot;Slide 21&quot;/&gt;&lt;property id=&quot;20307&quot; value=&quot;322&quot;/&gt;&lt;/object&gt;&lt;object type=&quot;3&quot; unique_id=&quot;13836&quot;&gt;&lt;property id=&quot;20148&quot; value=&quot;5&quot;/&gt;&lt;property id=&quot;20300&quot; value=&quot;Slide 23&quot;/&gt;&lt;property id=&quot;20307&quot; value=&quot;323&quot;/&gt;&lt;/object&gt;&lt;object type=&quot;3&quot; unique_id=&quot;14583&quot;&gt;&lt;property id=&quot;20148&quot; value=&quot;5&quot;/&gt;&lt;property id=&quot;20300&quot; value=&quot;Slide 25 - &amp;quot;Chesapeake TY2016&amp;quot;&quot;/&gt;&lt;property id=&quot;20307&quot; value=&quot;327&quot;/&gt;&lt;/object&gt;&lt;object type=&quot;3&quot; unique_id=&quot;15387&quot;&gt;&lt;property id=&quot;20148&quot; value=&quot;5&quot;/&gt;&lt;property id=&quot;20300&quot; value=&quot;Slide 27&quot;/&gt;&lt;property id=&quot;20307&quot; value=&quot;328&quot;/&gt;&lt;/object&gt;&lt;object type=&quot;3&quot; unique_id=&quot;15909&quot;&gt;&lt;property id=&quot;20148&quot; value=&quot;5&quot;/&gt;&lt;property id=&quot;20300&quot; value=&quot;Slide 29 - &amp;quot;Final Estimates Chesapeake TY2016&amp;quot;&quot;/&gt;&lt;property id=&quot;20307&quot; value=&quot;329&quot;/&gt;&lt;/object&gt;&lt;object type=&quot;3&quot; unique_id=&quot;16240&quot;&gt;&lt;property id=&quot;20148&quot; value=&quot;5&quot;/&gt;&lt;property id=&quot;20300&quot; value=&quot;Slide 30 - &amp;quot;Rental Rate Approach Chesapeake TY2016&amp;quot;&quot;/&gt;&lt;property id=&quot;20307&quot; value=&quot;330&quot;/&gt;&lt;/object&gt;&lt;object type=&quot;3&quot; unique_id=&quot;16371&quot;&gt;&lt;property id=&quot;20148&quot; value=&quot;5&quot;/&gt;&lt;property id=&quot;20300&quot; value=&quot;Slide 31 - &amp;quot;Rental Rate Use Value Chesapeake TY2016&amp;quot;&quot;/&gt;&lt;property id=&quot;20307&quot; value=&quot;331&quot;/&gt;&lt;/object&gt;&lt;object type=&quot;3&quot; unique_id=&quot;17114&quot;&gt;&lt;property id=&quot;20148&quot; value=&quot;5&quot;/&gt;&lt;property id=&quot;20300&quot; value=&quot;Slide 2 - &amp;quot;Outline&amp;quot;&quot;/&gt;&lt;property id=&quot;20307&quot; value=&quot;333&quot;/&gt;&lt;/object&gt;&lt;object type=&quot;3&quot; unique_id=&quot;17115&quot;&gt;&lt;property id=&quot;20148&quot; value=&quot;5&quot;/&gt;&lt;property id=&quot;20300&quot; value=&quot;Slide 4 - &amp;quot;Use-Value Assessment in Virginia&amp;quot;&quot;/&gt;&lt;property id=&quot;20307&quot; value=&quot;334&quot;/&gt;&lt;/object&gt;&lt;object type=&quot;3&quot; unique_id=&quot;17116&quot;&gt;&lt;property id=&quot;20148&quot; value=&quot;5&quot;/&gt;&lt;property id=&quot;20300&quot; value=&quot;Slide 5 - &amp;quot;Use-Value Assessment in Virginia&amp;quot;&quot;/&gt;&lt;property id=&quot;20307&quot; value=&quot;335&quot;/&gt;&lt;/object&gt;&lt;object type=&quot;3&quot; unique_id=&quot;17117&quot;&gt;&lt;property id=&quot;20148&quot; value=&quot;5&quot;/&gt;&lt;property id=&quot;20300&quot; value=&quot;Slide 6 - &amp;quot;Virginia’s Use-Value Assessment Program&amp;quot;&quot;/&gt;&lt;property id=&quot;20307&quot; value=&quot;336&quot;/&gt;&lt;/object&gt;&lt;object type=&quot;3&quot; unique_id=&quot;17118&quot;&gt;&lt;property id=&quot;20148&quot; value=&quot;5&quot;/&gt;&lt;property id=&quot;20300&quot; value=&quot;Slide 7 - &amp;quot;Eligible Land?&amp;quot;&quot;/&gt;&lt;property id=&quot;20307&quot; value=&quot;337&quot;/&gt;&lt;/object&gt;&lt;object type=&quot;3&quot; unique_id=&quot;17119&quot;&gt;&lt;property id=&quot;20148&quot; value=&quot;5&quot;/&gt;&lt;property id=&quot;20300&quot; value=&quot;Slide 8&quot;/&gt;&lt;property id=&quot;20307&quot; value=&quot;338&quot;/&gt;&lt;/object&gt;&lt;object type=&quot;3&quot; unique_id=&quot;17120&quot;&gt;&lt;property id=&quot;20148&quot; value=&quot;5&quot;/&gt;&lt;property id=&quot;20300&quot; value=&quot;Slide 9 - &amp;quot;Value in use, How?&amp;quot;&quot;/&gt;&lt;property id=&quot;20307&quot; value=&quot;339&quot;/&gt;&lt;/object&gt;&lt;object type=&quot;3&quot; unique_id=&quot;17121&quot;&gt;&lt;property id=&quot;20148&quot; value=&quot;5&quot;/&gt;&lt;property id=&quot;20300&quot; value=&quot;Slide 10 - &amp;quot;Procedures for Estimating &amp;#x0D;&amp;#x0A;Agricultural and Horticultural Values in Use&amp;quot;&quot;/&gt;&lt;property id=&quot;20307&quot; value=&quot;340&quot;/&gt;&lt;/object&gt;&lt;object type=&quot;3&quot; unique_id=&quot;17122&quot;&gt;&lt;property id=&quot;20148&quot; value=&quot;5&quot;/&gt;&lt;property id=&quot;20300&quot; value=&quot;Slide 11 - &amp;quot;Two Approaches&amp;quot;&quot;/&gt;&lt;property id=&quot;20307&quot; value=&quot;341&quot;/&gt;&lt;/object&gt;&lt;object type=&quot;3&quot; unique_id=&quot;18880&quot;&gt;&lt;property id=&quot;20148&quot; value=&quot;5&quot;/&gt;&lt;property id=&quot;20300&quot; value=&quot;Slide 35 - &amp;quot;Thanks!&amp;#x0D;&amp;#x0A; &amp;amp; &amp;#x0D;&amp;#x0A; Discussion &amp;amp; Questions?&amp;#x0D;&amp;#x0A;&amp;#x0D;&amp;#x0A;usevalue.agecon.vt.edu&amp;#x0D;&amp;#x0A;&amp;#x0D;&amp;#x0A;&amp;quot;&quot;/&gt;&lt;property id=&quot;20307&quot; value=&quot;344&quot;/&gt;&lt;/object&gt;&lt;object type=&quot;3&quot; unique_id=&quot;19025&quot;&gt;&lt;property id=&quot;20148&quot; value=&quot;5&quot;/&gt;&lt;property id=&quot;20300&quot; value=&quot;Slide 3&quot;/&gt;&lt;property id=&quot;20307&quot; value=&quot;345&quot;/&gt;&lt;/object&gt;&lt;object type=&quot;3&quot; unique_id=&quot;19104&quot;&gt;&lt;property id=&quot;20148&quot; value=&quot;5&quot;/&gt;&lt;property id=&quot;20300&quot; value=&quot;Slide 22&quot;/&gt;&lt;property id=&quot;20307&quot; value=&quot;348&quot;/&gt;&lt;/object&gt;&lt;object type=&quot;3&quot; unique_id=&quot;19105&quot;&gt;&lt;property id=&quot;20148&quot; value=&quot;5&quot;/&gt;&lt;property id=&quot;20300&quot; value=&quot;Slide 34 - &amp;quot;Real Net Farm Income&amp;#x0D;&amp;#x0A;Virginia $/farm&amp;quot;&quot;/&gt;&lt;property id=&quot;20307&quot; value=&quot;347&quot;/&gt;&lt;/object&gt;&lt;/object&gt;&lt;object type=&quot;8&quot; unique_id=&quot;10036&quo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5004</TotalTime>
  <Words>3054</Words>
  <Application>Microsoft Office PowerPoint</Application>
  <PresentationFormat>On-screen Show (4:3)</PresentationFormat>
  <Paragraphs>1113</Paragraphs>
  <Slides>37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37</vt:i4>
      </vt:variant>
    </vt:vector>
  </HeadingPairs>
  <TitlesOfParts>
    <vt:vector size="42" baseType="lpstr">
      <vt:lpstr>Arial</vt:lpstr>
      <vt:lpstr>Calibri</vt:lpstr>
      <vt:lpstr>Times New Roman</vt:lpstr>
      <vt:lpstr>Wingdings</vt:lpstr>
      <vt:lpstr>Office Theme</vt:lpstr>
      <vt:lpstr>Virginia’s Use-value Assessment Program The Use-value Estimation Process </vt:lpstr>
      <vt:lpstr>Outline</vt:lpstr>
      <vt:lpstr>PowerPoint Presentation</vt:lpstr>
      <vt:lpstr>Use-Value Assessment in Virginia</vt:lpstr>
      <vt:lpstr>Use-Value Assessment in Virginia</vt:lpstr>
      <vt:lpstr>Virginia’s Use-Value Assessment Program</vt:lpstr>
      <vt:lpstr>Eligible Land?</vt:lpstr>
      <vt:lpstr>PowerPoint Presentation</vt:lpstr>
      <vt:lpstr>Value in use, How?</vt:lpstr>
      <vt:lpstr>Procedures for Estimating  Agricultural and Horticultural Values in Use</vt:lpstr>
      <vt:lpstr>Two Approaches</vt:lpstr>
      <vt:lpstr>PowerPoint Presentation</vt:lpstr>
      <vt:lpstr>Baseline Data - Ag Census</vt:lpstr>
      <vt:lpstr>Composite Farm</vt:lpstr>
      <vt:lpstr>Composite Farm - Middlesex</vt:lpstr>
      <vt:lpstr>Crop Budgets</vt:lpstr>
      <vt:lpstr>Crop Budgets</vt:lpstr>
      <vt:lpstr>Example Budget  Middlesex Corn Grain no-till TY2018</vt:lpstr>
      <vt:lpstr>PowerPoint Presentation</vt:lpstr>
      <vt:lpstr>PowerPoint Presentation</vt:lpstr>
      <vt:lpstr>PowerPoint Presentation</vt:lpstr>
      <vt:lpstr>PowerPoint Presentation</vt:lpstr>
      <vt:lpstr>PowerPoint Presentation</vt:lpstr>
      <vt:lpstr>Capitalization Rate</vt:lpstr>
      <vt:lpstr>Middlesex TY2018</vt:lpstr>
      <vt:lpstr>PowerPoint Presentation</vt:lpstr>
      <vt:lpstr>PowerPoint Presentation</vt:lpstr>
      <vt:lpstr>Adjusting to Class III land</vt:lpstr>
      <vt:lpstr>Final Estimates Middlesex TY2018</vt:lpstr>
      <vt:lpstr>Rental Rate Approach Middlesex TY2018</vt:lpstr>
      <vt:lpstr>Rental Rate Use Value Middlesex TY2018</vt:lpstr>
      <vt:lpstr>PowerPoint Presentation</vt:lpstr>
      <vt:lpstr>PowerPoint Presentation</vt:lpstr>
      <vt:lpstr>PowerPoint Presentation</vt:lpstr>
      <vt:lpstr>Real Net Farm Income Virginia $/farm (Index 2009=100)</vt:lpstr>
      <vt:lpstr>Surrounding Counties Deferred Values?</vt:lpstr>
      <vt:lpstr>Thanks!  &amp;   Discussion &amp; Questions?  usevalue.agecon.vt.edu  </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Bruce, Lex</dc:creator>
  <cp:lastModifiedBy>Groover, Gordon</cp:lastModifiedBy>
  <cp:revision>923</cp:revision>
  <cp:lastPrinted>2015-02-06T14:46:34Z</cp:lastPrinted>
  <dcterms:created xsi:type="dcterms:W3CDTF">2015-01-15T14:28:02Z</dcterms:created>
  <dcterms:modified xsi:type="dcterms:W3CDTF">2018-03-19T20:19:33Z</dcterms:modified>
</cp:coreProperties>
</file>