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21"/>
  </p:notesMasterIdLst>
  <p:sldIdLst>
    <p:sldId id="258" r:id="rId2"/>
    <p:sldId id="259" r:id="rId3"/>
    <p:sldId id="260" r:id="rId4"/>
    <p:sldId id="286" r:id="rId5"/>
    <p:sldId id="265" r:id="rId6"/>
    <p:sldId id="262" r:id="rId7"/>
    <p:sldId id="276" r:id="rId8"/>
    <p:sldId id="282" r:id="rId9"/>
    <p:sldId id="283" r:id="rId10"/>
    <p:sldId id="284" r:id="rId11"/>
    <p:sldId id="285" r:id="rId12"/>
    <p:sldId id="287" r:id="rId13"/>
    <p:sldId id="288" r:id="rId14"/>
    <p:sldId id="289" r:id="rId15"/>
    <p:sldId id="290" r:id="rId16"/>
    <p:sldId id="271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bbi A. Hoffman" initials="bah" lastIdx="10" clrIdx="0"/>
  <p:cmAuthor id="1" name="Hannah Scherer" initials="HHS" lastIdx="7" clrIdx="1">
    <p:extLst>
      <p:ext uri="{19B8F6BF-5375-455C-9EA6-DF929625EA0E}">
        <p15:presenceInfo xmlns:p15="http://schemas.microsoft.com/office/powerpoint/2012/main" userId="Hannah Scher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6"/>
    <p:restoredTop sz="93632"/>
  </p:normalViewPr>
  <p:slideViewPr>
    <p:cSldViewPr snapToGrid="0" snapToObjects="1">
      <p:cViewPr varScale="1">
        <p:scale>
          <a:sx n="63" d="100"/>
          <a:sy n="63" d="100"/>
        </p:scale>
        <p:origin x="12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A140F-B461-EF48-9216-0734EBB63DF2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58314-4FB3-CA44-B05D-2F84E91FD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9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7732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499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048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4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38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" name="Picture 1" descr="VCE Powerpoint.eps" title="VCE logo and website URL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6172200"/>
            <a:ext cx="8312001" cy="5861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ED41F4-4985-114D-BA9C-919C1E2D4BBE}"/>
              </a:ext>
            </a:extLst>
          </p:cNvPr>
          <p:cNvSpPr/>
          <p:nvPr userDrawn="1"/>
        </p:nvSpPr>
        <p:spPr>
          <a:xfrm>
            <a:off x="6044663" y="6118843"/>
            <a:ext cx="278625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374A5D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</a:rPr>
              <a:t>Graduate Extension Scholars Program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55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90" y="495300"/>
            <a:ext cx="8013700" cy="2705099"/>
          </a:xfrm>
        </p:spPr>
        <p:txBody>
          <a:bodyPr/>
          <a:lstStyle/>
          <a:p>
            <a:r>
              <a:rPr lang="en-US" sz="6000" dirty="0">
                <a:solidFill>
                  <a:srgbClr val="000000"/>
                </a:solidFill>
              </a:rPr>
              <a:t>Business Structures, Markets, </a:t>
            </a:r>
            <a:r>
              <a:rPr lang="en-US" sz="6000" dirty="0"/>
              <a:t>and Risk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90" y="3804803"/>
            <a:ext cx="8013700" cy="830698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Lesson 2: Using Business Structures in a Market Simulation</a:t>
            </a: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6238AA4-60A9-8340-AC7E-F1FA84B627A7}"/>
              </a:ext>
            </a:extLst>
          </p:cNvPr>
          <p:cNvSpPr txBox="1">
            <a:spLocks/>
          </p:cNvSpPr>
          <p:nvPr/>
        </p:nvSpPr>
        <p:spPr bwMode="auto">
          <a:xfrm>
            <a:off x="431990" y="5041900"/>
            <a:ext cx="8013700" cy="100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Sarah McKay, Graduate Student, Department of Agricultural and Applied Economics, Virginia Tech</a:t>
            </a:r>
          </a:p>
          <a:p>
            <a:r>
              <a:rPr lang="en-US" sz="1000" dirty="0"/>
              <a:t>Kristin </a:t>
            </a:r>
            <a:r>
              <a:rPr lang="en-US" sz="1000" dirty="0" err="1"/>
              <a:t>Carr</a:t>
            </a:r>
            <a:r>
              <a:rPr lang="en-US" sz="1000" dirty="0"/>
              <a:t>, Agriculture Teacher, Riverheads High School, Augusta County Public Schools</a:t>
            </a:r>
          </a:p>
          <a:p>
            <a:r>
              <a:rPr lang="en-US" sz="1000" dirty="0"/>
              <a:t>Marie Rothwell, Virginia Cooperative Extension Agent, 4-H Youth Development, Augusta County</a:t>
            </a:r>
          </a:p>
          <a:p>
            <a:r>
              <a:rPr lang="en-US" sz="1000" dirty="0"/>
              <a:t>Shannon Wiley, Graduate Student, Agricultural, Leadership, and Community Education, Virginia Tech</a:t>
            </a:r>
          </a:p>
          <a:p>
            <a:r>
              <a:rPr lang="en-US" sz="1000" dirty="0"/>
              <a:t>Hannah Scherer, Assistant Professor and Extension Specialist, Agricultural, Leadership, and Community Education, Virginia Tech</a:t>
            </a:r>
          </a:p>
        </p:txBody>
      </p:sp>
    </p:spTree>
    <p:extLst>
      <p:ext uri="{BB962C8B-B14F-4D97-AF65-F5344CB8AC3E}">
        <p14:creationId xmlns:p14="http://schemas.microsoft.com/office/powerpoint/2010/main" val="1345645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Cooperative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23350"/>
            <a:ext cx="8229600" cy="5139350"/>
          </a:xfrm>
        </p:spPr>
        <p:txBody>
          <a:bodyPr numCol="2"/>
          <a:lstStyle/>
          <a:p>
            <a:pPr marL="0" indent="0">
              <a:buNone/>
            </a:pPr>
            <a:r>
              <a:rPr lang="en-US" u="sng" dirty="0"/>
              <a:t>Advantages</a:t>
            </a:r>
          </a:p>
          <a:p>
            <a:endParaRPr lang="en-US" sz="1400" dirty="0"/>
          </a:p>
          <a:p>
            <a:r>
              <a:rPr lang="en-US" sz="2800" dirty="0"/>
              <a:t>Less taxation</a:t>
            </a:r>
          </a:p>
          <a:p>
            <a:r>
              <a:rPr lang="en-US" sz="2800" dirty="0"/>
              <a:t>Funding opportunities</a:t>
            </a:r>
          </a:p>
          <a:p>
            <a:r>
              <a:rPr lang="en-US" sz="2800" dirty="0"/>
              <a:t>Reduced costs</a:t>
            </a:r>
          </a:p>
          <a:p>
            <a:r>
              <a:rPr lang="en-US" sz="2800" dirty="0"/>
              <a:t>Improved products and services</a:t>
            </a:r>
          </a:p>
          <a:p>
            <a:r>
              <a:rPr lang="en-US" sz="2800" dirty="0"/>
              <a:t>Perpetual</a:t>
            </a:r>
          </a:p>
          <a:p>
            <a:r>
              <a:rPr lang="en-US" sz="2800" dirty="0"/>
              <a:t>Democratic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u="sng" dirty="0"/>
              <a:t>Disadvantages</a:t>
            </a:r>
          </a:p>
          <a:p>
            <a:pPr marL="0" indent="0" algn="ctr">
              <a:buNone/>
            </a:pPr>
            <a:endParaRPr lang="en-US" sz="1400" b="1" dirty="0"/>
          </a:p>
          <a:p>
            <a:r>
              <a:rPr lang="en-US" sz="2800" dirty="0"/>
              <a:t>Raising capital</a:t>
            </a:r>
          </a:p>
          <a:p>
            <a:r>
              <a:rPr lang="en-US" sz="2800" dirty="0"/>
              <a:t>Lack of membership/participation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17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Corporation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31328"/>
            <a:ext cx="8229600" cy="4553547"/>
          </a:xfrm>
        </p:spPr>
        <p:txBody>
          <a:bodyPr numCol="2"/>
          <a:lstStyle/>
          <a:p>
            <a:pPr marL="0" indent="0">
              <a:buNone/>
            </a:pPr>
            <a:r>
              <a:rPr lang="en-US" u="sng" dirty="0"/>
              <a:t>Advantages</a:t>
            </a:r>
          </a:p>
          <a:p>
            <a:pPr marL="0" indent="0" algn="ctr">
              <a:buNone/>
            </a:pPr>
            <a:endParaRPr lang="en-US" sz="1400" b="1" dirty="0"/>
          </a:p>
          <a:p>
            <a:r>
              <a:rPr lang="en-US" dirty="0"/>
              <a:t>Limited liability</a:t>
            </a:r>
          </a:p>
          <a:p>
            <a:r>
              <a:rPr lang="en-US" dirty="0"/>
              <a:t>Capital generation</a:t>
            </a:r>
          </a:p>
          <a:p>
            <a:r>
              <a:rPr lang="en-US" dirty="0"/>
              <a:t>Corporate tax separate from owners</a:t>
            </a:r>
            <a:r>
              <a:rPr lang="en-US" dirty="0">
                <a:solidFill>
                  <a:srgbClr val="000000"/>
                </a:solidFill>
              </a:rPr>
              <a:t>’</a:t>
            </a:r>
          </a:p>
          <a:p>
            <a:r>
              <a:rPr lang="en-US" dirty="0"/>
              <a:t>Competitive benefits</a:t>
            </a:r>
            <a:endParaRPr lang="en-US" u="sng" dirty="0"/>
          </a:p>
          <a:p>
            <a:pPr marL="0" indent="0">
              <a:buNone/>
            </a:pPr>
            <a:r>
              <a:rPr lang="en-US" u="sng" dirty="0"/>
              <a:t>Disadvantages</a:t>
            </a:r>
          </a:p>
          <a:p>
            <a:pPr marL="0" indent="0" algn="ctr">
              <a:buNone/>
            </a:pPr>
            <a:endParaRPr lang="en-US" sz="1400" b="1" dirty="0"/>
          </a:p>
          <a:p>
            <a:r>
              <a:rPr lang="en-US" dirty="0"/>
              <a:t>Costly </a:t>
            </a:r>
          </a:p>
          <a:p>
            <a:r>
              <a:rPr lang="en-US" dirty="0"/>
              <a:t>Time-consuming </a:t>
            </a:r>
          </a:p>
          <a:p>
            <a:r>
              <a:rPr lang="en-US" dirty="0"/>
              <a:t>Double taxation</a:t>
            </a:r>
          </a:p>
          <a:p>
            <a:r>
              <a:rPr lang="en-US" dirty="0"/>
              <a:t>Paperwork/record-keeping burdens </a:t>
            </a:r>
          </a:p>
        </p:txBody>
      </p:sp>
    </p:spTree>
    <p:extLst>
      <p:ext uri="{BB962C8B-B14F-4D97-AF65-F5344CB8AC3E}">
        <p14:creationId xmlns:p14="http://schemas.microsoft.com/office/powerpoint/2010/main" val="341673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simulation Game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2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Game Objectives and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9996"/>
            <a:ext cx="8229600" cy="4950459"/>
          </a:xfrm>
        </p:spPr>
        <p:txBody>
          <a:bodyPr/>
          <a:lstStyle/>
          <a:p>
            <a:r>
              <a:rPr lang="en-US" sz="2200" dirty="0"/>
              <a:t>Market simulation with card-drawn scenarios.</a:t>
            </a:r>
          </a:p>
          <a:p>
            <a:r>
              <a:rPr lang="en-US" sz="2200" dirty="0"/>
              <a:t>Goal is to make as much money as an individual at the end of the last round. </a:t>
            </a:r>
          </a:p>
          <a:p>
            <a:r>
              <a:rPr lang="en-US" sz="2200" dirty="0"/>
              <a:t>Class will divide into three types of businesses: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Sole proprietorship (1 owner)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Partnership (2 owners)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Private corporation (3-4 owners)</a:t>
            </a:r>
            <a:endParaRPr lang="en-US" sz="1200" dirty="0"/>
          </a:p>
          <a:p>
            <a:pPr>
              <a:buFont typeface="Arial"/>
              <a:buChar char="•"/>
            </a:pPr>
            <a:r>
              <a:rPr lang="en-US" sz="2200" dirty="0"/>
              <a:t>In groups, decide the following before beginning the game: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If you are a partnership, are you a general or limited partnership?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If you a private corporation, how will decisions be made? Will there be a CEO or a democratic vote?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Will you raise cattle or corn?</a:t>
            </a:r>
          </a:p>
          <a:p>
            <a:pPr lvl="2">
              <a:buNone/>
            </a:pPr>
            <a:endParaRPr lang="en-US" sz="18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777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8480"/>
          </a:xfrm>
        </p:spPr>
        <p:txBody>
          <a:bodyPr/>
          <a:lstStyle/>
          <a:p>
            <a:r>
              <a:rPr lang="en-US" sz="3600" b="1" dirty="0"/>
              <a:t>Example of a Scenario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938490"/>
              </p:ext>
            </p:extLst>
          </p:nvPr>
        </p:nvGraphicFramePr>
        <p:xfrm>
          <a:off x="374073" y="1113118"/>
          <a:ext cx="8437416" cy="4739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6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62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4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Beginning assets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Scenario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Action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(Expense)/Revenue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Balance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Ending assets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50 cattle at 1,200 lbs.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Example: Beginning balance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----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----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$100,000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50 cattle at 1,200 lbs.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69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50 cattle at 1,200 lbs.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Example: Whether to feed a supplement that will add 50</a:t>
                      </a:r>
                      <a:r>
                        <a:rPr lang="en-US" sz="1200" b="1" baseline="0" dirty="0">
                          <a:latin typeface="Times New Roman"/>
                          <a:ea typeface="Calibri"/>
                          <a:cs typeface="Times New Roman"/>
                        </a:rPr>
                        <a:t> lbs. per head but costs $55 per head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Feed supplement</a:t>
                      </a:r>
                      <a:r>
                        <a:rPr lang="en-US" sz="1200" b="1" baseline="0" dirty="0">
                          <a:latin typeface="Times New Roman"/>
                          <a:ea typeface="Calibri"/>
                          <a:cs typeface="Times New Roman"/>
                        </a:rPr>
                        <a:t> because cattle prices are $139.775 per cwt or $1.40 per lb., which means I would get $70 per head ($55 + 15 extra profit if prices stay the same).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$55/head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Farm has</a:t>
                      </a:r>
                      <a:r>
                        <a:rPr lang="en-US" sz="1200" b="1" baseline="0" dirty="0">
                          <a:latin typeface="Times New Roman"/>
                          <a:ea typeface="Calibri"/>
                          <a:cs typeface="Times New Roman"/>
                        </a:rPr>
                        <a:t> 50 cattle.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Expense = $55 × 50 =</a:t>
                      </a:r>
                      <a:r>
                        <a:rPr lang="en-US" sz="1200" b="1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($2,750)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$100,000 − 2,750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= $97,250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Calibri"/>
                          <a:cs typeface="Times New Roman"/>
                        </a:rPr>
                        <a:t>50 cattle</a:t>
                      </a:r>
                      <a:r>
                        <a:rPr lang="en-US" sz="1200" b="1" baseline="0" dirty="0">
                          <a:latin typeface="Times New Roman"/>
                          <a:ea typeface="Calibri"/>
                          <a:cs typeface="Times New Roman"/>
                        </a:rPr>
                        <a:t> at 1,250 lbs.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54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 cattle at 1,250 lbs.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Example</a:t>
                      </a:r>
                      <a:r>
                        <a:rPr lang="en-US" sz="12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Market day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Live</a:t>
                      </a:r>
                      <a:r>
                        <a:rPr lang="en-US" sz="12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cattle prices are $134.225/cwt.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1,250 lbs. × 50 = 62,500 lbs.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62,500 lbs./100 = 625 cwt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625 cwt × $134.225/cwt =</a:t>
                      </a:r>
                      <a:r>
                        <a:rPr lang="en-US" sz="12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$83,890.63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 $97,250 + 83,890.63 = $181,140.63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$181,140.63</a:t>
                      </a:r>
                      <a:r>
                        <a:rPr lang="en-US" sz="12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cash</a:t>
                      </a:r>
                      <a:endParaRPr lang="en-US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924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8060"/>
            <a:ext cx="8229600" cy="4773705"/>
          </a:xfrm>
        </p:spPr>
        <p:txBody>
          <a:bodyPr numCol="2"/>
          <a:lstStyle/>
          <a:p>
            <a:pPr marL="0" indent="0">
              <a:buNone/>
            </a:pPr>
            <a:r>
              <a:rPr lang="en-US" u="sng" dirty="0"/>
              <a:t>Corn</a:t>
            </a:r>
          </a:p>
          <a:p>
            <a:pPr marL="0" indent="0">
              <a:buNone/>
            </a:pPr>
            <a:endParaRPr lang="en-US" sz="1400" u="sng" dirty="0"/>
          </a:p>
          <a:p>
            <a:pPr marL="0" indent="0">
              <a:buNone/>
            </a:pPr>
            <a:r>
              <a:rPr lang="en-US" dirty="0"/>
              <a:t>May: 4.225</a:t>
            </a:r>
          </a:p>
          <a:p>
            <a:pPr marL="0" indent="0">
              <a:buNone/>
            </a:pPr>
            <a:r>
              <a:rPr lang="en-US" dirty="0"/>
              <a:t>July:	4.206</a:t>
            </a:r>
          </a:p>
          <a:p>
            <a:pPr marL="0" indent="0">
              <a:buNone/>
            </a:pPr>
            <a:r>
              <a:rPr lang="en-US" dirty="0"/>
              <a:t>August: 4.091</a:t>
            </a:r>
          </a:p>
          <a:p>
            <a:pPr marL="0" indent="0">
              <a:buNone/>
            </a:pPr>
            <a:r>
              <a:rPr lang="en-US" dirty="0"/>
              <a:t>September: 4.108	</a:t>
            </a:r>
          </a:p>
          <a:p>
            <a:pPr marL="0" indent="0">
              <a:buNone/>
            </a:pPr>
            <a:r>
              <a:rPr lang="en-US" dirty="0"/>
              <a:t>Market day:	4.133</a:t>
            </a:r>
          </a:p>
          <a:p>
            <a:pPr marL="0" indent="0">
              <a:buNone/>
            </a:pPr>
            <a:r>
              <a:rPr lang="en-US" dirty="0"/>
              <a:t>(October)</a:t>
            </a:r>
          </a:p>
          <a:p>
            <a:pPr marL="0" indent="0">
              <a:buNone/>
            </a:pPr>
            <a:r>
              <a:rPr lang="en-US" u="sng" dirty="0"/>
              <a:t>Cattle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June: 155.570</a:t>
            </a:r>
          </a:p>
          <a:p>
            <a:pPr marL="0" indent="0">
              <a:buNone/>
            </a:pPr>
            <a:r>
              <a:rPr lang="en-US" dirty="0"/>
              <a:t>August: 147.520</a:t>
            </a:r>
          </a:p>
          <a:p>
            <a:pPr marL="0" indent="0">
              <a:buNone/>
            </a:pPr>
            <a:r>
              <a:rPr lang="en-US" dirty="0"/>
              <a:t>October: 135.760</a:t>
            </a:r>
          </a:p>
          <a:p>
            <a:pPr marL="0" indent="0">
              <a:buNone/>
            </a:pPr>
            <a:r>
              <a:rPr lang="en-US" dirty="0"/>
              <a:t>December: 127.000</a:t>
            </a:r>
          </a:p>
          <a:p>
            <a:pPr marL="0" indent="0">
              <a:buNone/>
            </a:pPr>
            <a:r>
              <a:rPr lang="en-US" dirty="0"/>
              <a:t>Market day: 136.000</a:t>
            </a:r>
          </a:p>
          <a:p>
            <a:pPr marL="0" indent="0">
              <a:buNone/>
            </a:pPr>
            <a:r>
              <a:rPr lang="en-US" dirty="0"/>
              <a:t>(March)</a:t>
            </a:r>
          </a:p>
        </p:txBody>
      </p:sp>
    </p:spTree>
    <p:extLst>
      <p:ext uri="{BB962C8B-B14F-4D97-AF65-F5344CB8AC3E}">
        <p14:creationId xmlns:p14="http://schemas.microsoft.com/office/powerpoint/2010/main" val="196439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In groups based on Round 2 business structure: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567"/>
            <a:ext cx="8579922" cy="4408714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/>
              <a:t>Answer the following using the large sticky paper.</a:t>
            </a:r>
          </a:p>
          <a:p>
            <a:pPr lvl="0"/>
            <a:r>
              <a:rPr lang="en-US" sz="3000" dirty="0"/>
              <a:t>What business structure were you?</a:t>
            </a:r>
          </a:p>
          <a:p>
            <a:pPr lvl="0"/>
            <a:r>
              <a:rPr lang="en-US" sz="3000" dirty="0"/>
              <a:t>What were the best and worst parts of the simulation?</a:t>
            </a:r>
          </a:p>
          <a:p>
            <a:pPr lvl="0"/>
            <a:r>
              <a:rPr lang="en-US" sz="3000" dirty="0"/>
              <a:t>How did your business structure make this easier or harder?</a:t>
            </a:r>
          </a:p>
          <a:p>
            <a:pPr lvl="0"/>
            <a:r>
              <a:rPr lang="en-US" sz="3000" dirty="0"/>
              <a:t>How did you make your decisions? </a:t>
            </a:r>
          </a:p>
          <a:p>
            <a:pPr lvl="0"/>
            <a:r>
              <a:rPr lang="en-US" sz="3000" dirty="0"/>
              <a:t>What is your remaining balance? </a:t>
            </a:r>
          </a:p>
        </p:txBody>
      </p:sp>
    </p:spTree>
    <p:extLst>
      <p:ext uri="{BB962C8B-B14F-4D97-AF65-F5344CB8AC3E}">
        <p14:creationId xmlns:p14="http://schemas.microsoft.com/office/powerpoint/2010/main" val="2301171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Presentations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3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08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Take-Home </a:t>
            </a:r>
            <a:r>
              <a:rPr lang="en-US" b="1" dirty="0"/>
              <a:t>for Next Time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following question</a:t>
            </a:r>
            <a:r>
              <a:rPr lang="en-US" dirty="0">
                <a:solidFill>
                  <a:srgbClr val="000000"/>
                </a:solidFill>
              </a:rPr>
              <a:t>s</a:t>
            </a:r>
            <a:r>
              <a:rPr lang="en-US" dirty="0"/>
              <a:t>: </a:t>
            </a:r>
          </a:p>
          <a:p>
            <a:pPr>
              <a:buNone/>
            </a:pPr>
            <a:endParaRPr lang="en-US" sz="1400" dirty="0"/>
          </a:p>
          <a:p>
            <a:r>
              <a:rPr lang="en-US" dirty="0"/>
              <a:t>What risks did your business face? </a:t>
            </a:r>
          </a:p>
          <a:p>
            <a:r>
              <a:rPr lang="en-US" dirty="0"/>
              <a:t>How might you manage this risk? </a:t>
            </a:r>
          </a:p>
          <a:p>
            <a:r>
              <a:rPr lang="en-US" dirty="0"/>
              <a:t>If you could do the simulation again, would you change your business structure?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8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 of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612"/>
            <a:ext cx="8229600" cy="4384675"/>
          </a:xfrm>
        </p:spPr>
        <p:txBody>
          <a:bodyPr/>
          <a:lstStyle/>
          <a:p>
            <a:r>
              <a:rPr lang="en-US" sz="2800" dirty="0"/>
              <a:t>Recap from last lesson</a:t>
            </a:r>
          </a:p>
          <a:p>
            <a:r>
              <a:rPr lang="en-US" sz="2800" dirty="0"/>
              <a:t>Business organization</a:t>
            </a:r>
          </a:p>
          <a:p>
            <a:r>
              <a:rPr lang="en-US" sz="2800" dirty="0"/>
              <a:t>Simulation</a:t>
            </a:r>
          </a:p>
          <a:p>
            <a:r>
              <a:rPr lang="en-US" sz="2800" dirty="0"/>
              <a:t>Group discussion on findings</a:t>
            </a:r>
          </a:p>
          <a:p>
            <a:r>
              <a:rPr lang="en-US" sz="2800" dirty="0"/>
              <a:t>Group presentations</a:t>
            </a:r>
          </a:p>
          <a:p>
            <a:r>
              <a:rPr lang="en-US" sz="2800" dirty="0"/>
              <a:t>Recap</a:t>
            </a:r>
          </a:p>
          <a:p>
            <a:r>
              <a:rPr lang="en-US" sz="2800" dirty="0"/>
              <a:t>Questions</a:t>
            </a:r>
          </a:p>
          <a:p>
            <a:r>
              <a:rPr lang="en-US" sz="2800" dirty="0"/>
              <a:t>Take-home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739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3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Review of Business Structures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What are the five business structures?</a:t>
            </a:r>
          </a:p>
          <a:p>
            <a:pPr marL="457200" lvl="1" indent="0">
              <a:buNone/>
            </a:pPr>
            <a:r>
              <a:rPr lang="en-US" dirty="0"/>
              <a:t>1. Sole</a:t>
            </a:r>
            <a:r>
              <a:rPr lang="en-US" dirty="0">
                <a:solidFill>
                  <a:srgbClr val="000000"/>
                </a:solidFill>
              </a:rPr>
              <a:t> proprietorship</a:t>
            </a:r>
          </a:p>
          <a:p>
            <a:pPr marL="457200" lvl="1" indent="0">
              <a:buNone/>
            </a:pPr>
            <a:r>
              <a:rPr lang="en-US" dirty="0"/>
              <a:t>2. Partnership</a:t>
            </a:r>
          </a:p>
          <a:p>
            <a:pPr marL="457200" lvl="1" indent="0">
              <a:buNone/>
            </a:pPr>
            <a:r>
              <a:rPr lang="en-US" dirty="0"/>
              <a:t>3. LLC</a:t>
            </a:r>
          </a:p>
          <a:p>
            <a:pPr marL="457200" lvl="1" indent="0">
              <a:buNone/>
            </a:pPr>
            <a:r>
              <a:rPr lang="en-US" dirty="0"/>
              <a:t>4. Cooperative</a:t>
            </a:r>
          </a:p>
          <a:p>
            <a:pPr marL="457200" lvl="1" indent="0">
              <a:buNone/>
            </a:pPr>
            <a:r>
              <a:rPr lang="en-US" dirty="0"/>
              <a:t>5. Corporation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What are the three types of partnerships?</a:t>
            </a:r>
          </a:p>
          <a:p>
            <a:pPr marL="457200" lvl="1" indent="0">
              <a:buNone/>
            </a:pPr>
            <a:r>
              <a:rPr lang="en-US" dirty="0"/>
              <a:t>1. General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−</a:t>
            </a:r>
            <a:r>
              <a:rPr lang="en-US" dirty="0"/>
              <a:t> profits, liability, and management duties divided equally</a:t>
            </a:r>
          </a:p>
          <a:p>
            <a:pPr marL="457200" lvl="1" indent="0">
              <a:buNone/>
            </a:pPr>
            <a:r>
              <a:rPr lang="en-US" dirty="0"/>
              <a:t>2. Limited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− v</a:t>
            </a:r>
            <a:r>
              <a:rPr lang="en-US" dirty="0"/>
              <a:t>arying investment percentage and liability; short-term projects </a:t>
            </a:r>
          </a:p>
          <a:p>
            <a:pPr marL="457200" lvl="1" indent="0">
              <a:buNone/>
            </a:pPr>
            <a:r>
              <a:rPr lang="en-US" dirty="0"/>
              <a:t>3. Joint ventures </a:t>
            </a:r>
            <a:r>
              <a:rPr lang="en-US" dirty="0">
                <a:latin typeface="ＭＳ ゴシック"/>
                <a:ea typeface="ＭＳ ゴシック"/>
                <a:cs typeface="ＭＳ ゴシック"/>
              </a:rPr>
              <a:t>− </a:t>
            </a:r>
            <a:r>
              <a:rPr lang="en-US" dirty="0"/>
              <a:t>general partnership for limited time or single project; may continue as filed partnership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9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350"/>
            <a:ext cx="8229600" cy="4738063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What are key characteristics of an LLC?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Hybrid of partnership and corporation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Members vs. owners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Members not personally responsible for debts/liabilities (unless negligent)</a:t>
            </a:r>
          </a:p>
          <a:p>
            <a:pPr marL="457200" lvl="1" indent="0">
              <a:buNone/>
            </a:pPr>
            <a:endParaRPr lang="en-US" sz="1400" dirty="0"/>
          </a:p>
          <a:p>
            <a:pPr marL="57150" indent="0">
              <a:buNone/>
            </a:pPr>
            <a:r>
              <a:rPr lang="en-US" sz="2600" dirty="0"/>
              <a:t>What business structure is owned and operated by members using</a:t>
            </a:r>
            <a:r>
              <a:rPr lang="en-US" sz="2600" dirty="0">
                <a:solidFill>
                  <a:srgbClr val="000000"/>
                </a:solidFill>
              </a:rPr>
              <a:t> its </a:t>
            </a:r>
            <a:r>
              <a:rPr lang="en-US" sz="2600" dirty="0"/>
              <a:t>services?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Cooperative</a:t>
            </a:r>
          </a:p>
          <a:p>
            <a:pPr lvl="2">
              <a:buNone/>
            </a:pPr>
            <a:endParaRPr lang="en-US" sz="1400" dirty="0"/>
          </a:p>
          <a:p>
            <a:pPr marL="57150" indent="0">
              <a:buNone/>
            </a:pPr>
            <a:r>
              <a:rPr lang="en-US" sz="2600" dirty="0"/>
              <a:t>How can you tell if a corporation is public or private?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Whether or not you can buy stock in the company</a:t>
            </a:r>
          </a:p>
          <a:p>
            <a:pPr lvl="1"/>
            <a:endParaRPr lang="en-US" sz="2200" dirty="0"/>
          </a:p>
          <a:p>
            <a:pPr lvl="2">
              <a:buNone/>
            </a:pPr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1155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23350"/>
            <a:ext cx="8229600" cy="43846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are the key characteristics you might look for when trying to figure out what type of structure a business has?</a:t>
            </a:r>
          </a:p>
          <a:p>
            <a:pPr marL="0" indent="0" algn="ctr">
              <a:buNone/>
            </a:pP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Owners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History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LLC vs. Inc.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Public offering/stocks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Taxation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Organization</a:t>
            </a:r>
          </a:p>
          <a:p>
            <a:pPr>
              <a:buFont typeface="Wingdings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5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Sole Proprietorship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92581"/>
            <a:ext cx="8229600" cy="4384675"/>
          </a:xfrm>
        </p:spPr>
        <p:txBody>
          <a:bodyPr numCol="2"/>
          <a:lstStyle/>
          <a:p>
            <a:pPr marL="0" indent="0">
              <a:buNone/>
            </a:pPr>
            <a:r>
              <a:rPr lang="en-US" u="sng" dirty="0"/>
              <a:t>Advantages</a:t>
            </a:r>
          </a:p>
          <a:p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Easy and inexpensive to 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Complete control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Easy tax prep</a:t>
            </a:r>
          </a:p>
          <a:p>
            <a:pPr>
              <a:buFont typeface="Wingdings" charset="2"/>
              <a:buChar char="§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Disadvantages</a:t>
            </a:r>
          </a:p>
          <a:p>
            <a:pPr marL="0" indent="0" algn="ctr">
              <a:buNone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Unlimited personal liability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Hard to raise $$$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Heavy burden</a:t>
            </a:r>
          </a:p>
          <a:p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5140562" y="2427732"/>
            <a:ext cx="3488762" cy="303809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997869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Partnership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60500"/>
            <a:ext cx="8229600" cy="4384675"/>
          </a:xfrm>
        </p:spPr>
        <p:txBody>
          <a:bodyPr numCol="2"/>
          <a:lstStyle/>
          <a:p>
            <a:pPr marL="0" indent="0">
              <a:buNone/>
            </a:pPr>
            <a:r>
              <a:rPr lang="en-US" u="sng" dirty="0"/>
              <a:t>Advantages</a:t>
            </a:r>
          </a:p>
          <a:p>
            <a:endParaRPr lang="en-US" sz="1400" dirty="0"/>
          </a:p>
          <a:p>
            <a:r>
              <a:rPr lang="en-US" dirty="0"/>
              <a:t>Easy</a:t>
            </a:r>
          </a:p>
          <a:p>
            <a:r>
              <a:rPr lang="en-US" dirty="0"/>
              <a:t>Inexpensive</a:t>
            </a:r>
          </a:p>
          <a:p>
            <a:r>
              <a:rPr lang="en-US" dirty="0"/>
              <a:t>Shared financial commitment</a:t>
            </a:r>
          </a:p>
          <a:p>
            <a:r>
              <a:rPr lang="en-US" dirty="0"/>
              <a:t>Complementary skills</a:t>
            </a:r>
          </a:p>
          <a:p>
            <a:pPr marL="0" indent="0">
              <a:buNone/>
            </a:pPr>
            <a:r>
              <a:rPr lang="en-US" u="sng" dirty="0"/>
              <a:t>Disadvantages</a:t>
            </a:r>
          </a:p>
          <a:p>
            <a:endParaRPr lang="en-US" sz="1400" dirty="0"/>
          </a:p>
          <a:p>
            <a:r>
              <a:rPr lang="en-US" dirty="0"/>
              <a:t>Full, shared liability</a:t>
            </a:r>
          </a:p>
          <a:p>
            <a:r>
              <a:rPr lang="en-US" dirty="0"/>
              <a:t>Disagreements/shared decisions</a:t>
            </a:r>
          </a:p>
          <a:p>
            <a:r>
              <a:rPr lang="en-US" dirty="0"/>
              <a:t>Shared profits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879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LLC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38941"/>
            <a:ext cx="8229600" cy="4445934"/>
          </a:xfrm>
        </p:spPr>
        <p:txBody>
          <a:bodyPr numCol="2"/>
          <a:lstStyle/>
          <a:p>
            <a:pPr marL="0" indent="0">
              <a:buNone/>
            </a:pPr>
            <a:r>
              <a:rPr lang="en-US" u="sng" dirty="0"/>
              <a:t>Advantages</a:t>
            </a:r>
          </a:p>
          <a:p>
            <a:endParaRPr lang="en-US" sz="1400" dirty="0"/>
          </a:p>
          <a:p>
            <a:r>
              <a:rPr lang="en-US" dirty="0"/>
              <a:t>Limited liability</a:t>
            </a:r>
          </a:p>
          <a:p>
            <a:r>
              <a:rPr lang="en-US" dirty="0"/>
              <a:t>Operational ease</a:t>
            </a:r>
          </a:p>
          <a:p>
            <a:r>
              <a:rPr lang="en-US" dirty="0"/>
              <a:t>Sharing of profits (as see fit)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Disadvantages</a:t>
            </a:r>
          </a:p>
          <a:p>
            <a:endParaRPr lang="en-US" sz="1400" dirty="0"/>
          </a:p>
          <a:p>
            <a:r>
              <a:rPr lang="en-US" dirty="0"/>
              <a:t>Limited life</a:t>
            </a:r>
          </a:p>
          <a:p>
            <a:r>
              <a:rPr lang="en-US" dirty="0"/>
              <a:t>Self-employment tax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667650"/>
      </p:ext>
    </p:extLst>
  </p:cSld>
  <p:clrMapOvr>
    <a:masterClrMapping/>
  </p:clrMapOvr>
</p:sld>
</file>

<file path=ppt/theme/theme1.xml><?xml version="1.0" encoding="utf-8"?>
<a:theme xmlns:a="http://schemas.openxmlformats.org/drawingml/2006/main" name="1_VCE-177">
  <a:themeElements>
    <a:clrScheme name="University Color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A88719"/>
      </a:accent1>
      <a:accent2>
        <a:srgbClr val="A0BF7E"/>
      </a:accent2>
      <a:accent3>
        <a:srgbClr val="60999A"/>
      </a:accent3>
      <a:accent4>
        <a:srgbClr val="2E526B"/>
      </a:accent4>
      <a:accent5>
        <a:srgbClr val="70183C"/>
      </a:accent5>
      <a:accent6>
        <a:srgbClr val="DC5B2B"/>
      </a:accent6>
      <a:hlink>
        <a:srgbClr val="8C8E8E"/>
      </a:hlink>
      <a:folHlink>
        <a:srgbClr val="1B276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5510</TotalTime>
  <Words>810</Words>
  <Application>Microsoft Office PowerPoint</Application>
  <PresentationFormat>On-screen Show (4:3)</PresentationFormat>
  <Paragraphs>193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ＭＳ ゴシック</vt:lpstr>
      <vt:lpstr>Arial</vt:lpstr>
      <vt:lpstr>Calibri</vt:lpstr>
      <vt:lpstr>Times New Roman</vt:lpstr>
      <vt:lpstr>Wingdings</vt:lpstr>
      <vt:lpstr>1_VCE-177</vt:lpstr>
      <vt:lpstr>Business Structures, Markets, and Risk Management</vt:lpstr>
      <vt:lpstr>Overview of Today</vt:lpstr>
      <vt:lpstr>recap</vt:lpstr>
      <vt:lpstr>Review of Business Structures</vt:lpstr>
      <vt:lpstr>Review</vt:lpstr>
      <vt:lpstr>Review</vt:lpstr>
      <vt:lpstr>Sole Proprietorship</vt:lpstr>
      <vt:lpstr>Partnership</vt:lpstr>
      <vt:lpstr>LLC</vt:lpstr>
      <vt:lpstr>Cooperative</vt:lpstr>
      <vt:lpstr>Corporation</vt:lpstr>
      <vt:lpstr>Business simulation Game</vt:lpstr>
      <vt:lpstr>Game Objectives and Rules</vt:lpstr>
      <vt:lpstr>Example of a Scenario</vt:lpstr>
      <vt:lpstr>Prices</vt:lpstr>
      <vt:lpstr>In groups based on Round 2 business structure:</vt:lpstr>
      <vt:lpstr>Group Presentations</vt:lpstr>
      <vt:lpstr>Questions?</vt:lpstr>
      <vt:lpstr>Take-Home for Next Time</vt:lpstr>
    </vt:vector>
  </TitlesOfParts>
  <Manager/>
  <Company>Virginia Tech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Elizabeth Guinn</dc:creator>
  <cp:keywords/>
  <dc:description/>
  <cp:lastModifiedBy>Kate Stevens</cp:lastModifiedBy>
  <cp:revision>32</cp:revision>
  <dcterms:created xsi:type="dcterms:W3CDTF">2010-08-24T19:28:31Z</dcterms:created>
  <dcterms:modified xsi:type="dcterms:W3CDTF">2019-04-16T13:34:44Z</dcterms:modified>
  <cp:category/>
</cp:coreProperties>
</file>