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5"/>
  </p:notesMasterIdLst>
  <p:sldIdLst>
    <p:sldId id="258" r:id="rId2"/>
    <p:sldId id="259" r:id="rId3"/>
    <p:sldId id="260" r:id="rId4"/>
    <p:sldId id="286" r:id="rId5"/>
    <p:sldId id="265" r:id="rId6"/>
    <p:sldId id="287" r:id="rId7"/>
    <p:sldId id="288" r:id="rId8"/>
    <p:sldId id="293" r:id="rId9"/>
    <p:sldId id="294" r:id="rId10"/>
    <p:sldId id="291" r:id="rId11"/>
    <p:sldId id="292" r:id="rId12"/>
    <p:sldId id="297" r:id="rId13"/>
    <p:sldId id="296" r:id="rId14"/>
    <p:sldId id="295" r:id="rId15"/>
    <p:sldId id="298" r:id="rId16"/>
    <p:sldId id="272" r:id="rId17"/>
    <p:sldId id="299" r:id="rId18"/>
    <p:sldId id="300" r:id="rId19"/>
    <p:sldId id="301" r:id="rId20"/>
    <p:sldId id="289" r:id="rId21"/>
    <p:sldId id="302" r:id="rId22"/>
    <p:sldId id="303" r:id="rId23"/>
    <p:sldId id="27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bi A. Hoffman" initials="bah" lastIdx="6" clrIdx="0"/>
  <p:cmAuthor id="1" name="Hannah Scherer" initials="HHS" lastIdx="6" clrIdx="1">
    <p:extLst>
      <p:ext uri="{19B8F6BF-5375-455C-9EA6-DF929625EA0E}">
        <p15:presenceInfo xmlns:p15="http://schemas.microsoft.com/office/powerpoint/2012/main" userId="Hannah Scher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/>
    <p:restoredTop sz="93632"/>
  </p:normalViewPr>
  <p:slideViewPr>
    <p:cSldViewPr snapToGrid="0" snapToObjects="1">
      <p:cViewPr varScale="1">
        <p:scale>
          <a:sx n="63" d="100"/>
          <a:sy n="63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140F-B461-EF48-9216-0734EBB63DF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8314-4FB3-CA44-B05D-2F84E91F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9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Beef prices fell after US outbreak</a:t>
            </a:r>
          </a:p>
          <a:p>
            <a:endParaRPr lang="en-US" dirty="0"/>
          </a:p>
          <a:p>
            <a:r>
              <a:rPr lang="en-US" dirty="0"/>
              <a:t>US Gov’t Publication: https://</a:t>
            </a:r>
            <a:r>
              <a:rPr lang="en-US" dirty="0" err="1"/>
              <a:t>www.bls.gov</a:t>
            </a:r>
            <a:r>
              <a:rPr lang="en-US" dirty="0"/>
              <a:t>/</a:t>
            </a:r>
            <a:r>
              <a:rPr lang="en-US" dirty="0" err="1"/>
              <a:t>opub</a:t>
            </a:r>
            <a:r>
              <a:rPr lang="en-US" dirty="0"/>
              <a:t>/</a:t>
            </a:r>
            <a:r>
              <a:rPr lang="en-US" dirty="0" err="1"/>
              <a:t>mlr</a:t>
            </a:r>
            <a:r>
              <a:rPr lang="en-US" dirty="0"/>
              <a:t>/2005/05/art3full.pdf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54D4-924D-40EA-AEAA-8C749080C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http://www.harvestlandcoop.com/pages/custom.php?id=22615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54D4-924D-40EA-AEAA-8C749080CD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54D4-924D-40EA-AEAA-8C749080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54D4-924D-40EA-AEAA-8C749080C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19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77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76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VCE Powerpoint.eps" title="VCE logo and website UR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72200"/>
            <a:ext cx="8312001" cy="586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D41F4-4985-114D-BA9C-919C1E2D4BBE}"/>
              </a:ext>
            </a:extLst>
          </p:cNvPr>
          <p:cNvSpPr/>
          <p:nvPr userDrawn="1"/>
        </p:nvSpPr>
        <p:spPr>
          <a:xfrm>
            <a:off x="6044663" y="6118843"/>
            <a:ext cx="27862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74A5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Graduate Extension Scholars Program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9VeHrI3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char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0" y="495300"/>
            <a:ext cx="8013700" cy="2705099"/>
          </a:xfrm>
        </p:spPr>
        <p:txBody>
          <a:bodyPr/>
          <a:lstStyle/>
          <a:p>
            <a:r>
              <a:rPr lang="en-US" sz="6000" dirty="0"/>
              <a:t>Business Structures, Markets, and Risk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0" y="3804803"/>
            <a:ext cx="8013700" cy="830698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Lesson 3: Managing Risk in Agribusiness</a:t>
            </a: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238AA4-60A9-8340-AC7E-F1FA84B627A7}"/>
              </a:ext>
            </a:extLst>
          </p:cNvPr>
          <p:cNvSpPr txBox="1">
            <a:spLocks/>
          </p:cNvSpPr>
          <p:nvPr/>
        </p:nvSpPr>
        <p:spPr bwMode="auto">
          <a:xfrm>
            <a:off x="431990" y="5041900"/>
            <a:ext cx="8013700" cy="100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Sarah McKay, Graduate Student, Department of Agricultural and Applied Economics, Virginia Tech</a:t>
            </a:r>
          </a:p>
          <a:p>
            <a:r>
              <a:rPr lang="en-US" sz="1000" dirty="0"/>
              <a:t>Kristin Carr, Agriculture Teacher, Riverheads High School, Augusta County Public Schools</a:t>
            </a:r>
          </a:p>
          <a:p>
            <a:r>
              <a:rPr lang="en-US" sz="1000" dirty="0"/>
              <a:t>Marie Rothwell, Virginia Cooperative Extension Agent, 4-H Youth Development, Augusta County</a:t>
            </a:r>
          </a:p>
          <a:p>
            <a:r>
              <a:rPr lang="en-US" sz="1000" dirty="0"/>
              <a:t>Shannon Wiley, Graduate Student, Agricultural, Leadership, and Community Education, Virginia Tech</a:t>
            </a:r>
          </a:p>
          <a:p>
            <a:r>
              <a:rPr lang="en-US" sz="1000" dirty="0"/>
              <a:t>Hannah Scherer, Assistant Professor and Extension Specialist, Agricultural, Leadership, and Community Education, Virginia Tech</a:t>
            </a:r>
          </a:p>
        </p:txBody>
      </p:sp>
    </p:spTree>
    <p:extLst>
      <p:ext uri="{BB962C8B-B14F-4D97-AF65-F5344CB8AC3E}">
        <p14:creationId xmlns:p14="http://schemas.microsoft.com/office/powerpoint/2010/main" val="134564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manage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186"/>
            <a:ext cx="8229600" cy="4521261"/>
          </a:xfrm>
        </p:spPr>
        <p:txBody>
          <a:bodyPr/>
          <a:lstStyle/>
          <a:p>
            <a:pPr>
              <a:buFont typeface="Lucida Grande"/>
              <a:buChar char="-"/>
            </a:pPr>
            <a:r>
              <a:rPr lang="en-US" dirty="0"/>
              <a:t>Insurance</a:t>
            </a:r>
          </a:p>
          <a:p>
            <a:pPr>
              <a:buFont typeface="Lucida Grande"/>
              <a:buChar char="-"/>
            </a:pPr>
            <a:r>
              <a:rPr lang="en-US" dirty="0"/>
              <a:t>Pesticides/herbicides</a:t>
            </a:r>
          </a:p>
          <a:p>
            <a:pPr>
              <a:buFont typeface="Lucida Grande"/>
              <a:buChar char="-"/>
            </a:pPr>
            <a:r>
              <a:rPr lang="en-US" dirty="0"/>
              <a:t>Irrigation</a:t>
            </a:r>
          </a:p>
          <a:p>
            <a:pPr>
              <a:buFont typeface="Lucida Grande"/>
              <a:buChar char="-"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Price Risk Management</a:t>
            </a:r>
          </a:p>
          <a:p>
            <a:pPr marL="457200" lvl="1" indent="0">
              <a:buNone/>
            </a:pPr>
            <a:r>
              <a:rPr lang="en-US" dirty="0"/>
              <a:t>Result of volatility − how prices vary from the average or mean price over time due to factors that affect risk, such as weather, disease and consumer preferences. </a:t>
            </a:r>
          </a:p>
        </p:txBody>
      </p:sp>
    </p:spTree>
    <p:extLst>
      <p:ext uri="{BB962C8B-B14F-4D97-AF65-F5344CB8AC3E}">
        <p14:creationId xmlns:p14="http://schemas.microsoft.com/office/powerpoint/2010/main" val="2014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Price Risk Management in Agribusiness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281"/>
            <a:ext cx="8229600" cy="4613934"/>
          </a:xfrm>
        </p:spPr>
        <p:txBody>
          <a:bodyPr/>
          <a:lstStyle/>
          <a:p>
            <a:r>
              <a:rPr lang="en-US" sz="2800" dirty="0"/>
              <a:t>Forward contracts, futures contracts, hedging</a:t>
            </a:r>
          </a:p>
          <a:p>
            <a:r>
              <a:rPr lang="en-US" sz="2800" dirty="0"/>
              <a:t>Forward vs. futures contracts</a:t>
            </a:r>
          </a:p>
          <a:p>
            <a:r>
              <a:rPr lang="en-US" sz="2800" dirty="0"/>
              <a:t>Forward: private agreement on a price for a future delivery</a:t>
            </a:r>
          </a:p>
          <a:p>
            <a:pPr lvl="1"/>
            <a:r>
              <a:rPr lang="en-US" sz="2400" dirty="0"/>
              <a:t>Examples: seed, feed, hay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800" dirty="0"/>
              <a:t>Futures:</a:t>
            </a:r>
          </a:p>
          <a:p>
            <a:pPr marL="400050" lvl="1" indent="0">
              <a:buNone/>
            </a:pPr>
            <a:r>
              <a:rPr lang="en-US" sz="2000" dirty="0"/>
              <a:t>Legally binding agreement to make or accept delivery of a standardized quantity and quality of a commodity at a standardized time and place for a price agreed upon today in an organized futures exchange.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6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Futures?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Video:Futures</a:t>
            </a:r>
            <a:r>
              <a:rPr lang="en-US" dirty="0"/>
              <a:t> Market Explained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https://www.youtube.com/watch?v=CC9VeHrI3Es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40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Futures vs. Forward Contracts: similarities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F734F-B0F2-7D49-8529-1EF1FC186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21632"/>
              </p:ext>
            </p:extLst>
          </p:nvPr>
        </p:nvGraphicFramePr>
        <p:xfrm>
          <a:off x="711843" y="1721091"/>
          <a:ext cx="7720314" cy="39134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60157">
                  <a:extLst>
                    <a:ext uri="{9D8B030D-6E8A-4147-A177-3AD203B41FA5}">
                      <a16:colId xmlns:a16="http://schemas.microsoft.com/office/drawing/2014/main" val="4219452753"/>
                    </a:ext>
                  </a:extLst>
                </a:gridCol>
                <a:gridCol w="3860157">
                  <a:extLst>
                    <a:ext uri="{9D8B030D-6E8A-4147-A177-3AD203B41FA5}">
                      <a16:colId xmlns:a16="http://schemas.microsoft.com/office/drawing/2014/main" val="788372133"/>
                    </a:ext>
                  </a:extLst>
                </a:gridCol>
              </a:tblGrid>
              <a:tr h="570696">
                <a:tc>
                  <a:txBody>
                    <a:bodyPr/>
                    <a:lstStyle/>
                    <a:p>
                      <a:r>
                        <a:rPr lang="en-US" sz="2400" dirty="0"/>
                        <a:t>Futures Contracts</a:t>
                      </a: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Forward Contracts</a:t>
                      </a: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32789"/>
                  </a:ext>
                </a:extLst>
              </a:tr>
              <a:tr h="89713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2 parties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2 parties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5604726"/>
                  </a:ext>
                </a:extLst>
              </a:tr>
              <a:tr h="89713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Delivery on future date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Delivery on future date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189270"/>
                  </a:ext>
                </a:extLst>
              </a:tr>
              <a:tr h="154847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Initially no money changes hands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Initially no money changes hands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03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84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948712"/>
          </a:xfrm>
        </p:spPr>
        <p:txBody>
          <a:bodyPr/>
          <a:lstStyle/>
          <a:p>
            <a:r>
              <a:rPr lang="en-US" sz="3600" b="1" dirty="0"/>
              <a:t>Futures vs. Forward Contracts: differences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943DD8-CD81-7B49-B467-168C8C5D8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12060"/>
              </p:ext>
            </p:extLst>
          </p:nvPr>
        </p:nvGraphicFramePr>
        <p:xfrm>
          <a:off x="711843" y="1721091"/>
          <a:ext cx="7720314" cy="41588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60157">
                  <a:extLst>
                    <a:ext uri="{9D8B030D-6E8A-4147-A177-3AD203B41FA5}">
                      <a16:colId xmlns:a16="http://schemas.microsoft.com/office/drawing/2014/main" val="4219452753"/>
                    </a:ext>
                  </a:extLst>
                </a:gridCol>
                <a:gridCol w="3860157">
                  <a:extLst>
                    <a:ext uri="{9D8B030D-6E8A-4147-A177-3AD203B41FA5}">
                      <a16:colId xmlns:a16="http://schemas.microsoft.com/office/drawing/2014/main" val="788372133"/>
                    </a:ext>
                  </a:extLst>
                </a:gridCol>
              </a:tblGrid>
              <a:tr h="570696">
                <a:tc>
                  <a:txBody>
                    <a:bodyPr/>
                    <a:lstStyle/>
                    <a:p>
                      <a:r>
                        <a:rPr lang="en-US" sz="2400" dirty="0"/>
                        <a:t>Futures Contracts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Forward Contracts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5632789"/>
                  </a:ext>
                </a:extLst>
              </a:tr>
              <a:tr h="55558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Publicly traded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Private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5604726"/>
                  </a:ext>
                </a:extLst>
              </a:tr>
              <a:tr h="5324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Liquid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Not liquid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189270"/>
                  </a:ext>
                </a:extLst>
              </a:tr>
              <a:tr h="47456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Standardized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Individualized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034961"/>
                  </a:ext>
                </a:extLst>
              </a:tr>
              <a:tr h="84495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Formal laws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No (except general law contract)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182288"/>
                  </a:ext>
                </a:extLst>
              </a:tr>
              <a:tr h="53243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Offset before maturity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Ends by spot delivery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9130501"/>
                  </a:ext>
                </a:extLst>
              </a:tr>
              <a:tr h="648182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Marked to market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84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00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8310"/>
          </a:xfrm>
        </p:spPr>
        <p:txBody>
          <a:bodyPr/>
          <a:lstStyle/>
          <a:p>
            <a:r>
              <a:rPr lang="en-US" sz="3600" b="1" dirty="0"/>
              <a:t>How do we enter a futures contract?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Chicago Mercantile Exchange</a:t>
            </a:r>
          </a:p>
          <a:p>
            <a:r>
              <a:rPr lang="en-US" b="1" dirty="0"/>
              <a:t>LONG</a:t>
            </a:r>
            <a:r>
              <a:rPr lang="en-US" dirty="0"/>
              <a:t>: buyer, accepts and purchases in future</a:t>
            </a:r>
          </a:p>
          <a:p>
            <a:r>
              <a:rPr lang="en-US" b="1" dirty="0"/>
              <a:t>SHORT</a:t>
            </a:r>
            <a:r>
              <a:rPr lang="en-US" dirty="0"/>
              <a:t>: seller, delivers and accepts payment in future</a:t>
            </a:r>
          </a:p>
          <a:p>
            <a:r>
              <a:rPr lang="en-US" dirty="0"/>
              <a:t>Historical prices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activity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9996"/>
            <a:ext cx="8229600" cy="4895666"/>
          </a:xfrm>
        </p:spPr>
        <p:txBody>
          <a:bodyPr/>
          <a:lstStyle/>
          <a:p>
            <a:r>
              <a:rPr lang="en-US" sz="2200" dirty="0"/>
              <a:t>Based on last class, switch to a different business structure and commodity.</a:t>
            </a:r>
          </a:p>
          <a:p>
            <a:r>
              <a:rPr lang="en-US" sz="2200" dirty="0"/>
              <a:t>As a business, go to a computer and look up the historical futures price for your commodity.</a:t>
            </a:r>
          </a:p>
          <a:p>
            <a:r>
              <a:rPr lang="en-US" sz="2200" dirty="0"/>
              <a:t>Go to </a:t>
            </a:r>
            <a:r>
              <a:rPr lang="en-US" sz="2200" dirty="0">
                <a:solidFill>
                  <a:srgbClr val="000000"/>
                </a:solidFill>
                <a:hlinkClick r:id="rId2"/>
              </a:rPr>
              <a:t>www.barchart.com</a:t>
            </a:r>
            <a:r>
              <a:rPr lang="en-US" sz="2200" dirty="0"/>
              <a:t>.</a:t>
            </a:r>
          </a:p>
          <a:p>
            <a:r>
              <a:rPr lang="en-US" sz="2200" dirty="0"/>
              <a:t>Click Futures tab on top center.</a:t>
            </a:r>
          </a:p>
          <a:p>
            <a:r>
              <a:rPr lang="en-US" sz="2200" dirty="0"/>
              <a:t>Select either corn or live cattle from the “Select a Commodity” drop-down menu.</a:t>
            </a:r>
          </a:p>
          <a:p>
            <a:r>
              <a:rPr lang="en-US" sz="2200" dirty="0"/>
              <a:t>For corn, click on harvest contract Dec ’16.</a:t>
            </a:r>
          </a:p>
          <a:p>
            <a:r>
              <a:rPr lang="en-US" sz="2200" dirty="0"/>
              <a:t>For cattle, click on Dec ’16 contract, as that is when you will send your cattle to market.</a:t>
            </a:r>
          </a:p>
          <a:p>
            <a:r>
              <a:rPr lang="en-US" sz="2200" dirty="0"/>
              <a:t>Click on Chart Snapshot and look at 1- and 5-Year Quick Chart.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016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Market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673358"/>
          </a:xfrm>
        </p:spPr>
        <p:txBody>
          <a:bodyPr/>
          <a:lstStyle/>
          <a:p>
            <a:r>
              <a:rPr lang="en-US" sz="2200" dirty="0"/>
              <a:t>Based on your analysis of historical prices, choose a price you will aim to sell your cattle or corn at on the futures market. </a:t>
            </a:r>
          </a:p>
          <a:p>
            <a:r>
              <a:rPr lang="en-US" sz="2200" dirty="0"/>
              <a:t>As we go through the simulation, Dec ’16 futures contract prices will be appearing on the board. </a:t>
            </a:r>
          </a:p>
          <a:p>
            <a:r>
              <a:rPr lang="en-US" sz="2200" dirty="0"/>
              <a:t>The simulation will begin in March with card 1 and end in November with card 9.</a:t>
            </a:r>
          </a:p>
          <a:p>
            <a:r>
              <a:rPr lang="en-US" sz="2200" dirty="0"/>
              <a:t>You will need to watch the prices to determine when you want to sell your commodity.</a:t>
            </a:r>
          </a:p>
          <a:p>
            <a:r>
              <a:rPr lang="en-US" sz="2200" dirty="0"/>
              <a:t>You will have until October to sell a futures contract.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200" dirty="0"/>
              <a:t>***Keep in mind, if you lose cattle or corn, you will have to buy the commodity at cash price in December in order to make the full delivery.***</a:t>
            </a:r>
          </a:p>
        </p:txBody>
      </p:sp>
    </p:spTree>
    <p:extLst>
      <p:ext uri="{BB962C8B-B14F-4D97-AF65-F5344CB8AC3E}">
        <p14:creationId xmlns:p14="http://schemas.microsoft.com/office/powerpoint/2010/main" val="123813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Simulation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566535"/>
          </a:xfrm>
        </p:spPr>
        <p:txBody>
          <a:bodyPr/>
          <a:lstStyle/>
          <a:p>
            <a:r>
              <a:rPr lang="en-US" sz="2800" dirty="0"/>
              <a:t>Recap from last lesson</a:t>
            </a:r>
          </a:p>
          <a:p>
            <a:r>
              <a:rPr lang="en-US" sz="2800" dirty="0"/>
              <a:t>What is risk management?</a:t>
            </a:r>
          </a:p>
          <a:p>
            <a:r>
              <a:rPr lang="en-US" sz="2800" dirty="0"/>
              <a:t>Types of price risk management</a:t>
            </a:r>
          </a:p>
          <a:p>
            <a:r>
              <a:rPr lang="en-US" sz="2800" dirty="0"/>
              <a:t>Computer activity</a:t>
            </a:r>
          </a:p>
          <a:p>
            <a:r>
              <a:rPr lang="en-US" sz="2800" dirty="0"/>
              <a:t>Simulation with option to manage risk</a:t>
            </a:r>
          </a:p>
          <a:p>
            <a:r>
              <a:rPr lang="en-US" sz="2800" dirty="0"/>
              <a:t>Class discussion</a:t>
            </a:r>
          </a:p>
          <a:p>
            <a:r>
              <a:rPr lang="en-US" sz="2800" dirty="0"/>
              <a:t>Recap</a:t>
            </a:r>
          </a:p>
          <a:p>
            <a:r>
              <a:rPr lang="en-US" sz="2800" dirty="0"/>
              <a:t>Questions</a:t>
            </a:r>
          </a:p>
          <a:p>
            <a:r>
              <a:rPr lang="en-US" sz="2800" dirty="0"/>
              <a:t>Take-home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39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Prices of December 2016 Futures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726"/>
            <a:ext cx="8229600" cy="448025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u="sng" dirty="0"/>
              <a:t>Corn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200" dirty="0"/>
              <a:t>April:				367</a:t>
            </a:r>
          </a:p>
          <a:p>
            <a:pPr marL="0" indent="0">
              <a:buNone/>
            </a:pPr>
            <a:r>
              <a:rPr lang="en-US" sz="2200" dirty="0"/>
              <a:t>May:				385</a:t>
            </a:r>
          </a:p>
          <a:p>
            <a:pPr marL="0" indent="0">
              <a:buNone/>
            </a:pPr>
            <a:r>
              <a:rPr lang="en-US" sz="2200" dirty="0"/>
              <a:t>June:				374</a:t>
            </a:r>
          </a:p>
          <a:p>
            <a:pPr marL="0" indent="0">
              <a:buNone/>
            </a:pPr>
            <a:r>
              <a:rPr lang="en-US" sz="2200" dirty="0"/>
              <a:t>July:				397</a:t>
            </a:r>
          </a:p>
          <a:p>
            <a:pPr marL="0" indent="0">
              <a:buNone/>
            </a:pPr>
            <a:r>
              <a:rPr lang="en-US" sz="2200" dirty="0"/>
              <a:t>August:			387</a:t>
            </a:r>
          </a:p>
          <a:p>
            <a:pPr marL="0" indent="0">
              <a:buNone/>
            </a:pPr>
            <a:r>
              <a:rPr lang="en-US" sz="2200" dirty="0"/>
              <a:t>September:		383</a:t>
            </a:r>
          </a:p>
          <a:p>
            <a:pPr marL="0" indent="0">
              <a:buNone/>
            </a:pPr>
            <a:r>
              <a:rPr lang="en-US" sz="2200" dirty="0"/>
              <a:t>October:			392</a:t>
            </a:r>
          </a:p>
          <a:p>
            <a:pPr marL="0" indent="0">
              <a:buNone/>
            </a:pPr>
            <a:r>
              <a:rPr lang="en-US" sz="2200" dirty="0"/>
              <a:t>November:			388</a:t>
            </a:r>
          </a:p>
          <a:p>
            <a:pPr marL="0" indent="0">
              <a:buNone/>
            </a:pPr>
            <a:r>
              <a:rPr lang="en-US" sz="2200" dirty="0"/>
              <a:t>December cash: 	386</a:t>
            </a:r>
          </a:p>
          <a:p>
            <a:pPr marL="0" indent="0">
              <a:buNone/>
            </a:pPr>
            <a:endParaRPr lang="en-US" sz="2200" u="sng" dirty="0"/>
          </a:p>
          <a:p>
            <a:pPr marL="0" indent="0">
              <a:buNone/>
            </a:pPr>
            <a:r>
              <a:rPr lang="en-US" sz="2800" u="sng" dirty="0"/>
              <a:t>Cattle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200" dirty="0"/>
              <a:t>April:				135</a:t>
            </a:r>
          </a:p>
          <a:p>
            <a:pPr marL="0" indent="0">
              <a:buNone/>
            </a:pPr>
            <a:r>
              <a:rPr lang="en-US" sz="2200" dirty="0"/>
              <a:t>May:				130</a:t>
            </a:r>
          </a:p>
          <a:p>
            <a:pPr marL="0" indent="0">
              <a:buNone/>
            </a:pPr>
            <a:r>
              <a:rPr lang="en-US" sz="2200" dirty="0"/>
              <a:t>June:				137</a:t>
            </a:r>
          </a:p>
          <a:p>
            <a:pPr marL="0" indent="0">
              <a:buNone/>
            </a:pPr>
            <a:r>
              <a:rPr lang="en-US" sz="2200" dirty="0"/>
              <a:t>July:				148</a:t>
            </a:r>
          </a:p>
          <a:p>
            <a:pPr marL="0" indent="0">
              <a:buNone/>
            </a:pPr>
            <a:r>
              <a:rPr lang="en-US" sz="2200" dirty="0"/>
              <a:t>August:			153</a:t>
            </a:r>
          </a:p>
          <a:p>
            <a:pPr marL="0" indent="0">
              <a:buNone/>
            </a:pPr>
            <a:r>
              <a:rPr lang="en-US" sz="2200" dirty="0"/>
              <a:t>September:		149</a:t>
            </a:r>
          </a:p>
          <a:p>
            <a:pPr marL="0" indent="0">
              <a:buNone/>
            </a:pPr>
            <a:r>
              <a:rPr lang="en-US" sz="2200" dirty="0"/>
              <a:t>October:			157</a:t>
            </a:r>
          </a:p>
          <a:p>
            <a:pPr marL="0" indent="0">
              <a:buNone/>
            </a:pPr>
            <a:r>
              <a:rPr lang="en-US" sz="2200" dirty="0"/>
              <a:t>November:			158</a:t>
            </a:r>
          </a:p>
          <a:p>
            <a:pPr marL="0" indent="0">
              <a:buNone/>
            </a:pPr>
            <a:r>
              <a:rPr lang="en-US" sz="2200" dirty="0"/>
              <a:t>December cash:	148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9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9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67452"/>
          </a:xfrm>
        </p:spPr>
        <p:txBody>
          <a:bodyPr/>
          <a:lstStyle/>
          <a:p>
            <a:r>
              <a:rPr lang="en-US" b="1" dirty="0"/>
              <a:t>How did you do by using futures?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4946"/>
            <a:ext cx="8229600" cy="4219929"/>
          </a:xfrm>
        </p:spPr>
        <p:txBody>
          <a:bodyPr/>
          <a:lstStyle/>
          <a:p>
            <a:r>
              <a:rPr lang="en-US" dirty="0"/>
              <a:t>Did you choose the right time to sell?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Did you go long or short?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would you do differently next time?</a:t>
            </a:r>
          </a:p>
        </p:txBody>
      </p:sp>
    </p:spTree>
    <p:extLst>
      <p:ext uri="{BB962C8B-B14F-4D97-AF65-F5344CB8AC3E}">
        <p14:creationId xmlns:p14="http://schemas.microsoft.com/office/powerpoint/2010/main" val="29061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Review of Business Simulation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7615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What were the challenges and benefits of being a sole proprietor?</a:t>
            </a:r>
          </a:p>
          <a:p>
            <a:pPr lvl="1"/>
            <a:r>
              <a:rPr lang="en-US" sz="2000" dirty="0"/>
              <a:t>Challenges: central decision-making, one perspective, limited capital</a:t>
            </a:r>
          </a:p>
          <a:p>
            <a:pPr lvl="1"/>
            <a:r>
              <a:rPr lang="en-US" sz="2000" dirty="0"/>
              <a:t>Benefits: easy decision-making, quick action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400" dirty="0"/>
              <a:t>What were the challenges and benefits of being a partnership?</a:t>
            </a:r>
          </a:p>
          <a:p>
            <a:pPr lvl="1"/>
            <a:r>
              <a:rPr lang="en-US" sz="2000" dirty="0"/>
              <a:t>Challenges: unequal work load, split profits</a:t>
            </a:r>
          </a:p>
          <a:p>
            <a:pPr lvl="1"/>
            <a:r>
              <a:rPr lang="en-US" sz="2000" dirty="0"/>
              <a:t>Benefits: more perspectives, mutual decision-making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400" dirty="0"/>
              <a:t>What were the challenges and benefits of being a corporation?</a:t>
            </a:r>
          </a:p>
          <a:p>
            <a:pPr lvl="1"/>
            <a:r>
              <a:rPr lang="en-US" sz="2000" dirty="0"/>
              <a:t>Challenges: time consuming to make decisions, disagreements, split profits</a:t>
            </a:r>
          </a:p>
          <a:p>
            <a:pPr lvl="1"/>
            <a:r>
              <a:rPr lang="en-US" sz="2000" dirty="0"/>
              <a:t>Benefits: more capital, many opinions</a:t>
            </a:r>
          </a:p>
        </p:txBody>
      </p:sp>
    </p:spTree>
    <p:extLst>
      <p:ext uri="{BB962C8B-B14F-4D97-AF65-F5344CB8AC3E}">
        <p14:creationId xmlns:p14="http://schemas.microsoft.com/office/powerpoint/2010/main" val="78219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7380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How did you use the changing market prices to make your decisions?</a:t>
            </a:r>
          </a:p>
          <a:p>
            <a:pPr lvl="2"/>
            <a:r>
              <a:rPr lang="en-US" dirty="0"/>
              <a:t>To help decide break-even points</a:t>
            </a:r>
          </a:p>
          <a:p>
            <a:pPr lvl="2"/>
            <a:r>
              <a:rPr lang="en-US" dirty="0"/>
              <a:t>As an estimate of which decision is better and which decision you can afford</a:t>
            </a:r>
            <a:endParaRPr lang="en-US" sz="2200" dirty="0"/>
          </a:p>
          <a:p>
            <a:pPr lvl="2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155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What Is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377"/>
            <a:ext cx="8229600" cy="5001905"/>
          </a:xfrm>
        </p:spPr>
        <p:txBody>
          <a:bodyPr/>
          <a:lstStyle/>
          <a:p>
            <a:r>
              <a:rPr lang="en-US" sz="2800" dirty="0"/>
              <a:t>Risk: Chance or probability of loss</a:t>
            </a:r>
          </a:p>
          <a:p>
            <a:r>
              <a:rPr lang="en-US" sz="2800" dirty="0"/>
              <a:t>In business: The chance that the business’s actual return will be different than expected</a:t>
            </a:r>
          </a:p>
          <a:p>
            <a:r>
              <a:rPr lang="en-US" sz="2800" dirty="0"/>
              <a:t>What are some key factors that make agribusiness risky?</a:t>
            </a:r>
          </a:p>
          <a:p>
            <a:pPr marL="205740" lvl="1" indent="0">
              <a:buNone/>
            </a:pPr>
            <a:r>
              <a:rPr lang="en-US" dirty="0"/>
              <a:t>		• </a:t>
            </a:r>
            <a:r>
              <a:rPr lang="en-US" sz="2200" dirty="0"/>
              <a:t>Prices </a:t>
            </a:r>
          </a:p>
          <a:p>
            <a:pPr marL="205740" lvl="1" indent="0">
              <a:buNone/>
            </a:pPr>
            <a:r>
              <a:rPr lang="en-US" sz="2200" dirty="0"/>
              <a:t>		• Weather</a:t>
            </a:r>
          </a:p>
          <a:p>
            <a:pPr marL="205740" lvl="1" indent="0">
              <a:buNone/>
            </a:pPr>
            <a:r>
              <a:rPr lang="en-US" sz="2200" dirty="0"/>
              <a:t>		• Disease</a:t>
            </a:r>
          </a:p>
          <a:p>
            <a:pPr marL="205740" lvl="1" indent="0">
              <a:buNone/>
            </a:pPr>
            <a:r>
              <a:rPr lang="en-US" sz="2200" dirty="0"/>
              <a:t>		• Consumer preferences/taste</a:t>
            </a:r>
          </a:p>
          <a:p>
            <a:pPr marL="205740" lvl="1" indent="0">
              <a:buNone/>
            </a:pPr>
            <a:r>
              <a:rPr lang="en-US" sz="2200" dirty="0"/>
              <a:t>		• Economy</a:t>
            </a:r>
          </a:p>
          <a:p>
            <a:pPr marL="205740" lvl="1" indent="0">
              <a:buNone/>
            </a:pPr>
            <a:r>
              <a:rPr lang="en-US" sz="2200" dirty="0"/>
              <a:t>		• World trade (imports and exports)</a:t>
            </a:r>
          </a:p>
        </p:txBody>
      </p:sp>
    </p:spTree>
    <p:extLst>
      <p:ext uri="{BB962C8B-B14F-4D97-AF65-F5344CB8AC3E}">
        <p14:creationId xmlns:p14="http://schemas.microsoft.com/office/powerpoint/2010/main" val="19005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Mad Cow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2003: USDA announced a dairy cow with mad cow disease had been slaughtered in Washington.</a:t>
            </a:r>
          </a:p>
          <a:p>
            <a:r>
              <a:rPr lang="en-US" dirty="0"/>
              <a:t>Although there was a small chance of infection due to early detection, people avoided beef.</a:t>
            </a:r>
          </a:p>
        </p:txBody>
      </p:sp>
      <p:sp>
        <p:nvSpPr>
          <p:cNvPr id="4" name="AutoShape 2" descr="troll colbert insects freaking out umadbro"/>
          <p:cNvSpPr>
            <a:spLocks noChangeAspect="1" noChangeArrowheads="1"/>
          </p:cNvSpPr>
          <p:nvPr/>
        </p:nvSpPr>
        <p:spPr bwMode="auto">
          <a:xfrm>
            <a:off x="47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3C2C06-9BF8-5542-9CD7-01DA7CBB8694}"/>
              </a:ext>
            </a:extLst>
          </p:cNvPr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C8C19-894C-1948-A86F-6EC2F48C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61" y="1163789"/>
            <a:ext cx="7639277" cy="4860161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53D8016B-D9CA-A846-9767-D08379C1A9CA}"/>
              </a:ext>
            </a:extLst>
          </p:cNvPr>
          <p:cNvSpPr/>
          <p:nvPr/>
        </p:nvSpPr>
        <p:spPr>
          <a:xfrm>
            <a:off x="7046258" y="2985247"/>
            <a:ext cx="470647" cy="8875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45729"/>
      </p:ext>
    </p:extLst>
  </p:cSld>
  <p:clrMapOvr>
    <a:masterClrMapping/>
  </p:clrMapOvr>
</p:sld>
</file>

<file path=ppt/theme/theme1.xml><?xml version="1.0" encoding="utf-8"?>
<a:theme xmlns:a="http://schemas.openxmlformats.org/drawingml/2006/main" name="1_VCE-177">
  <a:themeElements>
    <a:clrScheme name="University Color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A88719"/>
      </a:accent1>
      <a:accent2>
        <a:srgbClr val="A0BF7E"/>
      </a:accent2>
      <a:accent3>
        <a:srgbClr val="60999A"/>
      </a:accent3>
      <a:accent4>
        <a:srgbClr val="2E526B"/>
      </a:accent4>
      <a:accent5>
        <a:srgbClr val="70183C"/>
      </a:accent5>
      <a:accent6>
        <a:srgbClr val="DC5B2B"/>
      </a:accent6>
      <a:hlink>
        <a:srgbClr val="8C8E8E"/>
      </a:hlink>
      <a:folHlink>
        <a:srgbClr val="1B2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901</Words>
  <Application>Microsoft Office PowerPoint</Application>
  <PresentationFormat>On-screen Show (4:3)</PresentationFormat>
  <Paragraphs>164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Lucida Grande</vt:lpstr>
      <vt:lpstr>Times New Roman</vt:lpstr>
      <vt:lpstr>1_VCE-177</vt:lpstr>
      <vt:lpstr>Business Structures, Markets, and Risk Management</vt:lpstr>
      <vt:lpstr>Overview of Today</vt:lpstr>
      <vt:lpstr>recap</vt:lpstr>
      <vt:lpstr>Review of Business Simulation</vt:lpstr>
      <vt:lpstr>Review</vt:lpstr>
      <vt:lpstr>Risk Management</vt:lpstr>
      <vt:lpstr>What Is Risk?</vt:lpstr>
      <vt:lpstr>Example: Mad Cow Disease</vt:lpstr>
      <vt:lpstr>Result?</vt:lpstr>
      <vt:lpstr>How do we manage risk?</vt:lpstr>
      <vt:lpstr>Price Risk Management in Agribusiness </vt:lpstr>
      <vt:lpstr>Why Futures?</vt:lpstr>
      <vt:lpstr>Futures vs. Forward Contracts: similarities</vt:lpstr>
      <vt:lpstr>Futures vs. Forward Contracts: differences</vt:lpstr>
      <vt:lpstr>How do we enter a futures contract?</vt:lpstr>
      <vt:lpstr>Computer activity</vt:lpstr>
      <vt:lpstr>Computer Activity</vt:lpstr>
      <vt:lpstr>Market Simulation</vt:lpstr>
      <vt:lpstr>Market Simulation</vt:lpstr>
      <vt:lpstr>Prices of December 2016 Futures Contracts</vt:lpstr>
      <vt:lpstr>Class Discussion</vt:lpstr>
      <vt:lpstr>How did you do by using futures?</vt:lpstr>
      <vt:lpstr>Questions?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Elizabeth Guinn</dc:creator>
  <cp:keywords/>
  <dc:description/>
  <cp:lastModifiedBy>Kate Stevens</cp:lastModifiedBy>
  <cp:revision>42</cp:revision>
  <dcterms:created xsi:type="dcterms:W3CDTF">2010-08-24T19:28:31Z</dcterms:created>
  <dcterms:modified xsi:type="dcterms:W3CDTF">2019-04-16T13:35:20Z</dcterms:modified>
  <cp:category/>
</cp:coreProperties>
</file>