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25"/>
  </p:notesMasterIdLst>
  <p:sldIdLst>
    <p:sldId id="258" r:id="rId2"/>
    <p:sldId id="259" r:id="rId3"/>
    <p:sldId id="260" r:id="rId4"/>
    <p:sldId id="288" r:id="rId5"/>
    <p:sldId id="291" r:id="rId6"/>
    <p:sldId id="292" r:id="rId7"/>
    <p:sldId id="298" r:id="rId8"/>
    <p:sldId id="272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01" r:id="rId18"/>
    <p:sldId id="312" r:id="rId19"/>
    <p:sldId id="315" r:id="rId20"/>
    <p:sldId id="313" r:id="rId21"/>
    <p:sldId id="314" r:id="rId22"/>
    <p:sldId id="302" r:id="rId23"/>
    <p:sldId id="274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bbi A. Hoffman" initials="bah" lastIdx="9" clrIdx="0"/>
  <p:cmAuthor id="1" name="Hannah Scherer" initials="HHS" lastIdx="9" clrIdx="1">
    <p:extLst>
      <p:ext uri="{19B8F6BF-5375-455C-9EA6-DF929625EA0E}">
        <p15:presenceInfo xmlns:p15="http://schemas.microsoft.com/office/powerpoint/2012/main" userId="Hannah Scher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09"/>
    <p:restoredTop sz="93632"/>
  </p:normalViewPr>
  <p:slideViewPr>
    <p:cSldViewPr snapToGrid="0" snapToObjects="1">
      <p:cViewPr varScale="1">
        <p:scale>
          <a:sx n="63" d="100"/>
          <a:sy n="63" d="100"/>
        </p:scale>
        <p:origin x="94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A140F-B461-EF48-9216-0734EBB63DF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58314-4FB3-CA44-B05D-2F84E91FD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9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58314-4FB3-CA44-B05D-2F84E91FD0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29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http://www.harvestlandcoop.com/pages/custom.php?id=22615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054D4-924D-40EA-AEAA-8C749080CD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42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58314-4FB3-CA44-B05D-2F84E91FD06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21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58314-4FB3-CA44-B05D-2F84E91FD06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5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479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328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995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4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38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" name="Picture 1" descr="VCE Powerpoint.eps" title="VCE logo and website URL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6172200"/>
            <a:ext cx="8312001" cy="5861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ED41F4-4985-114D-BA9C-919C1E2D4BBE}"/>
              </a:ext>
            </a:extLst>
          </p:cNvPr>
          <p:cNvSpPr/>
          <p:nvPr userDrawn="1"/>
        </p:nvSpPr>
        <p:spPr>
          <a:xfrm>
            <a:off x="6044663" y="6118843"/>
            <a:ext cx="278625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374A5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</a:rPr>
              <a:t>Graduate Extension Scholars Program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16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90" y="495300"/>
            <a:ext cx="8013700" cy="2705099"/>
          </a:xfrm>
        </p:spPr>
        <p:txBody>
          <a:bodyPr/>
          <a:lstStyle/>
          <a:p>
            <a:r>
              <a:rPr lang="en-US" sz="6000" dirty="0"/>
              <a:t>Business Structures, Markets, and Risk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90" y="3804803"/>
            <a:ext cx="8013700" cy="83069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Lesson 4: Cooperatives</a:t>
            </a: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6238AA4-60A9-8340-AC7E-F1FA84B627A7}"/>
              </a:ext>
            </a:extLst>
          </p:cNvPr>
          <p:cNvSpPr txBox="1">
            <a:spLocks/>
          </p:cNvSpPr>
          <p:nvPr/>
        </p:nvSpPr>
        <p:spPr bwMode="auto">
          <a:xfrm>
            <a:off x="431990" y="5041900"/>
            <a:ext cx="8013700" cy="100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Sarah McKay, Graduate Student, Department of Agricultural and Applied Economics, Virginia Tech</a:t>
            </a:r>
          </a:p>
          <a:p>
            <a:r>
              <a:rPr lang="en-US" sz="1000" dirty="0"/>
              <a:t>Kristin </a:t>
            </a:r>
            <a:r>
              <a:rPr lang="en-US" sz="1000" dirty="0" err="1"/>
              <a:t>Carr</a:t>
            </a:r>
            <a:r>
              <a:rPr lang="en-US" sz="1000" dirty="0"/>
              <a:t>, Agriculture Teacher, Riverheads High School, Augusta County Public Schools</a:t>
            </a:r>
          </a:p>
          <a:p>
            <a:r>
              <a:rPr lang="en-US" sz="1000" dirty="0"/>
              <a:t>Marie Rothwell, Virginia Cooperative Extension Agent, 4-H Youth Development, Augusta County</a:t>
            </a:r>
          </a:p>
          <a:p>
            <a:r>
              <a:rPr lang="en-US" sz="1000" dirty="0"/>
              <a:t>Shannon Wiley, Graduate Student, Agricultural, Leadership, and Community Education, Virginia Tech</a:t>
            </a:r>
          </a:p>
          <a:p>
            <a:r>
              <a:rPr lang="en-US" sz="1000" dirty="0"/>
              <a:t>Hannah Scherer, Assistant Professor and Extension Specialist, Agricultural, Leadership, and Community Education, Virginia Tech</a:t>
            </a:r>
          </a:p>
        </p:txBody>
      </p:sp>
    </p:spTree>
    <p:extLst>
      <p:ext uri="{BB962C8B-B14F-4D97-AF65-F5344CB8AC3E}">
        <p14:creationId xmlns:p14="http://schemas.microsoft.com/office/powerpoint/2010/main" val="1345645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Cooperatives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Obtain services not available to smaller businesses</a:t>
            </a:r>
          </a:p>
          <a:p>
            <a:r>
              <a:rPr lang="en-US" dirty="0"/>
              <a:t>Quality supplies at the right time</a:t>
            </a:r>
          </a:p>
          <a:p>
            <a:r>
              <a:rPr lang="en-US" dirty="0"/>
              <a:t>Market access</a:t>
            </a:r>
          </a:p>
          <a:p>
            <a:r>
              <a:rPr lang="en-US" dirty="0"/>
              <a:t>Economies of size</a:t>
            </a:r>
          </a:p>
          <a:p>
            <a:r>
              <a:rPr lang="en-US" dirty="0"/>
              <a:t>Bargaining power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Cooperative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Marketing cooperative − maximize return received for crops and goods, value adding</a:t>
            </a:r>
          </a:p>
          <a:p>
            <a:r>
              <a:rPr lang="en-US" dirty="0"/>
              <a:t>Purchasing cooperative 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− </a:t>
            </a:r>
            <a:r>
              <a:rPr lang="en-US" dirty="0"/>
              <a:t>used to gain access to affordable and quality supplies</a:t>
            </a:r>
          </a:p>
          <a:p>
            <a:r>
              <a:rPr lang="en-US" dirty="0"/>
              <a:t>Service cooperative 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− </a:t>
            </a:r>
            <a:r>
              <a:rPr lang="en-US" dirty="0"/>
              <a:t>access to affordable and quality services</a:t>
            </a:r>
          </a:p>
        </p:txBody>
      </p:sp>
    </p:spTree>
    <p:extLst>
      <p:ext uri="{BB962C8B-B14F-4D97-AF65-F5344CB8AC3E}">
        <p14:creationId xmlns:p14="http://schemas.microsoft.com/office/powerpoint/2010/main" val="15098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People: 4 Key Elements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8514"/>
            <a:ext cx="8229600" cy="46663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Members 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− </a:t>
            </a:r>
            <a:r>
              <a:rPr lang="en-US" dirty="0"/>
              <a:t>patronage and capital investment</a:t>
            </a:r>
          </a:p>
          <a:p>
            <a:pPr lvl="1"/>
            <a:r>
              <a:rPr lang="en-US" dirty="0"/>
              <a:t>Adopt and amend articles of incorporation and by-laws</a:t>
            </a:r>
          </a:p>
          <a:p>
            <a:pPr lvl="1"/>
            <a:r>
              <a:rPr lang="en-US" dirty="0"/>
              <a:t>Elect/remove directors</a:t>
            </a:r>
          </a:p>
          <a:p>
            <a:pPr lvl="1"/>
            <a:r>
              <a:rPr lang="en-US" dirty="0"/>
              <a:t>Decide on future of cooperative/evaluate performance</a:t>
            </a:r>
          </a:p>
          <a:p>
            <a:r>
              <a:rPr lang="en-US" dirty="0"/>
              <a:t>Board of directors &amp; officers</a:t>
            </a:r>
          </a:p>
          <a:p>
            <a:pPr lvl="1"/>
            <a:r>
              <a:rPr lang="en-US" dirty="0"/>
              <a:t>Users of services and represent other members</a:t>
            </a:r>
          </a:p>
          <a:p>
            <a:pPr lvl="1"/>
            <a:r>
              <a:rPr lang="en-US" dirty="0"/>
              <a:t>Set objectives for cooperative</a:t>
            </a:r>
          </a:p>
          <a:p>
            <a:pPr lvl="1"/>
            <a:r>
              <a:rPr lang="en-US" dirty="0"/>
              <a:t>Hire manager, determine salary</a:t>
            </a:r>
          </a:p>
          <a:p>
            <a:pPr lvl="1"/>
            <a:r>
              <a:rPr lang="en-US" dirty="0"/>
              <a:t>Business strategies</a:t>
            </a:r>
          </a:p>
          <a:p>
            <a:r>
              <a:rPr lang="en-US" dirty="0"/>
              <a:t>Manager</a:t>
            </a:r>
          </a:p>
          <a:p>
            <a:pPr lvl="1"/>
            <a:r>
              <a:rPr lang="en-US" dirty="0"/>
              <a:t>Sets operating budget with help of board</a:t>
            </a:r>
          </a:p>
          <a:p>
            <a:r>
              <a:rPr lang="en-US" dirty="0"/>
              <a:t>Employees</a:t>
            </a:r>
          </a:p>
          <a:p>
            <a:pPr marL="20574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95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 of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350"/>
            <a:ext cx="8229600" cy="4682198"/>
          </a:xfrm>
        </p:spPr>
        <p:txBody>
          <a:bodyPr/>
          <a:lstStyle/>
          <a:p>
            <a:r>
              <a:rPr lang="en-US" sz="2800" dirty="0"/>
              <a:t>President</a:t>
            </a:r>
          </a:p>
          <a:p>
            <a:pPr lvl="1"/>
            <a:r>
              <a:rPr lang="en-US" sz="2400" dirty="0"/>
              <a:t>Presides at meetings and watches over affairs</a:t>
            </a:r>
          </a:p>
          <a:p>
            <a:pPr lvl="1"/>
            <a:r>
              <a:rPr lang="en-US" sz="2400" dirty="0"/>
              <a:t>Main communication link between management and directors and members</a:t>
            </a:r>
          </a:p>
          <a:p>
            <a:r>
              <a:rPr lang="en-US" sz="2800" dirty="0"/>
              <a:t>Vice president</a:t>
            </a:r>
          </a:p>
          <a:p>
            <a:pPr lvl="1"/>
            <a:r>
              <a:rPr lang="en-US" sz="2400" dirty="0"/>
              <a:t>Performs duties of president in case of absence</a:t>
            </a:r>
          </a:p>
          <a:p>
            <a:r>
              <a:rPr lang="en-US" sz="2800" dirty="0"/>
              <a:t>Secretary</a:t>
            </a:r>
          </a:p>
          <a:p>
            <a:pPr lvl="1"/>
            <a:r>
              <a:rPr lang="en-US" sz="2400" dirty="0"/>
              <a:t>Records all meetings and keeps bylaws and records</a:t>
            </a:r>
          </a:p>
          <a:p>
            <a:r>
              <a:rPr lang="en-US" sz="2800" dirty="0"/>
              <a:t>Treasurer</a:t>
            </a:r>
          </a:p>
          <a:p>
            <a:pPr lvl="1"/>
            <a:r>
              <a:rPr lang="en-US" sz="2400" dirty="0"/>
              <a:t>Oversees bookkeeping and accounts</a:t>
            </a:r>
          </a:p>
          <a:p>
            <a:pPr marL="205740" lvl="1" indent="0">
              <a:buNone/>
            </a:pPr>
            <a:endParaRPr lang="en-US" sz="2400" dirty="0"/>
          </a:p>
          <a:p>
            <a:pPr marL="20574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615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Show Me the Money $$$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256"/>
            <a:ext cx="8229600" cy="4384675"/>
          </a:xfrm>
        </p:spPr>
        <p:txBody>
          <a:bodyPr/>
          <a:lstStyle/>
          <a:p>
            <a:r>
              <a:rPr lang="en-US" dirty="0"/>
              <a:t>Cooperatives pass earnings to users on patronage basis = no outside investors</a:t>
            </a:r>
          </a:p>
          <a:p>
            <a:r>
              <a:rPr lang="en-US" dirty="0"/>
              <a:t>Provide equity through:</a:t>
            </a:r>
          </a:p>
          <a:p>
            <a:pPr lvl="1"/>
            <a:r>
              <a:rPr lang="en-US" dirty="0"/>
              <a:t>Direct investment</a:t>
            </a:r>
          </a:p>
          <a:p>
            <a:pPr lvl="1"/>
            <a:r>
              <a:rPr lang="en-US" dirty="0"/>
              <a:t>Retained margins</a:t>
            </a:r>
          </a:p>
          <a:p>
            <a:pPr lvl="1"/>
            <a:r>
              <a:rPr lang="en-US" dirty="0"/>
              <a:t>Per-unit capital retains</a:t>
            </a:r>
          </a:p>
        </p:txBody>
      </p:sp>
    </p:spTree>
    <p:extLst>
      <p:ext uri="{BB962C8B-B14F-4D97-AF65-F5344CB8AC3E}">
        <p14:creationId xmlns:p14="http://schemas.microsoft.com/office/powerpoint/2010/main" val="307290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Patronage/Dividends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Returned at end of fiscal year</a:t>
            </a:r>
          </a:p>
          <a:p>
            <a:r>
              <a:rPr lang="en-US" dirty="0"/>
              <a:t>Revenue 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−</a:t>
            </a:r>
            <a:r>
              <a:rPr lang="en-US" dirty="0"/>
              <a:t> cost = profit</a:t>
            </a:r>
          </a:p>
          <a:p>
            <a:r>
              <a:rPr lang="en-US" dirty="0"/>
              <a:t>Profit divided among members based on how much business member did</a:t>
            </a:r>
          </a:p>
          <a:p>
            <a:r>
              <a:rPr lang="en-US" dirty="0"/>
              <a:t>Example: if profit is $20,000 and my business is 2%, I earn $400</a:t>
            </a:r>
          </a:p>
        </p:txBody>
      </p:sp>
    </p:spTree>
    <p:extLst>
      <p:ext uri="{BB962C8B-B14F-4D97-AF65-F5344CB8AC3E}">
        <p14:creationId xmlns:p14="http://schemas.microsoft.com/office/powerpoint/2010/main" val="323291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95"/>
          </a:xfrm>
        </p:spPr>
        <p:txBody>
          <a:bodyPr/>
          <a:lstStyle/>
          <a:p>
            <a:r>
              <a:rPr lang="en-US" sz="3200" b="1" dirty="0"/>
              <a:t>Case Study: Organic Valley Milk Co-op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690"/>
            <a:ext cx="8229600" cy="491618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You own a herd of 20 dairy cows who are averaging 20,000 lbs. per year per cow.</a:t>
            </a:r>
          </a:p>
          <a:p>
            <a:pPr>
              <a:spcBef>
                <a:spcPts val="1200"/>
              </a:spcBef>
            </a:pPr>
            <a:r>
              <a:rPr lang="en-US" dirty="0"/>
              <a:t>You decide to join Organic Valley Co-op and pay the membership fee of $2,000 per percent of supply.</a:t>
            </a:r>
          </a:p>
          <a:p>
            <a:pPr>
              <a:spcBef>
                <a:spcPts val="1200"/>
              </a:spcBef>
            </a:pPr>
            <a:r>
              <a:rPr lang="en-US" dirty="0"/>
              <a:t>You become 1 of 25 members, and your milk supply is 2% of their total marketed milk.</a:t>
            </a:r>
          </a:p>
          <a:p>
            <a:pPr>
              <a:spcBef>
                <a:spcPts val="1200"/>
              </a:spcBef>
            </a:pPr>
            <a:r>
              <a:rPr lang="en-US" dirty="0"/>
              <a:t>Organic Valley agrees to pay you $14/cwt of milk; it costs you $11 per cwt to produce.</a:t>
            </a:r>
          </a:p>
          <a:p>
            <a:pPr>
              <a:spcBef>
                <a:spcPts val="1200"/>
              </a:spcBef>
            </a:pPr>
            <a:r>
              <a:rPr lang="en-US" dirty="0"/>
              <a:t>Organic Valley sells pasteurized and packaged milk to Kroger for $45/cwt.</a:t>
            </a:r>
          </a:p>
          <a:p>
            <a:pPr>
              <a:spcBef>
                <a:spcPts val="1200"/>
              </a:spcBef>
            </a:pPr>
            <a:r>
              <a:rPr lang="en-US" dirty="0"/>
              <a:t>After the cost of processing, packaging, and taking into account transportation and waste, Organic Valley has a profit of $3 million.</a:t>
            </a:r>
          </a:p>
          <a:p>
            <a:pPr>
              <a:spcBef>
                <a:spcPts val="1200"/>
              </a:spcBef>
            </a:pPr>
            <a:r>
              <a:rPr lang="en-US" dirty="0"/>
              <a:t>The board of directors decides to retain 10% of the profits to put back into the cooperative, and the rest goes to its members. </a:t>
            </a:r>
          </a:p>
          <a:p>
            <a:pPr>
              <a:spcBef>
                <a:spcPts val="1200"/>
              </a:spcBef>
            </a:pPr>
            <a:r>
              <a:rPr lang="en-US" b="1" dirty="0"/>
              <a:t>How much do you get in dividends? </a:t>
            </a:r>
          </a:p>
        </p:txBody>
      </p:sp>
    </p:spTree>
    <p:extLst>
      <p:ext uri="{BB962C8B-B14F-4D97-AF65-F5344CB8AC3E}">
        <p14:creationId xmlns:p14="http://schemas.microsoft.com/office/powerpoint/2010/main" val="381840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Simulation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87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8632" y="1429407"/>
            <a:ext cx="8447122" cy="4654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Each of you is a beef cattle producer with a different situation (calculate your situation first).</a:t>
            </a:r>
          </a:p>
          <a:p>
            <a:r>
              <a:rPr lang="en-US" sz="2400" dirty="0"/>
              <a:t>As a class, form a cooperative.</a:t>
            </a:r>
          </a:p>
          <a:p>
            <a:pPr lvl="1"/>
            <a:r>
              <a:rPr lang="en-US" sz="2000" dirty="0"/>
              <a:t>Who will be on the board of directors?</a:t>
            </a:r>
          </a:p>
          <a:p>
            <a:pPr lvl="2"/>
            <a:r>
              <a:rPr lang="en-US" sz="2000" dirty="0"/>
              <a:t> Choose a president, VP, secretary, and treasurer</a:t>
            </a:r>
          </a:p>
          <a:p>
            <a:pPr lvl="1"/>
            <a:r>
              <a:rPr lang="en-US" sz="2000" dirty="0"/>
              <a:t>How much equity will each of you contribute as members? </a:t>
            </a:r>
          </a:p>
          <a:p>
            <a:pPr lvl="2"/>
            <a:r>
              <a:rPr lang="en-US" sz="2000" dirty="0"/>
              <a:t>Will it be a fixed price? Will it be a price per percentage owned? </a:t>
            </a:r>
          </a:p>
          <a:p>
            <a:pPr lvl="1"/>
            <a:r>
              <a:rPr lang="en-US" sz="2000" dirty="0"/>
              <a:t>Will the cooperative buy cattle from all members for a fixed price and then resell the cattle, or will you retain a portion of the selling price?</a:t>
            </a:r>
          </a:p>
        </p:txBody>
      </p:sp>
    </p:spTree>
    <p:extLst>
      <p:ext uri="{BB962C8B-B14F-4D97-AF65-F5344CB8AC3E}">
        <p14:creationId xmlns:p14="http://schemas.microsoft.com/office/powerpoint/2010/main" val="288584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8632" y="123323"/>
            <a:ext cx="8447122" cy="5960953"/>
          </a:xfrm>
        </p:spPr>
        <p:txBody>
          <a:bodyPr>
            <a:noAutofit/>
          </a:bodyPr>
          <a:lstStyle/>
          <a:p>
            <a:pPr marL="205740" lvl="1" indent="0">
              <a:buNone/>
            </a:pPr>
            <a:r>
              <a:rPr lang="en-US" sz="2000" b="1" dirty="0"/>
              <a:t>Round 1:</a:t>
            </a:r>
          </a:p>
          <a:p>
            <a:pPr marL="462915" lvl="1" indent="-257175">
              <a:buAutoNum type="arabicPeriod"/>
            </a:pPr>
            <a:r>
              <a:rPr lang="en-US" sz="2000" dirty="0"/>
              <a:t>Because of the size of your cooperative, you are able to make a deal with a major feed company. They have offered you two deals; the cooperative can choose one:</a:t>
            </a:r>
          </a:p>
          <a:p>
            <a:pPr marL="874395" lvl="3" indent="-257175">
              <a:buAutoNum type="alphaLcPeriod"/>
            </a:pPr>
            <a:r>
              <a:rPr lang="en-US" sz="1600" dirty="0"/>
              <a:t>If you all choose to feed the same formulation, your variable costs will drop by $20 per head. </a:t>
            </a:r>
          </a:p>
          <a:p>
            <a:pPr marL="874395" lvl="3" indent="-257175">
              <a:buAutoNum type="alphaLcPeriod"/>
            </a:pPr>
            <a:r>
              <a:rPr lang="en-US" sz="1600" dirty="0"/>
              <a:t>If you all choose to go with this company for feeding needs, you will receive a free supplement that will increase your market weight by 1%.</a:t>
            </a:r>
          </a:p>
          <a:p>
            <a:pPr marL="462915" lvl="1" indent="-257175">
              <a:buAutoNum type="arabicPeriod"/>
            </a:pPr>
            <a:r>
              <a:rPr lang="en-US" sz="2000" dirty="0"/>
              <a:t>Since you have such a large number of cattle, you can choose two routes to market:</a:t>
            </a:r>
          </a:p>
          <a:p>
            <a:pPr marL="874395" lvl="3" indent="-257175">
              <a:buAutoNum type="alphaLcPeriod"/>
            </a:pPr>
            <a:r>
              <a:rPr lang="en-US" sz="1600" dirty="0"/>
              <a:t>One processor is willing to pay $1,510 per head. </a:t>
            </a:r>
          </a:p>
          <a:p>
            <a:pPr marL="874395" lvl="3" indent="-257175">
              <a:buAutoNum type="alphaLcPeriod"/>
            </a:pPr>
            <a:r>
              <a:rPr lang="en-US" sz="1600" dirty="0"/>
              <a:t>The other processor will buy all the cooperative’s cattle at $125/cwt.</a:t>
            </a:r>
          </a:p>
          <a:p>
            <a:pPr marL="617220" lvl="3" indent="0">
              <a:buNone/>
            </a:pPr>
            <a:endParaRPr lang="en-US" sz="1000" dirty="0"/>
          </a:p>
          <a:p>
            <a:pPr marL="160020" lvl="2" indent="0">
              <a:buNone/>
            </a:pPr>
            <a:r>
              <a:rPr lang="en-US" sz="1600" dirty="0"/>
              <a:t>Based on your decisions, calculate the profit of the cooperative. How much will the co-op retain for next year? How much will be paid out in dividends?</a:t>
            </a:r>
          </a:p>
          <a:p>
            <a:pPr marL="617220" lvl="3" indent="0">
              <a:buNone/>
            </a:pPr>
            <a:endParaRPr lang="en-US" sz="1000" dirty="0"/>
          </a:p>
          <a:p>
            <a:pPr marL="160020" lvl="2" indent="0">
              <a:buNone/>
            </a:pPr>
            <a:r>
              <a:rPr lang="en-US" sz="1600" dirty="0"/>
              <a:t>How much did you make as an individual producer? Was this a better call than selling as one producer?</a:t>
            </a:r>
          </a:p>
        </p:txBody>
      </p:sp>
    </p:spTree>
    <p:extLst>
      <p:ext uri="{BB962C8B-B14F-4D97-AF65-F5344CB8AC3E}">
        <p14:creationId xmlns:p14="http://schemas.microsoft.com/office/powerpoint/2010/main" val="241394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 of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350"/>
            <a:ext cx="8229600" cy="4384675"/>
          </a:xfrm>
        </p:spPr>
        <p:txBody>
          <a:bodyPr/>
          <a:lstStyle/>
          <a:p>
            <a:r>
              <a:rPr lang="en-US" sz="2800" dirty="0"/>
              <a:t>Recap from last lesson</a:t>
            </a:r>
          </a:p>
          <a:p>
            <a:r>
              <a:rPr lang="en-US" sz="2800" dirty="0"/>
              <a:t>All about cooperatives</a:t>
            </a:r>
          </a:p>
          <a:p>
            <a:r>
              <a:rPr lang="en-US" sz="2800" dirty="0"/>
              <a:t>Cooperative simulation activity</a:t>
            </a:r>
          </a:p>
          <a:p>
            <a:r>
              <a:rPr lang="en-US" sz="2800" dirty="0"/>
              <a:t>Class discussion</a:t>
            </a:r>
          </a:p>
          <a:p>
            <a:r>
              <a:rPr lang="en-US" sz="2800" dirty="0"/>
              <a:t>Recap</a:t>
            </a:r>
          </a:p>
          <a:p>
            <a:r>
              <a:rPr lang="en-US" sz="2800" dirty="0"/>
              <a:t>Questions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739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3149" y="112785"/>
            <a:ext cx="8763645" cy="5710753"/>
          </a:xfrm>
        </p:spPr>
        <p:txBody>
          <a:bodyPr>
            <a:noAutofit/>
          </a:bodyPr>
          <a:lstStyle/>
          <a:p>
            <a:pPr marL="205740" lvl="1" indent="0">
              <a:buNone/>
            </a:pPr>
            <a:r>
              <a:rPr lang="en-US" sz="2000" b="1" dirty="0"/>
              <a:t>Round 2:</a:t>
            </a:r>
            <a:endParaRPr lang="en-US" sz="800" dirty="0"/>
          </a:p>
          <a:p>
            <a:pPr marL="462915" lvl="1" indent="-257175">
              <a:buAutoNum type="arabicPeriod"/>
            </a:pPr>
            <a:r>
              <a:rPr lang="en-US" sz="2000" dirty="0"/>
              <a:t>Because of the size of your cooperative, you are able to make a deal with a major feed company. They have offered you two deals; the cooperative can choose one:</a:t>
            </a:r>
          </a:p>
          <a:p>
            <a:pPr marL="874395" lvl="3" indent="-257175">
              <a:buAutoNum type="alphaLcPeriod"/>
            </a:pPr>
            <a:r>
              <a:rPr lang="en-US" sz="1600" dirty="0"/>
              <a:t>If you all choose to feed the same formulation, your variable costs will drop by $20 per head. </a:t>
            </a:r>
          </a:p>
          <a:p>
            <a:pPr marL="874395" lvl="3" indent="-257175">
              <a:buAutoNum type="alphaLcPeriod"/>
            </a:pPr>
            <a:r>
              <a:rPr lang="en-US" sz="1600" dirty="0"/>
              <a:t>If you all choose to go with this company for feeding needs, you will receive a free supplement that will increase your market weight by 1%.</a:t>
            </a:r>
            <a:endParaRPr lang="en-US" sz="1400" dirty="0"/>
          </a:p>
          <a:p>
            <a:pPr marL="462915" lvl="1" indent="-257175">
              <a:buAutoNum type="arabicPeriod"/>
            </a:pPr>
            <a:r>
              <a:rPr lang="en-US" sz="2000" dirty="0"/>
              <a:t>An opportunity has come up where the cooperative can purchase a slaughterhouse for $500,000. Running the slaughterhouse will cost $100,000 a harvest, but you have a grocery store willing to pay $1.55/lb. on average if they can get the beef from the cooperative directly. </a:t>
            </a:r>
          </a:p>
          <a:p>
            <a:pPr marL="874395" lvl="3" indent="-257175">
              <a:buAutoNum type="alphaLcPeriod"/>
            </a:pPr>
            <a:r>
              <a:rPr lang="en-US" sz="1600" dirty="0"/>
              <a:t>Do you all decide to buy the slaughterhouse and process your own meat?</a:t>
            </a:r>
          </a:p>
          <a:p>
            <a:pPr marL="874395" lvl="3" indent="-257175">
              <a:buAutoNum type="alphaLcPeriod"/>
            </a:pPr>
            <a:r>
              <a:rPr lang="en-US" sz="1600" dirty="0"/>
              <a:t>Or, do you sell to a processor willing to purchase your cattle at $123/cwt?</a:t>
            </a:r>
          </a:p>
          <a:p>
            <a:pPr marL="160020" lvl="2" indent="0">
              <a:buNone/>
            </a:pPr>
            <a:r>
              <a:rPr lang="en-US" sz="2000" dirty="0"/>
              <a:t>Based on your decisions, calculate the profit of the cooperative. How much will the co-op retain for next year? How much will be paid out in dividends?</a:t>
            </a:r>
          </a:p>
          <a:p>
            <a:pPr marL="617220" lvl="3" indent="0">
              <a:buNone/>
            </a:pPr>
            <a:endParaRPr lang="en-US" sz="1600" dirty="0"/>
          </a:p>
          <a:p>
            <a:pPr marL="160020" lvl="2" indent="0">
              <a:buNone/>
            </a:pPr>
            <a:r>
              <a:rPr lang="en-US" sz="2000" dirty="0"/>
              <a:t>How much did you make as an individual producer? Was this a better call than selling as one producer?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7156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9340" y="131035"/>
            <a:ext cx="8798814" cy="6129087"/>
          </a:xfrm>
        </p:spPr>
        <p:txBody>
          <a:bodyPr>
            <a:normAutofit fontScale="92500"/>
          </a:bodyPr>
          <a:lstStyle/>
          <a:p>
            <a:pPr marL="205740" lvl="1" indent="0">
              <a:buNone/>
            </a:pPr>
            <a:r>
              <a:rPr lang="en-US" sz="2600" b="1" dirty="0"/>
              <a:t>Round 3:</a:t>
            </a:r>
          </a:p>
          <a:p>
            <a:pPr marL="462915" lvl="1" indent="-257175">
              <a:buAutoNum type="arabicPeriod"/>
            </a:pPr>
            <a:r>
              <a:rPr lang="en-US" sz="2200" dirty="0"/>
              <a:t> A few members have noticed that the organic prices for beef are substantially higher.</a:t>
            </a:r>
          </a:p>
          <a:p>
            <a:pPr marL="548640" lvl="1" indent="-342900"/>
            <a:r>
              <a:rPr lang="en-US" sz="2200" dirty="0"/>
              <a:t>This is because processors are willing to pay $175/cwt and retailers are willing to pay $2.25/lb., depending on if you bought the slaughterhouse in Round 2.</a:t>
            </a:r>
          </a:p>
          <a:p>
            <a:pPr marL="548640" lvl="1" indent="-342900"/>
            <a:r>
              <a:rPr lang="en-US" sz="2200" dirty="0"/>
              <a:t>However, your feed costs will double to feed organic. </a:t>
            </a:r>
          </a:p>
          <a:p>
            <a:pPr marL="548640" lvl="1" indent="-342900"/>
            <a:r>
              <a:rPr lang="en-US" sz="2200" dirty="0"/>
              <a:t>Because of the strict regulations with organic and the limited supply of organic grains, the whole cooperative must switch to organic or not at all. </a:t>
            </a:r>
          </a:p>
          <a:p>
            <a:pPr marL="411480" lvl="2" indent="0">
              <a:buNone/>
            </a:pPr>
            <a:endParaRPr lang="en-US" sz="2200" dirty="0"/>
          </a:p>
          <a:p>
            <a:pPr marL="411480" lvl="2" indent="0">
              <a:buNone/>
            </a:pPr>
            <a:r>
              <a:rPr lang="en-US" sz="2200" i="1" dirty="0"/>
              <a:t>Does the cooperative decide to go organic?</a:t>
            </a:r>
          </a:p>
          <a:p>
            <a:pPr marL="411480" lvl="2" indent="0">
              <a:buNone/>
            </a:pPr>
            <a:endParaRPr lang="en-US" sz="900" dirty="0"/>
          </a:p>
          <a:p>
            <a:pPr marL="160020" lvl="2" indent="0">
              <a:buNone/>
            </a:pPr>
            <a:r>
              <a:rPr lang="en-US" sz="2200" dirty="0"/>
              <a:t>Based on your decisions, calculate the profit of the cooperative. How much will the co-op retain for next year? How much will be paid out in dividends?</a:t>
            </a:r>
          </a:p>
          <a:p>
            <a:pPr marL="617220" lvl="3" indent="0">
              <a:buNone/>
            </a:pPr>
            <a:endParaRPr lang="en-US" sz="2200" dirty="0"/>
          </a:p>
          <a:p>
            <a:pPr marL="160020" lvl="2" indent="0">
              <a:buNone/>
            </a:pPr>
            <a:r>
              <a:rPr lang="en-US" sz="2200" dirty="0"/>
              <a:t>How much did you make as an individual producer? Was this a better call than selling as one producer?</a:t>
            </a:r>
          </a:p>
          <a:p>
            <a:pPr marL="411480" lvl="2" indent="0">
              <a:buNone/>
            </a:pPr>
            <a:endParaRPr lang="en-US" dirty="0"/>
          </a:p>
          <a:p>
            <a:pPr marL="61722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1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Discussion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90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08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3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446"/>
          </a:xfrm>
        </p:spPr>
        <p:txBody>
          <a:bodyPr/>
          <a:lstStyle/>
          <a:p>
            <a:r>
              <a:rPr lang="en-US" sz="3600" b="1" dirty="0"/>
              <a:t>What is risk?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2354"/>
            <a:ext cx="8229600" cy="5031928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Risk: chance or probability of loss</a:t>
            </a:r>
          </a:p>
          <a:p>
            <a:pPr>
              <a:buFont typeface="Arial"/>
              <a:buChar char="•"/>
            </a:pPr>
            <a:r>
              <a:rPr lang="en-US" sz="2800" dirty="0"/>
              <a:t>In business: the chance that the business’s actual return will be different than expected</a:t>
            </a:r>
          </a:p>
          <a:p>
            <a:pPr>
              <a:buFont typeface="Arial"/>
              <a:buChar char="•"/>
            </a:pPr>
            <a:r>
              <a:rPr lang="en-US" sz="2800" dirty="0"/>
              <a:t>What are some key factors that make agribusiness risky?</a:t>
            </a:r>
          </a:p>
          <a:p>
            <a:pPr marL="205740" lvl="1" indent="0">
              <a:buNone/>
            </a:pPr>
            <a:r>
              <a:rPr lang="en-US" dirty="0"/>
              <a:t>		</a:t>
            </a:r>
            <a:r>
              <a:rPr lang="en-US" sz="2200" dirty="0"/>
              <a:t>•</a:t>
            </a:r>
            <a:r>
              <a:rPr lang="en-US" dirty="0"/>
              <a:t> </a:t>
            </a:r>
            <a:r>
              <a:rPr lang="en-US" sz="2200" dirty="0"/>
              <a:t>Prices</a:t>
            </a:r>
          </a:p>
          <a:p>
            <a:pPr marL="205740" lvl="1" indent="0">
              <a:buNone/>
            </a:pPr>
            <a:r>
              <a:rPr lang="en-US" sz="2200" dirty="0"/>
              <a:t>		• Weather</a:t>
            </a:r>
          </a:p>
          <a:p>
            <a:pPr marL="205740" lvl="1" indent="0">
              <a:buNone/>
            </a:pPr>
            <a:r>
              <a:rPr lang="en-US" sz="2200" dirty="0"/>
              <a:t>		• Disease</a:t>
            </a:r>
          </a:p>
          <a:p>
            <a:pPr marL="205740" lvl="1" indent="0">
              <a:buNone/>
            </a:pPr>
            <a:r>
              <a:rPr lang="en-US" sz="2200" dirty="0"/>
              <a:t>		• Consumer preferences/taste</a:t>
            </a:r>
          </a:p>
          <a:p>
            <a:pPr marL="205740" lvl="1" indent="0">
              <a:buNone/>
            </a:pPr>
            <a:r>
              <a:rPr lang="en-US" sz="2200" dirty="0"/>
              <a:t>		• Economy</a:t>
            </a:r>
          </a:p>
          <a:p>
            <a:pPr marL="205740" lvl="1" indent="0">
              <a:buNone/>
            </a:pPr>
            <a:r>
              <a:rPr lang="en-US" sz="2200" dirty="0"/>
              <a:t>		• World trade (imports and exports)</a:t>
            </a:r>
          </a:p>
        </p:txBody>
      </p:sp>
    </p:spTree>
    <p:extLst>
      <p:ext uri="{BB962C8B-B14F-4D97-AF65-F5344CB8AC3E}">
        <p14:creationId xmlns:p14="http://schemas.microsoft.com/office/powerpoint/2010/main" val="190056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How do we manage risk?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350"/>
            <a:ext cx="8229600" cy="4761525"/>
          </a:xfrm>
        </p:spPr>
        <p:txBody>
          <a:bodyPr/>
          <a:lstStyle/>
          <a:p>
            <a:r>
              <a:rPr lang="en-US" dirty="0"/>
              <a:t>Insurance</a:t>
            </a:r>
          </a:p>
          <a:p>
            <a:r>
              <a:rPr lang="en-US" dirty="0"/>
              <a:t>Pesticides/herbicides</a:t>
            </a:r>
          </a:p>
          <a:p>
            <a:r>
              <a:rPr lang="en-US" dirty="0"/>
              <a:t>Irrigation</a:t>
            </a:r>
          </a:p>
          <a:p>
            <a:r>
              <a:rPr lang="en-US" dirty="0"/>
              <a:t>Price Risk Management</a:t>
            </a:r>
          </a:p>
          <a:p>
            <a:pPr marL="457200" lvl="1" indent="0">
              <a:buNone/>
            </a:pPr>
            <a:r>
              <a:rPr lang="en-US" dirty="0"/>
              <a:t>Result of volatility − how prices vary from the average or mean price over time due to factors that affect risk, such as weather, disease and consumer preferences. </a:t>
            </a:r>
          </a:p>
        </p:txBody>
      </p:sp>
    </p:spTree>
    <p:extLst>
      <p:ext uri="{BB962C8B-B14F-4D97-AF65-F5344CB8AC3E}">
        <p14:creationId xmlns:p14="http://schemas.microsoft.com/office/powerpoint/2010/main" val="20146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Price Risk Management in Agribusiness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7266"/>
            <a:ext cx="8229600" cy="4726486"/>
          </a:xfrm>
        </p:spPr>
        <p:txBody>
          <a:bodyPr numCol="2"/>
          <a:lstStyle/>
          <a:p>
            <a:pPr marL="0" indent="0">
              <a:buNone/>
            </a:pPr>
            <a:r>
              <a:rPr lang="en-US" u="sng" dirty="0"/>
              <a:t>Forward contracts</a:t>
            </a:r>
          </a:p>
          <a:p>
            <a:pPr marL="0" indent="0">
              <a:buNone/>
            </a:pPr>
            <a:endParaRPr lang="en-US" sz="1400" u="sng" dirty="0"/>
          </a:p>
          <a:p>
            <a:r>
              <a:rPr lang="en-US" dirty="0"/>
              <a:t>Private agreement on a price for a future delivery</a:t>
            </a:r>
          </a:p>
          <a:p>
            <a:pPr lvl="1"/>
            <a:r>
              <a:rPr lang="en-US" dirty="0"/>
              <a:t>Examples: seed, feed, hay</a:t>
            </a:r>
          </a:p>
          <a:p>
            <a:r>
              <a:rPr lang="en-US" dirty="0"/>
              <a:t>Individualized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Futures contract</a:t>
            </a:r>
          </a:p>
          <a:p>
            <a:pPr marL="0" indent="0">
              <a:buNone/>
            </a:pPr>
            <a:endParaRPr lang="en-US" sz="1400" u="sng" dirty="0"/>
          </a:p>
          <a:p>
            <a:r>
              <a:rPr lang="en-US" dirty="0"/>
              <a:t>Publicly traded </a:t>
            </a:r>
          </a:p>
          <a:p>
            <a:pPr lvl="1"/>
            <a:r>
              <a:rPr lang="en-US" dirty="0"/>
              <a:t>Examples: corn, live cattle, oil</a:t>
            </a:r>
          </a:p>
          <a:p>
            <a:r>
              <a:rPr lang="en-US" dirty="0"/>
              <a:t>Standardized quantity, quality, time, and place</a:t>
            </a:r>
          </a:p>
          <a:p>
            <a:r>
              <a:rPr lang="en-US" dirty="0"/>
              <a:t>Organized futures exchange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8699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How do we enter a futures contract?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Chicago Mercantile Exchange</a:t>
            </a:r>
          </a:p>
          <a:p>
            <a:r>
              <a:rPr lang="en-US" b="1" dirty="0"/>
              <a:t>LONG</a:t>
            </a:r>
            <a:r>
              <a:rPr lang="en-US" dirty="0"/>
              <a:t>: buyer, accepts and purchases in future</a:t>
            </a:r>
          </a:p>
          <a:p>
            <a:r>
              <a:rPr lang="en-US" b="1" dirty="0"/>
              <a:t>SHORT</a:t>
            </a:r>
            <a:r>
              <a:rPr lang="en-US" dirty="0"/>
              <a:t>: seller, delivers and accepts payment in future</a:t>
            </a:r>
          </a:p>
          <a:p>
            <a:r>
              <a:rPr lang="en-US" dirty="0"/>
              <a:t>Historical prices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64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about cooperatives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3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2628"/>
          </a:xfrm>
        </p:spPr>
        <p:txBody>
          <a:bodyPr/>
          <a:lstStyle/>
          <a:p>
            <a:r>
              <a:rPr lang="en-US" sz="3600" b="1" dirty="0"/>
              <a:t>What is a cooperative?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2782"/>
            <a:ext cx="8229600" cy="4732765"/>
          </a:xfrm>
        </p:spPr>
        <p:txBody>
          <a:bodyPr/>
          <a:lstStyle/>
          <a:p>
            <a:r>
              <a:rPr lang="en-US" dirty="0"/>
              <a:t>Business owned collectively</a:t>
            </a:r>
          </a:p>
          <a:p>
            <a:r>
              <a:rPr lang="en-US" dirty="0"/>
              <a:t>Not owners, but members</a:t>
            </a:r>
          </a:p>
          <a:p>
            <a:r>
              <a:rPr lang="en-US" dirty="0"/>
              <a:t>Owned jointly by all its members who share profits equally</a:t>
            </a:r>
          </a:p>
          <a:p>
            <a:r>
              <a:rPr lang="en-US" dirty="0"/>
              <a:t>Profits = dividends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sz="2400" dirty="0"/>
              <a:t>Farmer-owned cooperative</a:t>
            </a:r>
          </a:p>
          <a:p>
            <a:pPr lvl="1"/>
            <a:r>
              <a:rPr lang="en-US" sz="2400" dirty="0"/>
              <a:t>Utility cooperative</a:t>
            </a:r>
          </a:p>
          <a:p>
            <a:pPr lvl="1"/>
            <a:r>
              <a:rPr lang="en-US" sz="2400" dirty="0"/>
              <a:t>Financial cooperative</a:t>
            </a:r>
          </a:p>
        </p:txBody>
      </p:sp>
    </p:spTree>
    <p:extLst>
      <p:ext uri="{BB962C8B-B14F-4D97-AF65-F5344CB8AC3E}">
        <p14:creationId xmlns:p14="http://schemas.microsoft.com/office/powerpoint/2010/main" val="30231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VCE-177">
  <a:themeElements>
    <a:clrScheme name="University Color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A88719"/>
      </a:accent1>
      <a:accent2>
        <a:srgbClr val="A0BF7E"/>
      </a:accent2>
      <a:accent3>
        <a:srgbClr val="60999A"/>
      </a:accent3>
      <a:accent4>
        <a:srgbClr val="2E526B"/>
      </a:accent4>
      <a:accent5>
        <a:srgbClr val="70183C"/>
      </a:accent5>
      <a:accent6>
        <a:srgbClr val="DC5B2B"/>
      </a:accent6>
      <a:hlink>
        <a:srgbClr val="8C8E8E"/>
      </a:hlink>
      <a:folHlink>
        <a:srgbClr val="1B276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1393</Words>
  <Application>Microsoft Office PowerPoint</Application>
  <PresentationFormat>On-screen Show (4:3)</PresentationFormat>
  <Paragraphs>161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ＭＳ ゴシック</vt:lpstr>
      <vt:lpstr>Arial</vt:lpstr>
      <vt:lpstr>Calibri</vt:lpstr>
      <vt:lpstr>1_VCE-177</vt:lpstr>
      <vt:lpstr>Business Structures, Markets, and Risk Management</vt:lpstr>
      <vt:lpstr>Overview of Today</vt:lpstr>
      <vt:lpstr>recap</vt:lpstr>
      <vt:lpstr>What is risk?</vt:lpstr>
      <vt:lpstr>How do we manage risk?</vt:lpstr>
      <vt:lpstr>Price Risk Management in Agribusiness </vt:lpstr>
      <vt:lpstr>How do we enter a futures contract?</vt:lpstr>
      <vt:lpstr>All about cooperatives</vt:lpstr>
      <vt:lpstr>What is a cooperative?</vt:lpstr>
      <vt:lpstr>Benefits of Cooperatives</vt:lpstr>
      <vt:lpstr>Cooperative Functions</vt:lpstr>
      <vt:lpstr>People: 4 Key Elements </vt:lpstr>
      <vt:lpstr>Role of Officers</vt:lpstr>
      <vt:lpstr>Show Me the Money $$$</vt:lpstr>
      <vt:lpstr>Patronage/Dividends</vt:lpstr>
      <vt:lpstr>Case Study: Organic Valley Milk Co-op</vt:lpstr>
      <vt:lpstr>Cooperative Simulation</vt:lpstr>
      <vt:lpstr>PowerPoint Presentation</vt:lpstr>
      <vt:lpstr>PowerPoint Presentation</vt:lpstr>
      <vt:lpstr>PowerPoint Presentation</vt:lpstr>
      <vt:lpstr>PowerPoint Presentation</vt:lpstr>
      <vt:lpstr>Class Discussion</vt:lpstr>
      <vt:lpstr>Questions?</vt:lpstr>
    </vt:vector>
  </TitlesOfParts>
  <Manager/>
  <Company>Virginia Tech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Elizabeth Guinn</dc:creator>
  <cp:keywords/>
  <dc:description/>
  <cp:lastModifiedBy>Kate Stevens</cp:lastModifiedBy>
  <cp:revision>38</cp:revision>
  <dcterms:created xsi:type="dcterms:W3CDTF">2010-08-24T19:28:31Z</dcterms:created>
  <dcterms:modified xsi:type="dcterms:W3CDTF">2019-04-16T13:35:57Z</dcterms:modified>
  <cp:category/>
</cp:coreProperties>
</file>